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3" r:id="rId1"/>
  </p:sldMasterIdLst>
  <p:notesMasterIdLst>
    <p:notesMasterId r:id="rId45"/>
  </p:notesMasterIdLst>
  <p:sldIdLst>
    <p:sldId id="651" r:id="rId2"/>
    <p:sldId id="646" r:id="rId3"/>
    <p:sldId id="643" r:id="rId4"/>
    <p:sldId id="605" r:id="rId5"/>
    <p:sldId id="606" r:id="rId6"/>
    <p:sldId id="644" r:id="rId7"/>
    <p:sldId id="645" r:id="rId8"/>
    <p:sldId id="619" r:id="rId9"/>
    <p:sldId id="503" r:id="rId10"/>
    <p:sldId id="600" r:id="rId11"/>
    <p:sldId id="603" r:id="rId12"/>
    <p:sldId id="511" r:id="rId13"/>
    <p:sldId id="620" r:id="rId14"/>
    <p:sldId id="470" r:id="rId15"/>
    <p:sldId id="625" r:id="rId16"/>
    <p:sldId id="536" r:id="rId17"/>
    <p:sldId id="537" r:id="rId18"/>
    <p:sldId id="539" r:id="rId19"/>
    <p:sldId id="626" r:id="rId20"/>
    <p:sldId id="540" r:id="rId21"/>
    <p:sldId id="631" r:id="rId22"/>
    <p:sldId id="541" r:id="rId23"/>
    <p:sldId id="544" r:id="rId24"/>
    <p:sldId id="647" r:id="rId25"/>
    <p:sldId id="648" r:id="rId26"/>
    <p:sldId id="563" r:id="rId27"/>
    <p:sldId id="628" r:id="rId28"/>
    <p:sldId id="461" r:id="rId29"/>
    <p:sldId id="453" r:id="rId30"/>
    <p:sldId id="567" r:id="rId31"/>
    <p:sldId id="569" r:id="rId32"/>
    <p:sldId id="570" r:id="rId33"/>
    <p:sldId id="632" r:id="rId34"/>
    <p:sldId id="633" r:id="rId35"/>
    <p:sldId id="634" r:id="rId36"/>
    <p:sldId id="635" r:id="rId37"/>
    <p:sldId id="636" r:id="rId38"/>
    <p:sldId id="629" r:id="rId39"/>
    <p:sldId id="591" r:id="rId40"/>
    <p:sldId id="589" r:id="rId41"/>
    <p:sldId id="614" r:id="rId42"/>
    <p:sldId id="607" r:id="rId43"/>
    <p:sldId id="649" r:id="rId44"/>
  </p:sldIdLst>
  <p:sldSz cx="12192000" cy="6858000"/>
  <p:notesSz cx="6858000" cy="9144000"/>
  <p:defaultTex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p:defaultTextStyle>
  <p:extLst>
    <p:ext uri="{EFAFB233-063F-42B5-8137-9DF3F51BA10A}">
      <p15:sldGuideLst xmlns:p15="http://schemas.microsoft.com/office/powerpoint/2012/main">
        <p15:guide id="2" pos="2706" userDrawn="1">
          <p15:clr>
            <a:srgbClr val="A4A3A4"/>
          </p15:clr>
        </p15:guide>
        <p15:guide id="4" pos="7197" userDrawn="1">
          <p15:clr>
            <a:srgbClr val="A4A3A4"/>
          </p15:clr>
        </p15:guide>
        <p15:guide id="5" pos="483" userDrawn="1">
          <p15:clr>
            <a:srgbClr val="A4A3A4"/>
          </p15:clr>
        </p15:guide>
        <p15:guide id="6" pos="4974" userDrawn="1">
          <p15:clr>
            <a:srgbClr val="A4A3A4"/>
          </p15:clr>
        </p15:guide>
        <p15:guide id="7" orient="horz" pos="2523" userDrawn="1">
          <p15:clr>
            <a:srgbClr val="A4A3A4"/>
          </p15:clr>
        </p15:guide>
        <p15:guide id="8"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5612"/>
    <a:srgbClr val="3D8045"/>
    <a:srgbClr val="1A6B9D"/>
    <a:srgbClr val="4786BE"/>
    <a:srgbClr val="FFFFF5"/>
    <a:srgbClr val="0F58B9"/>
    <a:srgbClr val="126BE6"/>
    <a:srgbClr val="1B6587"/>
    <a:srgbClr val="1B4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8" autoAdjust="0"/>
    <p:restoredTop sz="90364" autoAdjust="0"/>
  </p:normalViewPr>
  <p:slideViewPr>
    <p:cSldViewPr showGuides="1">
      <p:cViewPr>
        <p:scale>
          <a:sx n="68" d="100"/>
          <a:sy n="68" d="100"/>
        </p:scale>
        <p:origin x="228" y="100"/>
      </p:cViewPr>
      <p:guideLst>
        <p:guide pos="2706"/>
        <p:guide pos="7197"/>
        <p:guide pos="483"/>
        <p:guide pos="4974"/>
        <p:guide orient="horz" pos="2523"/>
        <p:guide pos="3840"/>
      </p:guideLst>
    </p:cSldViewPr>
  </p:slideViewPr>
  <p:notesTextViewPr>
    <p:cViewPr>
      <p:scale>
        <a:sx n="100" d="100"/>
        <a:sy n="100" d="100"/>
      </p:scale>
      <p:origin x="0" y="0"/>
    </p:cViewPr>
  </p:notesTextViewPr>
  <p:sorterViewPr>
    <p:cViewPr>
      <p:scale>
        <a:sx n="100" d="100"/>
        <a:sy n="100" d="100"/>
      </p:scale>
      <p:origin x="0" y="-122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4514" name="幻灯片图像占位符 5120"/>
          <p:cNvSpPr>
            <a:spLocks noGrp="1" noRot="1" noChangeAspect="1" noChangeArrowheads="1"/>
          </p:cNvSpPr>
          <p:nvPr>
            <p:ph type="sldImg" idx="4294967295"/>
          </p:nvPr>
        </p:nvSpPr>
        <p:spPr bwMode="auto">
          <a:xfrm>
            <a:off x="381000" y="685800"/>
            <a:ext cx="6096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sp>
      <p:sp>
        <p:nvSpPr>
          <p:cNvPr id="9219" name="文本占位符 5121"/>
          <p:cNvSpPr>
            <a:spLocks noGrp="1" noChangeArrowheads="1"/>
          </p:cNvSpPr>
          <p:nvPr>
            <p:ph type="body" sz="quarter" idx="9"/>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lstStyle/>
          <a:p>
            <a:pPr lvl="0"/>
            <a:r>
              <a:rPr lang="en-US" altLang="zh-CN" noProof="0">
                <a:sym typeface="Avenir Roman" charset="0"/>
              </a:rPr>
              <a:t>Click to edit Master text styles</a:t>
            </a:r>
          </a:p>
          <a:p>
            <a:pPr lvl="1"/>
            <a:r>
              <a:rPr lang="en-US" altLang="zh-CN" noProof="0">
                <a:sym typeface="Avenir Roman" charset="0"/>
              </a:rPr>
              <a:t>Second level</a:t>
            </a:r>
          </a:p>
          <a:p>
            <a:pPr lvl="2"/>
            <a:r>
              <a:rPr lang="en-US" altLang="zh-CN" noProof="0">
                <a:sym typeface="Avenir Roman" charset="0"/>
              </a:rPr>
              <a:t>Third level</a:t>
            </a:r>
          </a:p>
          <a:p>
            <a:pPr lvl="3"/>
            <a:r>
              <a:rPr lang="en-US" altLang="zh-CN" noProof="0">
                <a:sym typeface="Avenir Roman" charset="0"/>
              </a:rPr>
              <a:t>Fourth level</a:t>
            </a:r>
          </a:p>
          <a:p>
            <a:pPr lvl="4"/>
            <a:r>
              <a:rPr lang="en-US" altLang="zh-CN" noProof="0">
                <a:sym typeface="Avenir Roman" charset="0"/>
              </a:rPr>
              <a:t>Fifth level</a:t>
            </a:r>
          </a:p>
        </p:txBody>
      </p:sp>
    </p:spTree>
    <p:extLst>
      <p:ext uri="{BB962C8B-B14F-4D97-AF65-F5344CB8AC3E}">
        <p14:creationId xmlns:p14="http://schemas.microsoft.com/office/powerpoint/2010/main" val="1416989965"/>
      </p:ext>
    </p:extLst>
  </p:cSld>
  <p:clrMap bg1="lt1" tx1="dk1" bg2="lt2" tx2="dk2" accent1="accent1" accent2="accent2" accent3="accent3" accent4="accent4" accent5="accent5" accent6="accent6" hlink="hlink" folHlink="folHlink"/>
  <p:notesStyle>
    <a:lvl1pPr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1pPr>
    <a:lvl2pPr marL="113030" lvl="1"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2pPr>
    <a:lvl3pPr marL="227330" lvl="2"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3pPr>
    <a:lvl4pPr marL="341630" lvl="3"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4pPr>
    <a:lvl5pPr marL="455930" lvl="4"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5pPr>
    <a:lvl6pPr marL="1143000" lvl="5"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6pPr>
    <a:lvl7pPr marL="1371600" lvl="6"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7pPr>
    <a:lvl8pPr marL="1600200" lvl="7"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8pPr>
    <a:lvl9pPr marL="1828800" lvl="8"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261076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8298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0234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140728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54843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7400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18441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121158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1576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76467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0795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0411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87788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77929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3820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324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4402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931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109769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83224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5838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231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1829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
    <p:bg>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21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页">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C9C5ADA-5AAF-40A6-B288-08198BA067AB}"/>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8186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FF5"/>
        </a:solidFill>
        <a:effectLst/>
      </p:bgPr>
    </p:bg>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xmlns="" id="{FACF94F6-72DB-4830-B039-46A3976E4C53}"/>
              </a:ext>
            </a:extLst>
          </p:cNvPr>
          <p:cNvSpPr txBox="1">
            <a:spLocks noChangeArrowheads="1"/>
          </p:cNvSpPr>
          <p:nvPr userDrawn="1"/>
        </p:nvSpPr>
        <p:spPr bwMode="auto">
          <a:xfrm>
            <a:off x="263352" y="104386"/>
            <a:ext cx="2903690"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C8480E"/>
                </a:solidFill>
                <a:latin typeface="微软雅黑" panose="020B0503020204020204" pitchFamily="34" charset="-122"/>
                <a:ea typeface="微软雅黑" panose="020B0503020204020204" pitchFamily="34" charset="-122"/>
              </a:rPr>
              <a:t>一、人类生活在同一个地球村里</a:t>
            </a:r>
          </a:p>
        </p:txBody>
      </p:sp>
      <p:cxnSp>
        <p:nvCxnSpPr>
          <p:cNvPr id="14" name="直接箭头连接符 79">
            <a:extLst>
              <a:ext uri="{FF2B5EF4-FFF2-40B4-BE49-F238E27FC236}">
                <a16:creationId xmlns:a16="http://schemas.microsoft.com/office/drawing/2014/main" xmlns="" id="{DFFE88F6-79F5-4A76-8350-129296CA6A9D}"/>
              </a:ext>
            </a:extLst>
          </p:cNvPr>
          <p:cNvCxnSpPr>
            <a:cxnSpLocks/>
            <a:stCxn id="13" idx="3"/>
          </p:cNvCxnSpPr>
          <p:nvPr userDrawn="1"/>
        </p:nvCxnSpPr>
        <p:spPr bwMode="auto">
          <a:xfrm>
            <a:off x="3167042" y="258274"/>
            <a:ext cx="8689598" cy="0"/>
          </a:xfrm>
          <a:prstGeom prst="straightConnector1">
            <a:avLst/>
          </a:prstGeom>
          <a:ln w="6350">
            <a:solidFill>
              <a:srgbClr val="C8480E"/>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xmlns="" id="{D6F4B238-9669-4597-AF79-F36539F4F718}"/>
              </a:ext>
            </a:extLst>
          </p:cNvPr>
          <p:cNvGrpSpPr/>
          <p:nvPr userDrawn="1"/>
        </p:nvGrpSpPr>
        <p:grpSpPr>
          <a:xfrm>
            <a:off x="335900" y="6453336"/>
            <a:ext cx="11642830" cy="307827"/>
            <a:chOff x="335900" y="6453336"/>
            <a:chExt cx="11642830" cy="307827"/>
          </a:xfrm>
        </p:grpSpPr>
        <p:sp>
          <p:nvSpPr>
            <p:cNvPr id="10" name="文本框 9">
              <a:extLst>
                <a:ext uri="{FF2B5EF4-FFF2-40B4-BE49-F238E27FC236}">
                  <a16:creationId xmlns:a16="http://schemas.microsoft.com/office/drawing/2014/main" xmlns="" id="{6793B557-4EC4-4E11-89CD-C52677758CA6}"/>
                </a:ext>
              </a:extLst>
            </p:cNvPr>
            <p:cNvSpPr txBox="1">
              <a:spLocks noChangeArrowheads="1"/>
            </p:cNvSpPr>
            <p:nvPr userDrawn="1"/>
          </p:nvSpPr>
          <p:spPr bwMode="auto">
            <a:xfrm>
              <a:off x="7792296" y="6483350"/>
              <a:ext cx="3108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1" name="矩形 10">
              <a:extLst>
                <a:ext uri="{FF2B5EF4-FFF2-40B4-BE49-F238E27FC236}">
                  <a16:creationId xmlns:a16="http://schemas.microsoft.com/office/drawing/2014/main" xmlns="" id="{20BC85C2-FBD9-4087-B336-02E1D825F811}"/>
                </a:ext>
              </a:extLst>
            </p:cNvPr>
            <p:cNvSpPr>
              <a:spLocks noChangeArrowheads="1"/>
            </p:cNvSpPr>
            <p:nvPr userDrawn="1"/>
          </p:nvSpPr>
          <p:spPr bwMode="auto">
            <a:xfrm>
              <a:off x="10903279" y="6453336"/>
              <a:ext cx="1075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b="0" dirty="0">
                  <a:solidFill>
                    <a:srgbClr val="C8480E"/>
                  </a:solidFill>
                  <a:latin typeface="华文行楷" panose="02010800040101010101" pitchFamily="2" charset="-122"/>
                  <a:ea typeface="华文行楷" panose="02010800040101010101" pitchFamily="2" charset="-122"/>
                </a:rPr>
                <a:t>第二十六讲</a:t>
              </a:r>
              <a:endParaRPr lang="zh-CN" altLang="en-US" sz="1400" b="0" dirty="0">
                <a:solidFill>
                  <a:srgbClr val="C8480E"/>
                </a:solidFill>
              </a:endParaRPr>
            </a:p>
          </p:txBody>
        </p:sp>
        <p:cxnSp>
          <p:nvCxnSpPr>
            <p:cNvPr id="12" name="直接连接符 11">
              <a:extLst>
                <a:ext uri="{FF2B5EF4-FFF2-40B4-BE49-F238E27FC236}">
                  <a16:creationId xmlns:a16="http://schemas.microsoft.com/office/drawing/2014/main" xmlns="" id="{6AA1BF83-6F51-4A4A-8641-6EC6B5E3928A}"/>
                </a:ext>
              </a:extLst>
            </p:cNvPr>
            <p:cNvCxnSpPr/>
            <p:nvPr userDrawn="1"/>
          </p:nvCxnSpPr>
          <p:spPr>
            <a:xfrm>
              <a:off x="335900" y="6597650"/>
              <a:ext cx="7272000" cy="0"/>
            </a:xfrm>
            <a:prstGeom prst="line">
              <a:avLst/>
            </a:prstGeom>
            <a:ln>
              <a:solidFill>
                <a:srgbClr val="C8480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170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FF5"/>
        </a:solidFill>
        <a:effectLst/>
      </p:bgPr>
    </p:bg>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xmlns="" id="{7BC123AC-B8B7-4537-BF10-CF795DBF8EAA}"/>
              </a:ext>
            </a:extLst>
          </p:cNvPr>
          <p:cNvSpPr txBox="1">
            <a:spLocks noChangeArrowheads="1"/>
          </p:cNvSpPr>
          <p:nvPr userDrawn="1"/>
        </p:nvSpPr>
        <p:spPr bwMode="auto">
          <a:xfrm>
            <a:off x="263352" y="104386"/>
            <a:ext cx="2694452"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C8480E"/>
                </a:solidFill>
                <a:latin typeface="微软雅黑" panose="020B0503020204020204" pitchFamily="34" charset="-122"/>
                <a:ea typeface="微软雅黑" panose="020B0503020204020204" pitchFamily="34" charset="-122"/>
              </a:rPr>
              <a:t>二、始终不渝走和平发展道路</a:t>
            </a:r>
          </a:p>
        </p:txBody>
      </p:sp>
      <p:cxnSp>
        <p:nvCxnSpPr>
          <p:cNvPr id="12" name="直接箭头连接符 79">
            <a:extLst>
              <a:ext uri="{FF2B5EF4-FFF2-40B4-BE49-F238E27FC236}">
                <a16:creationId xmlns:a16="http://schemas.microsoft.com/office/drawing/2014/main" xmlns="" id="{7D2F345E-FCEC-484C-A825-E16690EF43C9}"/>
              </a:ext>
            </a:extLst>
          </p:cNvPr>
          <p:cNvCxnSpPr>
            <a:cxnSpLocks/>
          </p:cNvCxnSpPr>
          <p:nvPr userDrawn="1"/>
        </p:nvCxnSpPr>
        <p:spPr bwMode="auto">
          <a:xfrm>
            <a:off x="3071664" y="258274"/>
            <a:ext cx="8778061" cy="0"/>
          </a:xfrm>
          <a:prstGeom prst="straightConnector1">
            <a:avLst/>
          </a:prstGeom>
          <a:ln w="6350">
            <a:solidFill>
              <a:srgbClr val="C8480E"/>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xmlns="" id="{D6F4B238-9669-4597-AF79-F36539F4F718}"/>
              </a:ext>
            </a:extLst>
          </p:cNvPr>
          <p:cNvGrpSpPr/>
          <p:nvPr userDrawn="1"/>
        </p:nvGrpSpPr>
        <p:grpSpPr>
          <a:xfrm>
            <a:off x="335900" y="6453336"/>
            <a:ext cx="11642830" cy="307827"/>
            <a:chOff x="335900" y="6453336"/>
            <a:chExt cx="11642830" cy="307827"/>
          </a:xfrm>
        </p:grpSpPr>
        <p:sp>
          <p:nvSpPr>
            <p:cNvPr id="15" name="文本框 14">
              <a:extLst>
                <a:ext uri="{FF2B5EF4-FFF2-40B4-BE49-F238E27FC236}">
                  <a16:creationId xmlns:a16="http://schemas.microsoft.com/office/drawing/2014/main" xmlns="" id="{6793B557-4EC4-4E11-89CD-C52677758CA6}"/>
                </a:ext>
              </a:extLst>
            </p:cNvPr>
            <p:cNvSpPr txBox="1">
              <a:spLocks noChangeArrowheads="1"/>
            </p:cNvSpPr>
            <p:nvPr userDrawn="1"/>
          </p:nvSpPr>
          <p:spPr bwMode="auto">
            <a:xfrm>
              <a:off x="7792296" y="6483350"/>
              <a:ext cx="3108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6" name="矩形 15">
              <a:extLst>
                <a:ext uri="{FF2B5EF4-FFF2-40B4-BE49-F238E27FC236}">
                  <a16:creationId xmlns:a16="http://schemas.microsoft.com/office/drawing/2014/main" xmlns="" id="{20BC85C2-FBD9-4087-B336-02E1D825F811}"/>
                </a:ext>
              </a:extLst>
            </p:cNvPr>
            <p:cNvSpPr>
              <a:spLocks noChangeArrowheads="1"/>
            </p:cNvSpPr>
            <p:nvPr userDrawn="1"/>
          </p:nvSpPr>
          <p:spPr bwMode="auto">
            <a:xfrm>
              <a:off x="10903279" y="6453336"/>
              <a:ext cx="1075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8480E"/>
                  </a:solidFill>
                  <a:latin typeface="华文行楷" panose="02010800040101010101" pitchFamily="2" charset="-122"/>
                  <a:ea typeface="华文行楷" panose="02010800040101010101" pitchFamily="2" charset="-122"/>
                </a:rPr>
                <a:t>第二十六讲</a:t>
              </a:r>
              <a:endParaRPr lang="zh-CN" altLang="en-US" sz="1400" dirty="0">
                <a:solidFill>
                  <a:srgbClr val="C8480E"/>
                </a:solidFill>
              </a:endParaRPr>
            </a:p>
          </p:txBody>
        </p:sp>
        <p:cxnSp>
          <p:nvCxnSpPr>
            <p:cNvPr id="17" name="直接连接符 16">
              <a:extLst>
                <a:ext uri="{FF2B5EF4-FFF2-40B4-BE49-F238E27FC236}">
                  <a16:creationId xmlns:a16="http://schemas.microsoft.com/office/drawing/2014/main" xmlns="" id="{6AA1BF83-6F51-4A4A-8641-6EC6B5E3928A}"/>
                </a:ext>
              </a:extLst>
            </p:cNvPr>
            <p:cNvCxnSpPr/>
            <p:nvPr userDrawn="1"/>
          </p:nvCxnSpPr>
          <p:spPr>
            <a:xfrm>
              <a:off x="335900" y="6597650"/>
              <a:ext cx="7272000" cy="0"/>
            </a:xfrm>
            <a:prstGeom prst="line">
              <a:avLst/>
            </a:prstGeom>
            <a:ln>
              <a:solidFill>
                <a:srgbClr val="C8480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131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FF5"/>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xmlns="" id="{913B7905-71D6-446A-A3E5-577E4E5F9A88}"/>
              </a:ext>
            </a:extLst>
          </p:cNvPr>
          <p:cNvSpPr txBox="1">
            <a:spLocks noChangeArrowheads="1"/>
          </p:cNvSpPr>
          <p:nvPr userDrawn="1"/>
        </p:nvSpPr>
        <p:spPr bwMode="auto">
          <a:xfrm>
            <a:off x="263352" y="104385"/>
            <a:ext cx="6240085"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C8480E"/>
                </a:solidFill>
                <a:latin typeface="微软雅黑" panose="020B0503020204020204" pitchFamily="34" charset="-122"/>
                <a:ea typeface="微软雅黑" panose="020B0503020204020204" pitchFamily="34" charset="-122"/>
              </a:rPr>
              <a:t>三、建设持久和平、普遍安全、共同繁荣</a:t>
            </a:r>
            <a:r>
              <a:rPr lang="zh-CN" altLang="en-US" sz="1400" b="1" kern="0" spc="120" dirty="0" smtClean="0">
                <a:solidFill>
                  <a:srgbClr val="C8480E"/>
                </a:solidFill>
                <a:latin typeface="微软雅黑" panose="020B0503020204020204" pitchFamily="34" charset="-122"/>
                <a:ea typeface="微软雅黑" panose="020B0503020204020204" pitchFamily="34" charset="-122"/>
              </a:rPr>
              <a:t>、开放</a:t>
            </a:r>
            <a:r>
              <a:rPr lang="zh-CN" altLang="en-US" sz="1400" b="1" kern="0" spc="120" dirty="0">
                <a:solidFill>
                  <a:srgbClr val="C8480E"/>
                </a:solidFill>
                <a:latin typeface="微软雅黑" panose="020B0503020204020204" pitchFamily="34" charset="-122"/>
                <a:ea typeface="微软雅黑" panose="020B0503020204020204" pitchFamily="34" charset="-122"/>
              </a:rPr>
              <a:t>包容、清洁美丽的世界</a:t>
            </a:r>
          </a:p>
        </p:txBody>
      </p:sp>
      <p:cxnSp>
        <p:nvCxnSpPr>
          <p:cNvPr id="12" name="直接箭头连接符 79">
            <a:extLst>
              <a:ext uri="{FF2B5EF4-FFF2-40B4-BE49-F238E27FC236}">
                <a16:creationId xmlns:a16="http://schemas.microsoft.com/office/drawing/2014/main" xmlns="" id="{C7CE41A4-F6CA-4A19-AEFF-1CD6966DFA86}"/>
              </a:ext>
            </a:extLst>
          </p:cNvPr>
          <p:cNvCxnSpPr>
            <a:cxnSpLocks/>
          </p:cNvCxnSpPr>
          <p:nvPr userDrawn="1"/>
        </p:nvCxnSpPr>
        <p:spPr bwMode="auto">
          <a:xfrm>
            <a:off x="6672064" y="258274"/>
            <a:ext cx="5196615" cy="0"/>
          </a:xfrm>
          <a:prstGeom prst="straightConnector1">
            <a:avLst/>
          </a:prstGeom>
          <a:ln w="6350">
            <a:solidFill>
              <a:srgbClr val="C8480E"/>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xmlns="" id="{D6F4B238-9669-4597-AF79-F36539F4F718}"/>
              </a:ext>
            </a:extLst>
          </p:cNvPr>
          <p:cNvGrpSpPr/>
          <p:nvPr userDrawn="1"/>
        </p:nvGrpSpPr>
        <p:grpSpPr>
          <a:xfrm>
            <a:off x="335900" y="6453336"/>
            <a:ext cx="11642830" cy="307827"/>
            <a:chOff x="335900" y="6453336"/>
            <a:chExt cx="11642830" cy="307827"/>
          </a:xfrm>
        </p:grpSpPr>
        <p:sp>
          <p:nvSpPr>
            <p:cNvPr id="14" name="文本框 13">
              <a:extLst>
                <a:ext uri="{FF2B5EF4-FFF2-40B4-BE49-F238E27FC236}">
                  <a16:creationId xmlns:a16="http://schemas.microsoft.com/office/drawing/2014/main" xmlns="" id="{6793B557-4EC4-4E11-89CD-C52677758CA6}"/>
                </a:ext>
              </a:extLst>
            </p:cNvPr>
            <p:cNvSpPr txBox="1">
              <a:spLocks noChangeArrowheads="1"/>
            </p:cNvSpPr>
            <p:nvPr userDrawn="1"/>
          </p:nvSpPr>
          <p:spPr bwMode="auto">
            <a:xfrm>
              <a:off x="7792296" y="6483350"/>
              <a:ext cx="3108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5" name="矩形 14">
              <a:extLst>
                <a:ext uri="{FF2B5EF4-FFF2-40B4-BE49-F238E27FC236}">
                  <a16:creationId xmlns:a16="http://schemas.microsoft.com/office/drawing/2014/main" xmlns="" id="{20BC85C2-FBD9-4087-B336-02E1D825F811}"/>
                </a:ext>
              </a:extLst>
            </p:cNvPr>
            <p:cNvSpPr>
              <a:spLocks noChangeArrowheads="1"/>
            </p:cNvSpPr>
            <p:nvPr userDrawn="1"/>
          </p:nvSpPr>
          <p:spPr bwMode="auto">
            <a:xfrm>
              <a:off x="10903279" y="6453336"/>
              <a:ext cx="1075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8480E"/>
                  </a:solidFill>
                  <a:latin typeface="华文行楷" panose="02010800040101010101" pitchFamily="2" charset="-122"/>
                  <a:ea typeface="华文行楷" panose="02010800040101010101" pitchFamily="2" charset="-122"/>
                </a:rPr>
                <a:t>第二十六讲</a:t>
              </a:r>
              <a:endParaRPr lang="zh-CN" altLang="en-US" sz="1400" dirty="0">
                <a:solidFill>
                  <a:srgbClr val="C8480E"/>
                </a:solidFill>
              </a:endParaRPr>
            </a:p>
          </p:txBody>
        </p:sp>
        <p:cxnSp>
          <p:nvCxnSpPr>
            <p:cNvPr id="16" name="直接连接符 15">
              <a:extLst>
                <a:ext uri="{FF2B5EF4-FFF2-40B4-BE49-F238E27FC236}">
                  <a16:creationId xmlns:a16="http://schemas.microsoft.com/office/drawing/2014/main" xmlns="" id="{6AA1BF83-6F51-4A4A-8641-6EC6B5E3928A}"/>
                </a:ext>
              </a:extLst>
            </p:cNvPr>
            <p:cNvCxnSpPr/>
            <p:nvPr userDrawn="1"/>
          </p:nvCxnSpPr>
          <p:spPr>
            <a:xfrm>
              <a:off x="335900" y="6597650"/>
              <a:ext cx="7272000" cy="0"/>
            </a:xfrm>
            <a:prstGeom prst="line">
              <a:avLst/>
            </a:prstGeom>
            <a:ln>
              <a:solidFill>
                <a:srgbClr val="C8480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045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bg>
      <p:bgPr>
        <a:solidFill>
          <a:srgbClr val="FFFFF5"/>
        </a:solidFill>
        <a:effectLst/>
      </p:bgPr>
    </p:bg>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xmlns="" id="{551D9DFA-3489-4634-8EEA-418AB9B4AA9C}"/>
              </a:ext>
            </a:extLst>
          </p:cNvPr>
          <p:cNvSpPr txBox="1">
            <a:spLocks noChangeArrowheads="1"/>
          </p:cNvSpPr>
          <p:nvPr userDrawn="1"/>
        </p:nvSpPr>
        <p:spPr bwMode="auto">
          <a:xfrm>
            <a:off x="263352" y="104385"/>
            <a:ext cx="2554493"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C8480E"/>
                </a:solidFill>
                <a:latin typeface="微软雅黑" panose="020B0503020204020204" pitchFamily="34" charset="-122"/>
                <a:ea typeface="微软雅黑" panose="020B0503020204020204" pitchFamily="34" charset="-122"/>
              </a:rPr>
              <a:t>四、积极发展全球伙伴关系</a:t>
            </a:r>
          </a:p>
        </p:txBody>
      </p:sp>
      <p:cxnSp>
        <p:nvCxnSpPr>
          <p:cNvPr id="14" name="直接箭头连接符 79">
            <a:extLst>
              <a:ext uri="{FF2B5EF4-FFF2-40B4-BE49-F238E27FC236}">
                <a16:creationId xmlns:a16="http://schemas.microsoft.com/office/drawing/2014/main" xmlns="" id="{1461FAC1-F0FD-45C2-9215-A6E0DC7E453C}"/>
              </a:ext>
            </a:extLst>
          </p:cNvPr>
          <p:cNvCxnSpPr>
            <a:cxnSpLocks/>
          </p:cNvCxnSpPr>
          <p:nvPr userDrawn="1"/>
        </p:nvCxnSpPr>
        <p:spPr bwMode="auto">
          <a:xfrm>
            <a:off x="2927648" y="258274"/>
            <a:ext cx="8926118" cy="0"/>
          </a:xfrm>
          <a:prstGeom prst="straightConnector1">
            <a:avLst/>
          </a:prstGeom>
          <a:ln w="6350">
            <a:solidFill>
              <a:srgbClr val="C8480E"/>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xmlns="" id="{D6F4B238-9669-4597-AF79-F36539F4F718}"/>
              </a:ext>
            </a:extLst>
          </p:cNvPr>
          <p:cNvGrpSpPr/>
          <p:nvPr userDrawn="1"/>
        </p:nvGrpSpPr>
        <p:grpSpPr>
          <a:xfrm>
            <a:off x="335900" y="6453336"/>
            <a:ext cx="11642830" cy="307827"/>
            <a:chOff x="335900" y="6453336"/>
            <a:chExt cx="11642830" cy="307827"/>
          </a:xfrm>
        </p:grpSpPr>
        <p:sp>
          <p:nvSpPr>
            <p:cNvPr id="15" name="文本框 14">
              <a:extLst>
                <a:ext uri="{FF2B5EF4-FFF2-40B4-BE49-F238E27FC236}">
                  <a16:creationId xmlns:a16="http://schemas.microsoft.com/office/drawing/2014/main" xmlns="" id="{6793B557-4EC4-4E11-89CD-C52677758CA6}"/>
                </a:ext>
              </a:extLst>
            </p:cNvPr>
            <p:cNvSpPr txBox="1">
              <a:spLocks noChangeArrowheads="1"/>
            </p:cNvSpPr>
            <p:nvPr userDrawn="1"/>
          </p:nvSpPr>
          <p:spPr bwMode="auto">
            <a:xfrm>
              <a:off x="7792296" y="6483350"/>
              <a:ext cx="3108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6" name="矩形 15">
              <a:extLst>
                <a:ext uri="{FF2B5EF4-FFF2-40B4-BE49-F238E27FC236}">
                  <a16:creationId xmlns:a16="http://schemas.microsoft.com/office/drawing/2014/main" xmlns="" id="{20BC85C2-FBD9-4087-B336-02E1D825F811}"/>
                </a:ext>
              </a:extLst>
            </p:cNvPr>
            <p:cNvSpPr>
              <a:spLocks noChangeArrowheads="1"/>
            </p:cNvSpPr>
            <p:nvPr userDrawn="1"/>
          </p:nvSpPr>
          <p:spPr bwMode="auto">
            <a:xfrm>
              <a:off x="10903279" y="6453336"/>
              <a:ext cx="1075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8480E"/>
                  </a:solidFill>
                  <a:latin typeface="华文行楷" panose="02010800040101010101" pitchFamily="2" charset="-122"/>
                  <a:ea typeface="华文行楷" panose="02010800040101010101" pitchFamily="2" charset="-122"/>
                </a:rPr>
                <a:t>第二十六讲</a:t>
              </a:r>
              <a:endParaRPr lang="zh-CN" altLang="en-US" sz="1400" dirty="0">
                <a:solidFill>
                  <a:srgbClr val="C8480E"/>
                </a:solidFill>
              </a:endParaRPr>
            </a:p>
          </p:txBody>
        </p:sp>
        <p:cxnSp>
          <p:nvCxnSpPr>
            <p:cNvPr id="17" name="直接连接符 16">
              <a:extLst>
                <a:ext uri="{FF2B5EF4-FFF2-40B4-BE49-F238E27FC236}">
                  <a16:creationId xmlns:a16="http://schemas.microsoft.com/office/drawing/2014/main" xmlns="" id="{6AA1BF83-6F51-4A4A-8641-6EC6B5E3928A}"/>
                </a:ext>
              </a:extLst>
            </p:cNvPr>
            <p:cNvCxnSpPr/>
            <p:nvPr userDrawn="1"/>
          </p:nvCxnSpPr>
          <p:spPr>
            <a:xfrm>
              <a:off x="335900" y="6597650"/>
              <a:ext cx="7272000" cy="0"/>
            </a:xfrm>
            <a:prstGeom prst="line">
              <a:avLst/>
            </a:prstGeom>
            <a:ln>
              <a:solidFill>
                <a:srgbClr val="C8480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06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p:bg>
      <p:bgPr>
        <a:solidFill>
          <a:srgbClr val="FFFFF5"/>
        </a:solidFill>
        <a:effectLst/>
      </p:bgPr>
    </p:bg>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xmlns="" id="{F8EC9328-4C28-4134-9A52-6A38D2A49E56}"/>
              </a:ext>
            </a:extLst>
          </p:cNvPr>
          <p:cNvSpPr txBox="1">
            <a:spLocks noChangeArrowheads="1"/>
          </p:cNvSpPr>
          <p:nvPr userDrawn="1"/>
        </p:nvSpPr>
        <p:spPr bwMode="auto">
          <a:xfrm>
            <a:off x="263352" y="104385"/>
            <a:ext cx="6624736"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rgbClr val="C8480E"/>
                </a:solidFill>
                <a:latin typeface="微软雅黑" panose="020B0503020204020204" pitchFamily="34" charset="-122"/>
                <a:ea typeface="微软雅黑" panose="020B0503020204020204" pitchFamily="34" charset="-122"/>
              </a:rPr>
              <a:t>五、积极参与全球治理体系改革和建设</a:t>
            </a:r>
          </a:p>
        </p:txBody>
      </p:sp>
      <p:grpSp>
        <p:nvGrpSpPr>
          <p:cNvPr id="10" name="组合 9">
            <a:extLst>
              <a:ext uri="{FF2B5EF4-FFF2-40B4-BE49-F238E27FC236}">
                <a16:creationId xmlns:a16="http://schemas.microsoft.com/office/drawing/2014/main" xmlns="" id="{D6F4B238-9669-4597-AF79-F36539F4F718}"/>
              </a:ext>
            </a:extLst>
          </p:cNvPr>
          <p:cNvGrpSpPr/>
          <p:nvPr userDrawn="1"/>
        </p:nvGrpSpPr>
        <p:grpSpPr>
          <a:xfrm>
            <a:off x="335900" y="6453336"/>
            <a:ext cx="11642830" cy="307827"/>
            <a:chOff x="335900" y="6453336"/>
            <a:chExt cx="11642830" cy="307827"/>
          </a:xfrm>
        </p:grpSpPr>
        <p:sp>
          <p:nvSpPr>
            <p:cNvPr id="11" name="文本框 10">
              <a:extLst>
                <a:ext uri="{FF2B5EF4-FFF2-40B4-BE49-F238E27FC236}">
                  <a16:creationId xmlns:a16="http://schemas.microsoft.com/office/drawing/2014/main" xmlns="" id="{6793B557-4EC4-4E11-89CD-C52677758CA6}"/>
                </a:ext>
              </a:extLst>
            </p:cNvPr>
            <p:cNvSpPr txBox="1">
              <a:spLocks noChangeArrowheads="1"/>
            </p:cNvSpPr>
            <p:nvPr userDrawn="1"/>
          </p:nvSpPr>
          <p:spPr bwMode="auto">
            <a:xfrm>
              <a:off x="7792296" y="6483350"/>
              <a:ext cx="3108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2" name="矩形 11">
              <a:extLst>
                <a:ext uri="{FF2B5EF4-FFF2-40B4-BE49-F238E27FC236}">
                  <a16:creationId xmlns:a16="http://schemas.microsoft.com/office/drawing/2014/main" xmlns="" id="{20BC85C2-FBD9-4087-B336-02E1D825F811}"/>
                </a:ext>
              </a:extLst>
            </p:cNvPr>
            <p:cNvSpPr>
              <a:spLocks noChangeArrowheads="1"/>
            </p:cNvSpPr>
            <p:nvPr userDrawn="1"/>
          </p:nvSpPr>
          <p:spPr bwMode="auto">
            <a:xfrm>
              <a:off x="10903279" y="6453336"/>
              <a:ext cx="1075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8480E"/>
                  </a:solidFill>
                  <a:latin typeface="华文行楷" panose="02010800040101010101" pitchFamily="2" charset="-122"/>
                  <a:ea typeface="华文行楷" panose="02010800040101010101" pitchFamily="2" charset="-122"/>
                </a:rPr>
                <a:t>第二十六讲</a:t>
              </a:r>
              <a:endParaRPr lang="zh-CN" altLang="en-US" sz="1400" dirty="0">
                <a:solidFill>
                  <a:srgbClr val="C8480E"/>
                </a:solidFill>
              </a:endParaRPr>
            </a:p>
          </p:txBody>
        </p:sp>
        <p:cxnSp>
          <p:nvCxnSpPr>
            <p:cNvPr id="13" name="直接连接符 12">
              <a:extLst>
                <a:ext uri="{FF2B5EF4-FFF2-40B4-BE49-F238E27FC236}">
                  <a16:creationId xmlns:a16="http://schemas.microsoft.com/office/drawing/2014/main" xmlns="" id="{6AA1BF83-6F51-4A4A-8641-6EC6B5E3928A}"/>
                </a:ext>
              </a:extLst>
            </p:cNvPr>
            <p:cNvCxnSpPr/>
            <p:nvPr userDrawn="1"/>
          </p:nvCxnSpPr>
          <p:spPr>
            <a:xfrm>
              <a:off x="335900" y="6597650"/>
              <a:ext cx="7272000" cy="0"/>
            </a:xfrm>
            <a:prstGeom prst="line">
              <a:avLst/>
            </a:prstGeom>
            <a:ln>
              <a:solidFill>
                <a:srgbClr val="C8480E"/>
              </a:solidFill>
            </a:ln>
          </p:spPr>
          <p:style>
            <a:lnRef idx="1">
              <a:schemeClr val="accent1"/>
            </a:lnRef>
            <a:fillRef idx="0">
              <a:schemeClr val="accent1"/>
            </a:fillRef>
            <a:effectRef idx="0">
              <a:schemeClr val="accent1"/>
            </a:effectRef>
            <a:fontRef idx="minor">
              <a:schemeClr val="tx1"/>
            </a:fontRef>
          </p:style>
        </p:cxnSp>
      </p:grpSp>
      <p:cxnSp>
        <p:nvCxnSpPr>
          <p:cNvPr id="14" name="直接箭头连接符 79">
            <a:extLst>
              <a:ext uri="{FF2B5EF4-FFF2-40B4-BE49-F238E27FC236}">
                <a16:creationId xmlns:a16="http://schemas.microsoft.com/office/drawing/2014/main" xmlns="" id="{E2DAF9B9-12B9-4167-943B-597C18567456}"/>
              </a:ext>
            </a:extLst>
          </p:cNvPr>
          <p:cNvCxnSpPr>
            <a:cxnSpLocks/>
          </p:cNvCxnSpPr>
          <p:nvPr userDrawn="1"/>
        </p:nvCxnSpPr>
        <p:spPr bwMode="auto">
          <a:xfrm>
            <a:off x="3863752" y="258274"/>
            <a:ext cx="7987073" cy="0"/>
          </a:xfrm>
          <a:prstGeom prst="straightConnector1">
            <a:avLst/>
          </a:prstGeom>
          <a:ln w="6350">
            <a:solidFill>
              <a:srgbClr val="C8480E"/>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65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4617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8" r:id="rId1"/>
    <p:sldLayoutId id="2147483710" r:id="rId2"/>
    <p:sldLayoutId id="2147483703" r:id="rId3"/>
    <p:sldLayoutId id="2147483704" r:id="rId4"/>
    <p:sldLayoutId id="2147483705" r:id="rId5"/>
    <p:sldLayoutId id="2147483706" r:id="rId6"/>
    <p:sldLayoutId id="2147483707" r:id="rId7"/>
    <p:sldLayoutId id="2147483711"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5.xml"/><Relationship Id="rId11" Type="http://schemas.openxmlformats.org/officeDocument/2006/relationships/image" Target="../media/image35.jpeg"/><Relationship Id="rId5" Type="http://schemas.openxmlformats.org/officeDocument/2006/relationships/tags" Target="../tags/tag5.xml"/><Relationship Id="rId10" Type="http://schemas.openxmlformats.org/officeDocument/2006/relationships/image" Target="../media/image34.jpeg"/><Relationship Id="rId4" Type="http://schemas.openxmlformats.org/officeDocument/2006/relationships/tags" Target="../tags/tag4.xml"/><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1"/>
            <p:extLst>
              <p:ext uri="{DAA4B4D4-6D71-4841-9C94-3DE7FCFB9230}">
                <p14:media xmlns:p14="http://schemas.microsoft.com/office/powerpoint/2010/main" r:embed="rId2">
                  <p14:trim end="0.3333"/>
                </p14:media>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a16="http://schemas.microsoft.com/office/drawing/2014/main" xmlns=""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262569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57"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71" y="1539265"/>
            <a:ext cx="2956640" cy="198803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8202" name="图片 4">
            <a:extLst>
              <a:ext uri="{FF2B5EF4-FFF2-40B4-BE49-F238E27FC236}">
                <a16:creationId xmlns:a16="http://schemas.microsoft.com/office/drawing/2014/main" xmlns="" id="{13B21B4C-95C9-4FE8-BF5A-294F0AEBC7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0529" y="1520701"/>
            <a:ext cx="3024187" cy="2006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5072533" y="3754115"/>
            <a:ext cx="2040908" cy="543657"/>
            <a:chOff x="5094394" y="3848110"/>
            <a:chExt cx="2040908" cy="543657"/>
          </a:xfrm>
        </p:grpSpPr>
        <p:grpSp>
          <p:nvGrpSpPr>
            <p:cNvPr id="71715" name="组合 7">
              <a:extLst>
                <a:ext uri="{FF2B5EF4-FFF2-40B4-BE49-F238E27FC236}">
                  <a16:creationId xmlns:a16="http://schemas.microsoft.com/office/drawing/2014/main" xmlns="" id="{0AD957EB-E36A-4D65-A830-67EB47D655B7}"/>
                </a:ext>
              </a:extLst>
            </p:cNvPr>
            <p:cNvGrpSpPr>
              <a:grpSpLocks/>
            </p:cNvGrpSpPr>
            <p:nvPr/>
          </p:nvGrpSpPr>
          <p:grpSpPr bwMode="auto">
            <a:xfrm>
              <a:off x="5111303" y="3848110"/>
              <a:ext cx="539687" cy="539750"/>
              <a:chOff x="3485554" y="6324777"/>
              <a:chExt cx="539932" cy="539375"/>
            </a:xfrm>
          </p:grpSpPr>
          <p:sp>
            <p:nvSpPr>
              <p:cNvPr id="52" name="矩形 51">
                <a:extLst>
                  <a:ext uri="{FF2B5EF4-FFF2-40B4-BE49-F238E27FC236}">
                    <a16:creationId xmlns:a16="http://schemas.microsoft.com/office/drawing/2014/main" xmlns="" id="{2D5BB513-22EF-4A4D-8EAE-81E3BF71B4FA}"/>
                  </a:ext>
                </a:extLst>
              </p:cNvPr>
              <p:cNvSpPr/>
              <p:nvPr/>
            </p:nvSpPr>
            <p:spPr>
              <a:xfrm>
                <a:off x="3486108" y="6324777"/>
                <a:ext cx="539995" cy="53937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7200">
                  <a:solidFill>
                    <a:schemeClr val="accent2">
                      <a:lumMod val="40000"/>
                      <a:lumOff val="60000"/>
                    </a:schemeClr>
                  </a:solidFill>
                  <a:cs typeface="+mn-ea"/>
                  <a:sym typeface="+mn-lt"/>
                </a:endParaRPr>
              </a:p>
            </p:txBody>
          </p:sp>
          <p:cxnSp>
            <p:nvCxnSpPr>
              <p:cNvPr id="53" name="直接连接符 52">
                <a:extLst>
                  <a:ext uri="{FF2B5EF4-FFF2-40B4-BE49-F238E27FC236}">
                    <a16:creationId xmlns:a16="http://schemas.microsoft.com/office/drawing/2014/main" xmlns="" id="{E7A32F63-D088-4884-90FC-D62FF9CE2E23}"/>
                  </a:ext>
                </a:extLst>
              </p:cNvPr>
              <p:cNvCxnSpPr/>
              <p:nvPr/>
            </p:nvCxnSpPr>
            <p:spPr>
              <a:xfrm>
                <a:off x="3486108" y="6594465"/>
                <a:ext cx="53999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xmlns="" id="{45EB61B4-0ECD-4F54-A28F-C14B501D5EB5}"/>
                  </a:ext>
                </a:extLst>
              </p:cNvPr>
              <p:cNvCxnSpPr/>
              <p:nvPr/>
            </p:nvCxnSpPr>
            <p:spPr>
              <a:xfrm rot="5400000">
                <a:off x="3486418" y="6594465"/>
                <a:ext cx="53937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1716" name="TextBox 39">
              <a:extLst>
                <a:ext uri="{FF2B5EF4-FFF2-40B4-BE49-F238E27FC236}">
                  <a16:creationId xmlns:a16="http://schemas.microsoft.com/office/drawing/2014/main" xmlns="" id="{5EBE5FEA-F66F-4B20-9F49-EE0602523C5F}"/>
                </a:ext>
              </a:extLst>
            </p:cNvPr>
            <p:cNvSpPr txBox="1">
              <a:spLocks noChangeArrowheads="1"/>
            </p:cNvSpPr>
            <p:nvPr/>
          </p:nvSpPr>
          <p:spPr bwMode="auto">
            <a:xfrm>
              <a:off x="5094394" y="3894692"/>
              <a:ext cx="556597" cy="44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2600" b="1" dirty="0">
                  <a:solidFill>
                    <a:srgbClr val="C00000"/>
                  </a:solidFill>
                  <a:latin typeface="微软雅黑" panose="020B0503020204020204" pitchFamily="34" charset="-122"/>
                  <a:ea typeface="微软雅黑" panose="020B0503020204020204" pitchFamily="34" charset="-122"/>
                </a:rPr>
                <a:t>发</a:t>
              </a:r>
              <a:endParaRPr lang="en-US" altLang="zh-CN" sz="2600" b="1" dirty="0">
                <a:solidFill>
                  <a:srgbClr val="C00000"/>
                </a:solidFill>
                <a:latin typeface="微软雅黑" panose="020B0503020204020204" pitchFamily="34" charset="-122"/>
                <a:ea typeface="微软雅黑" panose="020B0503020204020204" pitchFamily="34" charset="-122"/>
              </a:endParaRPr>
            </a:p>
          </p:txBody>
        </p:sp>
        <p:grpSp>
          <p:nvGrpSpPr>
            <p:cNvPr id="71717" name="组合 55">
              <a:extLst>
                <a:ext uri="{FF2B5EF4-FFF2-40B4-BE49-F238E27FC236}">
                  <a16:creationId xmlns:a16="http://schemas.microsoft.com/office/drawing/2014/main" xmlns="" id="{0B2718B8-632B-4DB6-BDBB-A724D146AB24}"/>
                </a:ext>
              </a:extLst>
            </p:cNvPr>
            <p:cNvGrpSpPr>
              <a:grpSpLocks/>
            </p:cNvGrpSpPr>
            <p:nvPr/>
          </p:nvGrpSpPr>
          <p:grpSpPr bwMode="auto">
            <a:xfrm>
              <a:off x="5831056" y="3848110"/>
              <a:ext cx="539687" cy="539750"/>
              <a:chOff x="3485554" y="6324777"/>
              <a:chExt cx="539932" cy="539375"/>
            </a:xfrm>
          </p:grpSpPr>
          <p:sp>
            <p:nvSpPr>
              <p:cNvPr id="57" name="矩形 56">
                <a:extLst>
                  <a:ext uri="{FF2B5EF4-FFF2-40B4-BE49-F238E27FC236}">
                    <a16:creationId xmlns:a16="http://schemas.microsoft.com/office/drawing/2014/main" xmlns="" id="{B7FD103F-4016-4051-9E81-EBE754E6D2C0}"/>
                  </a:ext>
                </a:extLst>
              </p:cNvPr>
              <p:cNvSpPr/>
              <p:nvPr/>
            </p:nvSpPr>
            <p:spPr>
              <a:xfrm>
                <a:off x="3485492" y="6324777"/>
                <a:ext cx="539995" cy="53937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7200">
                  <a:solidFill>
                    <a:schemeClr val="accent2">
                      <a:lumMod val="40000"/>
                      <a:lumOff val="60000"/>
                    </a:schemeClr>
                  </a:solidFill>
                  <a:cs typeface="+mn-ea"/>
                  <a:sym typeface="+mn-lt"/>
                </a:endParaRPr>
              </a:p>
            </p:txBody>
          </p:sp>
          <p:cxnSp>
            <p:nvCxnSpPr>
              <p:cNvPr id="58" name="直接连接符 57">
                <a:extLst>
                  <a:ext uri="{FF2B5EF4-FFF2-40B4-BE49-F238E27FC236}">
                    <a16:creationId xmlns:a16="http://schemas.microsoft.com/office/drawing/2014/main" xmlns="" id="{EA148E9E-BCB4-4E65-8F37-818B3812F3FD}"/>
                  </a:ext>
                </a:extLst>
              </p:cNvPr>
              <p:cNvCxnSpPr/>
              <p:nvPr/>
            </p:nvCxnSpPr>
            <p:spPr>
              <a:xfrm>
                <a:off x="3485492" y="6594465"/>
                <a:ext cx="53999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xmlns="" id="{3B7F6A17-27D9-4CEB-AEBB-917165848070}"/>
                  </a:ext>
                </a:extLst>
              </p:cNvPr>
              <p:cNvCxnSpPr/>
              <p:nvPr/>
            </p:nvCxnSpPr>
            <p:spPr>
              <a:xfrm rot="5400000">
                <a:off x="3485802" y="6594465"/>
                <a:ext cx="53937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1718" name="TextBox 39">
              <a:extLst>
                <a:ext uri="{FF2B5EF4-FFF2-40B4-BE49-F238E27FC236}">
                  <a16:creationId xmlns:a16="http://schemas.microsoft.com/office/drawing/2014/main" xmlns="" id="{24D18AE8-F9CD-4011-B6B8-F796BE6A069A}"/>
                </a:ext>
              </a:extLst>
            </p:cNvPr>
            <p:cNvSpPr txBox="1">
              <a:spLocks noChangeArrowheads="1"/>
            </p:cNvSpPr>
            <p:nvPr/>
          </p:nvSpPr>
          <p:spPr bwMode="auto">
            <a:xfrm>
              <a:off x="5814147" y="3894692"/>
              <a:ext cx="556597" cy="44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r>
                <a:rPr lang="zh-CN" altLang="en-US" sz="2600" b="1" dirty="0">
                  <a:solidFill>
                    <a:srgbClr val="C00000"/>
                  </a:solidFill>
                  <a:latin typeface="微软雅黑" panose="020B0503020204020204" pitchFamily="34" charset="-122"/>
                  <a:ea typeface="微软雅黑" panose="020B0503020204020204" pitchFamily="34" charset="-122"/>
                </a:rPr>
                <a:t>展</a:t>
              </a:r>
              <a:endParaRPr lang="en-US" altLang="zh-CN" sz="2600" b="1" dirty="0">
                <a:solidFill>
                  <a:srgbClr val="C0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xmlns="" id="{754CCDAA-E4F2-4744-AB6E-C33884EAAE11}"/>
                </a:ext>
              </a:extLst>
            </p:cNvPr>
            <p:cNvSpPr txBox="1"/>
            <p:nvPr/>
          </p:nvSpPr>
          <p:spPr>
            <a:xfrm>
              <a:off x="6438389" y="3991717"/>
              <a:ext cx="696913" cy="400050"/>
            </a:xfrm>
            <a:prstGeom prst="rect">
              <a:avLst/>
            </a:prstGeom>
            <a:noFill/>
          </p:spPr>
          <p:txBody>
            <a:bodyPr wrap="none">
              <a:spAutoFit/>
            </a:bodyPr>
            <a:lstStyle/>
            <a:p>
              <a:pP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赤字</a:t>
              </a:r>
            </a:p>
          </p:txBody>
        </p:sp>
      </p:grpSp>
      <p:grpSp>
        <p:nvGrpSpPr>
          <p:cNvPr id="2" name="组合 1"/>
          <p:cNvGrpSpPr/>
          <p:nvPr/>
        </p:nvGrpSpPr>
        <p:grpSpPr>
          <a:xfrm>
            <a:off x="1609643" y="3754115"/>
            <a:ext cx="1993425" cy="577771"/>
            <a:chOff x="1631504" y="3848110"/>
            <a:chExt cx="1993425" cy="577771"/>
          </a:xfrm>
        </p:grpSpPr>
        <p:grpSp>
          <p:nvGrpSpPr>
            <p:cNvPr id="71710" name="组合 65">
              <a:extLst>
                <a:ext uri="{FF2B5EF4-FFF2-40B4-BE49-F238E27FC236}">
                  <a16:creationId xmlns:a16="http://schemas.microsoft.com/office/drawing/2014/main" xmlns="" id="{CF9F2A32-A33A-4EED-A9A6-D613A060036A}"/>
                </a:ext>
              </a:extLst>
            </p:cNvPr>
            <p:cNvGrpSpPr>
              <a:grpSpLocks/>
            </p:cNvGrpSpPr>
            <p:nvPr/>
          </p:nvGrpSpPr>
          <p:grpSpPr bwMode="auto">
            <a:xfrm>
              <a:off x="1631504" y="3848110"/>
              <a:ext cx="539687" cy="539750"/>
              <a:chOff x="3485554" y="6324777"/>
              <a:chExt cx="539932" cy="539375"/>
            </a:xfrm>
          </p:grpSpPr>
          <p:sp>
            <p:nvSpPr>
              <p:cNvPr id="67" name="矩形 66">
                <a:extLst>
                  <a:ext uri="{FF2B5EF4-FFF2-40B4-BE49-F238E27FC236}">
                    <a16:creationId xmlns:a16="http://schemas.microsoft.com/office/drawing/2014/main" xmlns="" id="{D4F087DB-9E04-4F62-BBE4-C68891AE58D3}"/>
                  </a:ext>
                </a:extLst>
              </p:cNvPr>
              <p:cNvSpPr/>
              <p:nvPr/>
            </p:nvSpPr>
            <p:spPr>
              <a:xfrm>
                <a:off x="3486108" y="6324777"/>
                <a:ext cx="539995" cy="53937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7200">
                  <a:solidFill>
                    <a:srgbClr val="1787D0"/>
                  </a:solidFill>
                  <a:cs typeface="+mn-ea"/>
                  <a:sym typeface="+mn-lt"/>
                </a:endParaRPr>
              </a:p>
            </p:txBody>
          </p:sp>
          <p:cxnSp>
            <p:nvCxnSpPr>
              <p:cNvPr id="68" name="直接连接符 67">
                <a:extLst>
                  <a:ext uri="{FF2B5EF4-FFF2-40B4-BE49-F238E27FC236}">
                    <a16:creationId xmlns:a16="http://schemas.microsoft.com/office/drawing/2014/main" xmlns="" id="{095FFC8D-0E91-4D3E-B2CF-FF624B09E277}"/>
                  </a:ext>
                </a:extLst>
              </p:cNvPr>
              <p:cNvCxnSpPr/>
              <p:nvPr/>
            </p:nvCxnSpPr>
            <p:spPr>
              <a:xfrm>
                <a:off x="3486108" y="6594465"/>
                <a:ext cx="53999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xmlns="" id="{9FDA651C-197E-47E2-BA0C-271E75F52081}"/>
                  </a:ext>
                </a:extLst>
              </p:cNvPr>
              <p:cNvCxnSpPr/>
              <p:nvPr/>
            </p:nvCxnSpPr>
            <p:spPr>
              <a:xfrm rot="5400000">
                <a:off x="3486418" y="6594465"/>
                <a:ext cx="5393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1711" name="TextBox 39">
              <a:extLst>
                <a:ext uri="{FF2B5EF4-FFF2-40B4-BE49-F238E27FC236}">
                  <a16:creationId xmlns:a16="http://schemas.microsoft.com/office/drawing/2014/main" xmlns="" id="{B12A8F96-C3A5-456E-950A-7694088712E4}"/>
                </a:ext>
              </a:extLst>
            </p:cNvPr>
            <p:cNvSpPr txBox="1">
              <a:spLocks noChangeArrowheads="1"/>
            </p:cNvSpPr>
            <p:nvPr/>
          </p:nvSpPr>
          <p:spPr bwMode="auto">
            <a:xfrm>
              <a:off x="1655741" y="3894692"/>
              <a:ext cx="556597" cy="44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2600" b="1" dirty="0">
                  <a:solidFill>
                    <a:srgbClr val="C00000"/>
                  </a:solidFill>
                  <a:latin typeface="微软雅黑" panose="020B0503020204020204" pitchFamily="34" charset="-122"/>
                  <a:ea typeface="微软雅黑" panose="020B0503020204020204" pitchFamily="34" charset="-122"/>
                </a:rPr>
                <a:t>和</a:t>
              </a:r>
              <a:endParaRPr lang="en-US" altLang="zh-CN" sz="2600" b="1" dirty="0">
                <a:solidFill>
                  <a:srgbClr val="C00000"/>
                </a:solidFill>
                <a:latin typeface="微软雅黑" panose="020B0503020204020204" pitchFamily="34" charset="-122"/>
                <a:ea typeface="微软雅黑" panose="020B0503020204020204" pitchFamily="34" charset="-122"/>
              </a:endParaRPr>
            </a:p>
          </p:txBody>
        </p:sp>
        <p:grpSp>
          <p:nvGrpSpPr>
            <p:cNvPr id="71705" name="组合 70">
              <a:extLst>
                <a:ext uri="{FF2B5EF4-FFF2-40B4-BE49-F238E27FC236}">
                  <a16:creationId xmlns:a16="http://schemas.microsoft.com/office/drawing/2014/main" xmlns="" id="{F582AE3C-EBC0-495F-836E-586247A5ED49}"/>
                </a:ext>
              </a:extLst>
            </p:cNvPr>
            <p:cNvGrpSpPr>
              <a:grpSpLocks/>
            </p:cNvGrpSpPr>
            <p:nvPr/>
          </p:nvGrpSpPr>
          <p:grpSpPr bwMode="auto">
            <a:xfrm>
              <a:off x="2351257" y="3848110"/>
              <a:ext cx="539687" cy="539750"/>
              <a:chOff x="3485554" y="6324777"/>
              <a:chExt cx="539932" cy="539375"/>
            </a:xfrm>
          </p:grpSpPr>
          <p:sp>
            <p:nvSpPr>
              <p:cNvPr id="72" name="矩形 71">
                <a:extLst>
                  <a:ext uri="{FF2B5EF4-FFF2-40B4-BE49-F238E27FC236}">
                    <a16:creationId xmlns:a16="http://schemas.microsoft.com/office/drawing/2014/main" xmlns="" id="{894C04A8-B2FE-4639-9A7F-7B10E573FA4C}"/>
                  </a:ext>
                </a:extLst>
              </p:cNvPr>
              <p:cNvSpPr/>
              <p:nvPr/>
            </p:nvSpPr>
            <p:spPr>
              <a:xfrm>
                <a:off x="3485492" y="6324777"/>
                <a:ext cx="539995" cy="53937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7200">
                  <a:solidFill>
                    <a:srgbClr val="1787D0"/>
                  </a:solidFill>
                  <a:cs typeface="+mn-ea"/>
                  <a:sym typeface="+mn-lt"/>
                </a:endParaRPr>
              </a:p>
            </p:txBody>
          </p:sp>
          <p:cxnSp>
            <p:nvCxnSpPr>
              <p:cNvPr id="73" name="直接连接符 72">
                <a:extLst>
                  <a:ext uri="{FF2B5EF4-FFF2-40B4-BE49-F238E27FC236}">
                    <a16:creationId xmlns:a16="http://schemas.microsoft.com/office/drawing/2014/main" xmlns="" id="{FB0FB033-FFFD-4ECF-A019-FC5EED2011CE}"/>
                  </a:ext>
                </a:extLst>
              </p:cNvPr>
              <p:cNvCxnSpPr/>
              <p:nvPr/>
            </p:nvCxnSpPr>
            <p:spPr>
              <a:xfrm>
                <a:off x="3485492" y="6594465"/>
                <a:ext cx="53999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xmlns="" id="{FAFADC00-8D37-4A18-B5CF-DD5AE55E1424}"/>
                  </a:ext>
                </a:extLst>
              </p:cNvPr>
              <p:cNvCxnSpPr/>
              <p:nvPr/>
            </p:nvCxnSpPr>
            <p:spPr>
              <a:xfrm rot="5400000">
                <a:off x="3485802" y="6594465"/>
                <a:ext cx="5393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1706" name="TextBox 39">
              <a:extLst>
                <a:ext uri="{FF2B5EF4-FFF2-40B4-BE49-F238E27FC236}">
                  <a16:creationId xmlns:a16="http://schemas.microsoft.com/office/drawing/2014/main" xmlns="" id="{1F5C34BB-4FED-44DB-9B15-F2694AAFEDFB}"/>
                </a:ext>
              </a:extLst>
            </p:cNvPr>
            <p:cNvSpPr txBox="1">
              <a:spLocks noChangeArrowheads="1"/>
            </p:cNvSpPr>
            <p:nvPr/>
          </p:nvSpPr>
          <p:spPr bwMode="auto">
            <a:xfrm>
              <a:off x="2334348" y="3894692"/>
              <a:ext cx="556597" cy="44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r>
                <a:rPr lang="zh-CN" altLang="en-US" sz="2600" b="1" dirty="0">
                  <a:solidFill>
                    <a:srgbClr val="C00000"/>
                  </a:solidFill>
                  <a:latin typeface="微软雅黑" panose="020B0503020204020204" pitchFamily="34" charset="-122"/>
                  <a:ea typeface="微软雅黑" panose="020B0503020204020204" pitchFamily="34" charset="-122"/>
                </a:rPr>
                <a:t>平</a:t>
              </a:r>
              <a:endParaRPr lang="en-US" altLang="zh-CN" sz="2600" b="1" dirty="0">
                <a:solidFill>
                  <a:srgbClr val="C00000"/>
                </a:solidFill>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a16="http://schemas.microsoft.com/office/drawing/2014/main" xmlns="" id="{8CD777C9-822E-44F2-ABC5-22C8EC68EF50}"/>
                </a:ext>
              </a:extLst>
            </p:cNvPr>
            <p:cNvSpPr txBox="1"/>
            <p:nvPr/>
          </p:nvSpPr>
          <p:spPr>
            <a:xfrm>
              <a:off x="2926429" y="4025831"/>
              <a:ext cx="698500" cy="400050"/>
            </a:xfrm>
            <a:prstGeom prst="rect">
              <a:avLst/>
            </a:prstGeom>
            <a:noFill/>
          </p:spPr>
          <p:txBody>
            <a:bodyPr wrap="none">
              <a:spAutoFit/>
            </a:bodyPr>
            <a:lstStyle/>
            <a:p>
              <a:pP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赤字</a:t>
              </a:r>
            </a:p>
          </p:txBody>
        </p:sp>
      </p:grpSp>
      <p:grpSp>
        <p:nvGrpSpPr>
          <p:cNvPr id="4" name="组合 3"/>
          <p:cNvGrpSpPr/>
          <p:nvPr/>
        </p:nvGrpSpPr>
        <p:grpSpPr>
          <a:xfrm>
            <a:off x="8760296" y="3754115"/>
            <a:ext cx="1995487" cy="577771"/>
            <a:chOff x="8782157" y="3848110"/>
            <a:chExt cx="1995487" cy="577771"/>
          </a:xfrm>
        </p:grpSpPr>
        <p:grpSp>
          <p:nvGrpSpPr>
            <p:cNvPr id="71693" name="组合 76">
              <a:extLst>
                <a:ext uri="{FF2B5EF4-FFF2-40B4-BE49-F238E27FC236}">
                  <a16:creationId xmlns:a16="http://schemas.microsoft.com/office/drawing/2014/main" xmlns="" id="{4E0E73B0-1B7A-45F1-9BEB-F4F5A0B2E6D4}"/>
                </a:ext>
              </a:extLst>
            </p:cNvPr>
            <p:cNvGrpSpPr>
              <a:grpSpLocks/>
            </p:cNvGrpSpPr>
            <p:nvPr/>
          </p:nvGrpSpPr>
          <p:grpSpPr bwMode="auto">
            <a:xfrm>
              <a:off x="8799066" y="3848110"/>
              <a:ext cx="539687" cy="539750"/>
              <a:chOff x="3485554" y="6324777"/>
              <a:chExt cx="539932" cy="539375"/>
            </a:xfrm>
          </p:grpSpPr>
          <p:sp>
            <p:nvSpPr>
              <p:cNvPr id="78" name="矩形 77">
                <a:extLst>
                  <a:ext uri="{FF2B5EF4-FFF2-40B4-BE49-F238E27FC236}">
                    <a16:creationId xmlns:a16="http://schemas.microsoft.com/office/drawing/2014/main" xmlns="" id="{5DFE26EC-8CBF-42F7-96B3-F9383B160D39}"/>
                  </a:ext>
                </a:extLst>
              </p:cNvPr>
              <p:cNvSpPr/>
              <p:nvPr/>
            </p:nvSpPr>
            <p:spPr>
              <a:xfrm>
                <a:off x="3486107" y="6324777"/>
                <a:ext cx="539995" cy="53937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7200">
                  <a:solidFill>
                    <a:schemeClr val="accent2">
                      <a:lumMod val="40000"/>
                      <a:lumOff val="60000"/>
                    </a:schemeClr>
                  </a:solidFill>
                  <a:cs typeface="+mn-ea"/>
                  <a:sym typeface="+mn-lt"/>
                </a:endParaRPr>
              </a:p>
            </p:txBody>
          </p:sp>
          <p:cxnSp>
            <p:nvCxnSpPr>
              <p:cNvPr id="79" name="直接连接符 78">
                <a:extLst>
                  <a:ext uri="{FF2B5EF4-FFF2-40B4-BE49-F238E27FC236}">
                    <a16:creationId xmlns:a16="http://schemas.microsoft.com/office/drawing/2014/main" xmlns="" id="{0B9792DE-78E7-4DAD-86EF-B483D81D87E1}"/>
                  </a:ext>
                </a:extLst>
              </p:cNvPr>
              <p:cNvCxnSpPr/>
              <p:nvPr/>
            </p:nvCxnSpPr>
            <p:spPr>
              <a:xfrm>
                <a:off x="3486107" y="6594465"/>
                <a:ext cx="53999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xmlns="" id="{10AFFF4B-DA2B-488E-8977-83E9D21CDA92}"/>
                  </a:ext>
                </a:extLst>
              </p:cNvPr>
              <p:cNvCxnSpPr/>
              <p:nvPr/>
            </p:nvCxnSpPr>
            <p:spPr>
              <a:xfrm rot="5400000">
                <a:off x="3486417" y="6594465"/>
                <a:ext cx="53937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1694" name="TextBox 39">
              <a:extLst>
                <a:ext uri="{FF2B5EF4-FFF2-40B4-BE49-F238E27FC236}">
                  <a16:creationId xmlns:a16="http://schemas.microsoft.com/office/drawing/2014/main" xmlns="" id="{2551DE8D-2381-49DB-8F0B-BBE78D3EA79F}"/>
                </a:ext>
              </a:extLst>
            </p:cNvPr>
            <p:cNvSpPr txBox="1">
              <a:spLocks noChangeArrowheads="1"/>
            </p:cNvSpPr>
            <p:nvPr/>
          </p:nvSpPr>
          <p:spPr bwMode="auto">
            <a:xfrm>
              <a:off x="8782157" y="3894692"/>
              <a:ext cx="556597" cy="44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2600" b="1" dirty="0">
                  <a:solidFill>
                    <a:srgbClr val="C00000"/>
                  </a:solidFill>
                  <a:latin typeface="微软雅黑" panose="020B0503020204020204" pitchFamily="34" charset="-122"/>
                  <a:ea typeface="微软雅黑" panose="020B0503020204020204" pitchFamily="34" charset="-122"/>
                </a:rPr>
                <a:t>治</a:t>
              </a:r>
              <a:endParaRPr lang="en-US" altLang="zh-CN" sz="2600" b="1" dirty="0">
                <a:solidFill>
                  <a:srgbClr val="C00000"/>
                </a:solidFill>
                <a:latin typeface="微软雅黑" panose="020B0503020204020204" pitchFamily="34" charset="-122"/>
                <a:ea typeface="微软雅黑" panose="020B0503020204020204" pitchFamily="34" charset="-122"/>
              </a:endParaRPr>
            </a:p>
          </p:txBody>
        </p:sp>
        <p:grpSp>
          <p:nvGrpSpPr>
            <p:cNvPr id="71695" name="组合 81">
              <a:extLst>
                <a:ext uri="{FF2B5EF4-FFF2-40B4-BE49-F238E27FC236}">
                  <a16:creationId xmlns:a16="http://schemas.microsoft.com/office/drawing/2014/main" xmlns="" id="{2F089A44-E2AC-4BDD-AC93-51CBE7DBB4AC}"/>
                </a:ext>
              </a:extLst>
            </p:cNvPr>
            <p:cNvGrpSpPr>
              <a:grpSpLocks/>
            </p:cNvGrpSpPr>
            <p:nvPr/>
          </p:nvGrpSpPr>
          <p:grpSpPr bwMode="auto">
            <a:xfrm>
              <a:off x="9518819" y="3848110"/>
              <a:ext cx="539687" cy="539750"/>
              <a:chOff x="3485554" y="6324777"/>
              <a:chExt cx="539932" cy="539375"/>
            </a:xfrm>
          </p:grpSpPr>
          <p:sp>
            <p:nvSpPr>
              <p:cNvPr id="83" name="矩形 82">
                <a:extLst>
                  <a:ext uri="{FF2B5EF4-FFF2-40B4-BE49-F238E27FC236}">
                    <a16:creationId xmlns:a16="http://schemas.microsoft.com/office/drawing/2014/main" xmlns="" id="{4DA49395-3492-4761-A718-A4B0B7A0D913}"/>
                  </a:ext>
                </a:extLst>
              </p:cNvPr>
              <p:cNvSpPr/>
              <p:nvPr/>
            </p:nvSpPr>
            <p:spPr>
              <a:xfrm>
                <a:off x="3485492" y="6324777"/>
                <a:ext cx="539995" cy="53937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7200">
                  <a:solidFill>
                    <a:schemeClr val="accent2">
                      <a:lumMod val="40000"/>
                      <a:lumOff val="60000"/>
                    </a:schemeClr>
                  </a:solidFill>
                  <a:cs typeface="+mn-ea"/>
                  <a:sym typeface="+mn-lt"/>
                </a:endParaRPr>
              </a:p>
            </p:txBody>
          </p:sp>
          <p:cxnSp>
            <p:nvCxnSpPr>
              <p:cNvPr id="84" name="直接连接符 83">
                <a:extLst>
                  <a:ext uri="{FF2B5EF4-FFF2-40B4-BE49-F238E27FC236}">
                    <a16:creationId xmlns:a16="http://schemas.microsoft.com/office/drawing/2014/main" xmlns="" id="{A73AB8DA-842D-4EBE-8694-7F4470BACD86}"/>
                  </a:ext>
                </a:extLst>
              </p:cNvPr>
              <p:cNvCxnSpPr/>
              <p:nvPr/>
            </p:nvCxnSpPr>
            <p:spPr>
              <a:xfrm>
                <a:off x="3485492" y="6594465"/>
                <a:ext cx="53999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xmlns="" id="{F05986FB-982B-4743-8DA1-98066C1AEF98}"/>
                  </a:ext>
                </a:extLst>
              </p:cNvPr>
              <p:cNvCxnSpPr/>
              <p:nvPr/>
            </p:nvCxnSpPr>
            <p:spPr>
              <a:xfrm rot="5400000">
                <a:off x="3485802" y="6594465"/>
                <a:ext cx="53937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1696" name="TextBox 39">
              <a:extLst>
                <a:ext uri="{FF2B5EF4-FFF2-40B4-BE49-F238E27FC236}">
                  <a16:creationId xmlns:a16="http://schemas.microsoft.com/office/drawing/2014/main" xmlns="" id="{3A8951FE-BCF9-47D4-8456-63593C348931}"/>
                </a:ext>
              </a:extLst>
            </p:cNvPr>
            <p:cNvSpPr txBox="1">
              <a:spLocks noChangeArrowheads="1"/>
            </p:cNvSpPr>
            <p:nvPr/>
          </p:nvSpPr>
          <p:spPr bwMode="auto">
            <a:xfrm>
              <a:off x="9501910" y="3894692"/>
              <a:ext cx="556597" cy="44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r>
                <a:rPr lang="zh-CN" altLang="en-US" sz="2600" b="1" dirty="0">
                  <a:solidFill>
                    <a:srgbClr val="C00000"/>
                  </a:solidFill>
                  <a:latin typeface="微软雅黑" panose="020B0503020204020204" pitchFamily="34" charset="-122"/>
                  <a:ea typeface="微软雅黑" panose="020B0503020204020204" pitchFamily="34" charset="-122"/>
                </a:rPr>
                <a:t>理</a:t>
              </a:r>
              <a:endParaRPr lang="en-US" altLang="zh-CN" sz="2600" b="1" dirty="0">
                <a:solidFill>
                  <a:srgbClr val="C00000"/>
                </a:solidFill>
                <a:latin typeface="微软雅黑" panose="020B0503020204020204" pitchFamily="34" charset="-122"/>
                <a:ea typeface="微软雅黑" panose="020B0503020204020204" pitchFamily="34" charset="-122"/>
              </a:endParaRPr>
            </a:p>
          </p:txBody>
        </p:sp>
        <p:sp>
          <p:nvSpPr>
            <p:cNvPr id="87" name="文本框 86">
              <a:extLst>
                <a:ext uri="{FF2B5EF4-FFF2-40B4-BE49-F238E27FC236}">
                  <a16:creationId xmlns:a16="http://schemas.microsoft.com/office/drawing/2014/main" xmlns="" id="{689F6582-B043-4DF0-9449-444F3EFF5024}"/>
                </a:ext>
              </a:extLst>
            </p:cNvPr>
            <p:cNvSpPr txBox="1"/>
            <p:nvPr/>
          </p:nvSpPr>
          <p:spPr>
            <a:xfrm>
              <a:off x="10079144" y="4025831"/>
              <a:ext cx="698500" cy="400050"/>
            </a:xfrm>
            <a:prstGeom prst="rect">
              <a:avLst/>
            </a:prstGeom>
            <a:noFill/>
          </p:spPr>
          <p:txBody>
            <a:bodyPr wrap="none">
              <a:spAutoFit/>
            </a:bodyPr>
            <a:lstStyle/>
            <a:p>
              <a:pP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赤字</a:t>
              </a:r>
            </a:p>
          </p:txBody>
        </p:sp>
      </p:grpSp>
      <p:sp>
        <p:nvSpPr>
          <p:cNvPr id="55" name="文本框 54"/>
          <p:cNvSpPr txBox="1"/>
          <p:nvPr/>
        </p:nvSpPr>
        <p:spPr>
          <a:xfrm>
            <a:off x="2082279" y="571480"/>
            <a:ext cx="8027443" cy="581057"/>
          </a:xfrm>
          <a:prstGeom prst="rect">
            <a:avLst/>
          </a:prstGeom>
          <a:noFill/>
        </p:spPr>
        <p:txBody>
          <a:bodyPr wrap="square" rtlCol="0">
            <a:spAutoFit/>
          </a:bodyPr>
          <a:lstStyle/>
          <a:p>
            <a:pPr algn="ctr" eaLnBrk="1" hangingPunct="1">
              <a:lnSpc>
                <a:spcPct val="150000"/>
              </a:lnSpc>
              <a:spcBef>
                <a:spcPct val="0"/>
              </a:spcBef>
              <a:buFont typeface="Arial" panose="020B0604020202020204" pitchFamily="34" charset="0"/>
              <a:buNone/>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人类也正处在一个挑战层出不穷、风险日益增多的时代</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1755598" y="4759984"/>
            <a:ext cx="8680804" cy="1477328"/>
          </a:xfrm>
          <a:prstGeom prst="rect">
            <a:avLst/>
          </a:prstGeom>
          <a:noFill/>
        </p:spPr>
        <p:txBody>
          <a:bodyPr wrap="square" rtlCol="0" anchor="ctr">
            <a:spAutoFit/>
          </a:bodyPr>
          <a:lstStyle/>
          <a:p>
            <a:pPr algn="just" eaLnBrk="1">
              <a:lnSpc>
                <a:spcPct val="150000"/>
              </a:lnSpc>
              <a:spcBef>
                <a:spcPct val="0"/>
              </a:spcBef>
              <a:buFont typeface="Arial" panose="020B0604020202020204" pitchFamily="34" charset="0"/>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　　世界经济增长乏力，金融危机阴云不散，发展鸿沟日益突出，兵戎相见时有发生，冷战思维和强权政治阴魂不散，恐怖主义、网络安全、重大传染性疾病、气候变化等非传统安全威胁持续蔓延。</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432" y="1471938"/>
            <a:ext cx="3054981" cy="203764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19168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11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6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2150"/>
                            </p:stCondLst>
                            <p:childTnLst>
                              <p:par>
                                <p:cTn id="17" presetID="22" presetClass="entr" presetSubtype="1" fill="hold" nodeType="afterEffect">
                                  <p:stCondLst>
                                    <p:cond delay="0"/>
                                  </p:stCondLst>
                                  <p:childTnLst>
                                    <p:set>
                                      <p:cBhvr>
                                        <p:cTn id="18" dur="1" fill="hold">
                                          <p:stCondLst>
                                            <p:cond delay="0"/>
                                          </p:stCondLst>
                                        </p:cTn>
                                        <p:tgtEl>
                                          <p:spTgt spid="8202"/>
                                        </p:tgtEl>
                                        <p:attrNameLst>
                                          <p:attrName>style.visibility</p:attrName>
                                        </p:attrNameLst>
                                      </p:cBhvr>
                                      <p:to>
                                        <p:strVal val="visible"/>
                                      </p:to>
                                    </p:set>
                                    <p:animEffect transition="in" filter="wipe(up)">
                                      <p:cBhvr>
                                        <p:cTn id="19" dur="500"/>
                                        <p:tgtEl>
                                          <p:spTgt spid="8202"/>
                                        </p:tgtEl>
                                      </p:cBhvr>
                                    </p:animEffect>
                                  </p:childTnLst>
                                </p:cTn>
                              </p:par>
                            </p:childTnLst>
                          </p:cTn>
                        </p:par>
                        <p:par>
                          <p:cTn id="20" fill="hold">
                            <p:stCondLst>
                              <p:cond delay="265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315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365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par>
                          <p:cTn id="32" fill="hold">
                            <p:stCondLst>
                              <p:cond delay="41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75520" y="1599465"/>
            <a:ext cx="8712968" cy="4472739"/>
          </a:xfrm>
          <a:prstGeom prst="rect">
            <a:avLst/>
          </a:prstGeom>
          <a:solidFill>
            <a:srgbClr val="0542F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
          <p:cNvSpPr txBox="1"/>
          <p:nvPr/>
        </p:nvSpPr>
        <p:spPr>
          <a:xfrm>
            <a:off x="3058272" y="639529"/>
            <a:ext cx="6075456" cy="581057"/>
          </a:xfrm>
          <a:prstGeom prst="rect">
            <a:avLst/>
          </a:prstGeom>
          <a:noFill/>
        </p:spPr>
        <p:txBody>
          <a:bodyPr wrap="square" rtlCol="0">
            <a:spAutoFit/>
          </a:bodyPr>
          <a:lstStyle/>
          <a:p>
            <a:pPr algn="ctr" eaLnBrk="1" hangingPunct="1">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和平与发展是世界各国人民的共同心声</a:t>
            </a:r>
          </a:p>
        </p:txBody>
      </p:sp>
      <p:sp>
        <p:nvSpPr>
          <p:cNvPr id="50" name="文本框 5"/>
          <p:cNvSpPr txBox="1"/>
          <p:nvPr/>
        </p:nvSpPr>
        <p:spPr>
          <a:xfrm>
            <a:off x="6816080" y="2492896"/>
            <a:ext cx="3027996" cy="2123658"/>
          </a:xfrm>
          <a:prstGeom prst="rect">
            <a:avLst/>
          </a:prstGeom>
          <a:noFill/>
        </p:spPr>
        <p:txBody>
          <a:bodyPr wrap="square" rtlCol="0">
            <a:spAutoFit/>
          </a:bodyPr>
          <a:lstStyle/>
          <a:p>
            <a:pPr algn="just">
              <a:lnSpc>
                <a:spcPct val="150000"/>
              </a:lnSpc>
            </a:pPr>
            <a:r>
              <a:rPr lang="zh-CN" altLang="en-US" sz="2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冷战思维、零和博弈愈发陈旧落伍，妄自尊大或独善其身只能四处碰壁。</a:t>
            </a:r>
            <a:endParaRPr lang="en-US" altLang="zh-CN" sz="2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520" y="1599465"/>
            <a:ext cx="4479137" cy="4472739"/>
          </a:xfrm>
          <a:prstGeom prst="rect">
            <a:avLst/>
          </a:prstGeom>
        </p:spPr>
      </p:pic>
      <p:sp>
        <p:nvSpPr>
          <p:cNvPr id="3" name="矩形 2"/>
          <p:cNvSpPr/>
          <p:nvPr/>
        </p:nvSpPr>
        <p:spPr>
          <a:xfrm>
            <a:off x="6816080" y="4616554"/>
            <a:ext cx="3023310" cy="535531"/>
          </a:xfrm>
          <a:prstGeom prst="rect">
            <a:avLst/>
          </a:prstGeom>
        </p:spPr>
        <p:txBody>
          <a:bodyPr wrap="square">
            <a:spAutoFit/>
          </a:bodyPr>
          <a:lstStyle/>
          <a:p>
            <a:pPr algn="r" eaLnBrk="1" hangingPunct="1">
              <a:lnSpc>
                <a:spcPct val="120000"/>
              </a:lnSpc>
            </a:pPr>
            <a:r>
              <a:rPr lang="en-US" altLang="zh-CN" sz="1200" dirty="0" smtClean="0">
                <a:solidFill>
                  <a:schemeClr val="bg1"/>
                </a:solidFill>
                <a:latin typeface="微软雅黑" panose="020B0503020204020204" pitchFamily="34" charset="-122"/>
                <a:ea typeface="微软雅黑" panose="020B0503020204020204" pitchFamily="34" charset="-122"/>
              </a:rPr>
              <a:t>——2018</a:t>
            </a:r>
            <a:r>
              <a:rPr lang="zh-CN" altLang="en-US" sz="1200" dirty="0" smtClean="0">
                <a:solidFill>
                  <a:schemeClr val="bg1"/>
                </a:solidFill>
                <a:latin typeface="微软雅黑" panose="020B0503020204020204" pitchFamily="34" charset="-122"/>
                <a:ea typeface="微软雅黑" panose="020B0503020204020204" pitchFamily="34" charset="-122"/>
              </a:rPr>
              <a:t>年</a:t>
            </a:r>
            <a:r>
              <a:rPr lang="en-US" altLang="zh-CN" sz="1200" dirty="0" smtClean="0">
                <a:solidFill>
                  <a:schemeClr val="bg1"/>
                </a:solidFill>
                <a:latin typeface="微软雅黑" panose="020B0503020204020204" pitchFamily="34" charset="-122"/>
                <a:ea typeface="微软雅黑" panose="020B0503020204020204" pitchFamily="34" charset="-122"/>
              </a:rPr>
              <a:t>4</a:t>
            </a:r>
            <a:r>
              <a:rPr lang="zh-CN" altLang="en-US" sz="1200" dirty="0">
                <a:solidFill>
                  <a:schemeClr val="bg1"/>
                </a:solidFill>
                <a:latin typeface="微软雅黑" panose="020B0503020204020204" pitchFamily="34" charset="-122"/>
                <a:ea typeface="微软雅黑" panose="020B0503020204020204" pitchFamily="34" charset="-122"/>
              </a:rPr>
              <a:t>月</a:t>
            </a:r>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smtClean="0">
                <a:solidFill>
                  <a:schemeClr val="bg1"/>
                </a:solidFill>
                <a:latin typeface="微软雅黑" panose="020B0503020204020204" pitchFamily="34" charset="-122"/>
                <a:ea typeface="微软雅黑" panose="020B0503020204020204" pitchFamily="34" charset="-122"/>
              </a:rPr>
              <a:t>日，习近平在博</a:t>
            </a:r>
            <a:r>
              <a:rPr lang="zh-CN" altLang="en-US" sz="1200" dirty="0">
                <a:solidFill>
                  <a:schemeClr val="bg1"/>
                </a:solidFill>
                <a:latin typeface="微软雅黑" panose="020B0503020204020204" pitchFamily="34" charset="-122"/>
                <a:ea typeface="微软雅黑" panose="020B0503020204020204" pitchFamily="34" charset="-122"/>
              </a:rPr>
              <a:t>鳌亚洲论坛</a:t>
            </a:r>
            <a:r>
              <a:rPr lang="en-US" altLang="zh-CN" sz="1200" dirty="0">
                <a:solidFill>
                  <a:schemeClr val="bg1"/>
                </a:solidFill>
                <a:latin typeface="微软雅黑" panose="020B0503020204020204" pitchFamily="34" charset="-122"/>
                <a:ea typeface="微软雅黑" panose="020B0503020204020204" pitchFamily="34" charset="-122"/>
              </a:rPr>
              <a:t>2018</a:t>
            </a:r>
            <a:r>
              <a:rPr lang="zh-CN" altLang="en-US" sz="1200" dirty="0">
                <a:solidFill>
                  <a:schemeClr val="bg1"/>
                </a:solidFill>
                <a:latin typeface="微软雅黑" panose="020B0503020204020204" pitchFamily="34" charset="-122"/>
                <a:ea typeface="微软雅黑" panose="020B0503020204020204" pitchFamily="34" charset="-122"/>
              </a:rPr>
              <a:t>年年会</a:t>
            </a:r>
            <a:r>
              <a:rPr lang="zh-CN" altLang="en-US" sz="1200" dirty="0" smtClean="0">
                <a:solidFill>
                  <a:schemeClr val="bg1"/>
                </a:solidFill>
                <a:latin typeface="微软雅黑" panose="020B0503020204020204" pitchFamily="34" charset="-122"/>
                <a:ea typeface="微软雅黑" panose="020B0503020204020204" pitchFamily="34" charset="-122"/>
              </a:rPr>
              <a:t>开幕式上的主旨演讲</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68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9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45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9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32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31291"/>
          <a:stretch/>
        </p:blipFill>
        <p:spPr>
          <a:xfrm>
            <a:off x="335361" y="548680"/>
            <a:ext cx="11523886" cy="5760640"/>
          </a:xfrm>
          <a:prstGeom prst="rect">
            <a:avLst/>
          </a:prstGeom>
          <a:ln w="38100">
            <a:solidFill>
              <a:schemeClr val="bg1"/>
            </a:solidFill>
          </a:ln>
          <a:effectLst>
            <a:outerShdw blurRad="50800" dist="38100" dir="2700000" algn="tl" rotWithShape="0">
              <a:prstClr val="black">
                <a:alpha val="40000"/>
              </a:prstClr>
            </a:outerShdw>
          </a:effectLst>
        </p:spPr>
      </p:pic>
      <p:pic>
        <p:nvPicPr>
          <p:cNvPr id="10" name="图片 9" descr="38"/>
          <p:cNvPicPr>
            <a:picLocks noChangeAspect="1"/>
          </p:cNvPicPr>
          <p:nvPr/>
        </p:nvPicPr>
        <p:blipFill>
          <a:blip r:embed="rId4"/>
          <a:stretch>
            <a:fillRect/>
          </a:stretch>
        </p:blipFill>
        <p:spPr>
          <a:xfrm>
            <a:off x="6096000" y="3429000"/>
            <a:ext cx="0" cy="0"/>
          </a:xfrm>
          <a:prstGeom prst="rect">
            <a:avLst/>
          </a:prstGeom>
        </p:spPr>
      </p:pic>
      <p:grpSp>
        <p:nvGrpSpPr>
          <p:cNvPr id="3" name="组合 2"/>
          <p:cNvGrpSpPr/>
          <p:nvPr/>
        </p:nvGrpSpPr>
        <p:grpSpPr>
          <a:xfrm>
            <a:off x="1775521" y="1052734"/>
            <a:ext cx="8640960" cy="2448274"/>
            <a:chOff x="1775521" y="1052734"/>
            <a:chExt cx="8640960" cy="2448274"/>
          </a:xfrm>
        </p:grpSpPr>
        <p:grpSp>
          <p:nvGrpSpPr>
            <p:cNvPr id="4" name="组合 3"/>
            <p:cNvGrpSpPr/>
            <p:nvPr/>
          </p:nvGrpSpPr>
          <p:grpSpPr>
            <a:xfrm>
              <a:off x="1775521" y="1052734"/>
              <a:ext cx="8640960" cy="2448274"/>
              <a:chOff x="1775521" y="1052734"/>
              <a:chExt cx="8640960" cy="2448274"/>
            </a:xfrm>
          </p:grpSpPr>
          <p:sp>
            <p:nvSpPr>
              <p:cNvPr id="14" name="圆角矩形 13">
                <a:extLst>
                  <a:ext uri="{FF2B5EF4-FFF2-40B4-BE49-F238E27FC236}">
                    <a16:creationId xmlns:a16="http://schemas.microsoft.com/office/drawing/2014/main" xmlns="" id="{A7CCD63C-9A30-45AE-9232-6747C9A289DF}"/>
                  </a:ext>
                </a:extLst>
              </p:cNvPr>
              <p:cNvSpPr/>
              <p:nvPr/>
            </p:nvSpPr>
            <p:spPr bwMode="auto">
              <a:xfrm>
                <a:off x="1775521" y="1052734"/>
                <a:ext cx="8640960" cy="244827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13" name="图片 122">
                <a:extLst>
                  <a:ext uri="{FF2B5EF4-FFF2-40B4-BE49-F238E27FC236}">
                    <a16:creationId xmlns:a16="http://schemas.microsoft.com/office/drawing/2014/main" xmlns="" id="{D9A29F2E-FFBD-42AA-9D5A-0103BB5353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2227" y="1215503"/>
                <a:ext cx="1534830" cy="14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a:extLst>
                  <a:ext uri="{FF2B5EF4-FFF2-40B4-BE49-F238E27FC236}">
                    <a16:creationId xmlns:a16="http://schemas.microsoft.com/office/drawing/2014/main" xmlns="" id="{1818EE8D-2F4F-4FA1-B5E9-DAB2B0B55CB1}"/>
                  </a:ext>
                </a:extLst>
              </p:cNvPr>
              <p:cNvGrpSpPr/>
              <p:nvPr/>
            </p:nvGrpSpPr>
            <p:grpSpPr>
              <a:xfrm>
                <a:off x="1978518" y="1203873"/>
                <a:ext cx="1085032" cy="673225"/>
                <a:chOff x="1807392" y="1142664"/>
                <a:chExt cx="1085032" cy="673225"/>
              </a:xfrm>
            </p:grpSpPr>
            <p:pic>
              <p:nvPicPr>
                <p:cNvPr id="18" name="图片 2">
                  <a:extLst>
                    <a:ext uri="{FF2B5EF4-FFF2-40B4-BE49-F238E27FC236}">
                      <a16:creationId xmlns:a16="http://schemas.microsoft.com/office/drawing/2014/main" xmlns="" id="{3235E0AC-0A17-4DFB-9A59-DA8CC756D4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07392" y="1142664"/>
                  <a:ext cx="638997" cy="63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3">
                  <a:extLst>
                    <a:ext uri="{FF2B5EF4-FFF2-40B4-BE49-F238E27FC236}">
                      <a16:creationId xmlns:a16="http://schemas.microsoft.com/office/drawing/2014/main" xmlns="" id="{B0FDCB8B-1B86-4580-BF96-72D8817CDABA}"/>
                    </a:ext>
                  </a:extLst>
                </p:cNvPr>
                <p:cNvSpPr txBox="1">
                  <a:spLocks noChangeArrowheads="1"/>
                </p:cNvSpPr>
                <p:nvPr/>
              </p:nvSpPr>
              <p:spPr bwMode="auto">
                <a:xfrm>
                  <a:off x="2441878" y="1385002"/>
                  <a:ext cx="4505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200" b="1" dirty="0">
                      <a:solidFill>
                        <a:srgbClr val="FF0000"/>
                      </a:solidFill>
                      <a:latin typeface="黑体" panose="02010609060101010101" pitchFamily="49" charset="-122"/>
                      <a:ea typeface="黑体" panose="02010609060101010101" pitchFamily="49" charset="-122"/>
                    </a:rPr>
                    <a:t>语</a:t>
                  </a:r>
                </a:p>
              </p:txBody>
            </p:sp>
          </p:grpSp>
        </p:grpSp>
        <p:sp>
          <p:nvSpPr>
            <p:cNvPr id="16" name="矩形 146">
              <a:extLst>
                <a:ext uri="{FF2B5EF4-FFF2-40B4-BE49-F238E27FC236}">
                  <a16:creationId xmlns:a16="http://schemas.microsoft.com/office/drawing/2014/main" xmlns="" id="{16C0BA40-36CC-4F90-AFA7-B5B9B962926E}"/>
                </a:ext>
              </a:extLst>
            </p:cNvPr>
            <p:cNvSpPr>
              <a:spLocks noChangeArrowheads="1"/>
            </p:cNvSpPr>
            <p:nvPr/>
          </p:nvSpPr>
          <p:spPr bwMode="auto">
            <a:xfrm>
              <a:off x="3252001" y="1141358"/>
              <a:ext cx="545501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a:lnSpc>
                  <a:spcPct val="150000"/>
                </a:lnSpc>
                <a:buNone/>
              </a:pPr>
              <a:r>
                <a:rPr lang="zh-CN" altLang="en-US" sz="1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这个世界，各国相互联系、相互依存的程度空前加深，人类生活在同一个地球村里，生活在历史和现实交汇的同一个时空里，越来越成为你中有我、我中有你的命运共同体。</a:t>
              </a:r>
            </a:p>
          </p:txBody>
        </p:sp>
      </p:grpSp>
      <p:sp>
        <p:nvSpPr>
          <p:cNvPr id="12" name="矩形 11">
            <a:extLst>
              <a:ext uri="{FF2B5EF4-FFF2-40B4-BE49-F238E27FC236}">
                <a16:creationId xmlns:a16="http://schemas.microsoft.com/office/drawing/2014/main" xmlns="" id="{7D5EB4E0-4199-4AE6-B5AB-28125ECE4D76}"/>
              </a:ext>
            </a:extLst>
          </p:cNvPr>
          <p:cNvSpPr/>
          <p:nvPr/>
        </p:nvSpPr>
        <p:spPr bwMode="auto">
          <a:xfrm>
            <a:off x="3196951" y="2924944"/>
            <a:ext cx="5563345" cy="295145"/>
          </a:xfrm>
          <a:prstGeom prst="rect">
            <a:avLst/>
          </a:prstGeom>
        </p:spPr>
        <p:txBody>
          <a:bodyPr wrap="square">
            <a:spAutoFit/>
          </a:bodyPr>
          <a:lstStyle/>
          <a:p>
            <a:pPr indent="457200" algn="r" eaLnBrk="1" hangingPunct="1">
              <a:lnSpc>
                <a:spcPct val="120000"/>
              </a:lnSpc>
              <a:buFont typeface="Arial" panose="020B0604020202020204" pitchFamily="34" charset="0"/>
              <a:buNone/>
              <a:defRPr/>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23</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日，习近平在莫斯科国际关系学院的演讲</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9996"/>
            <a:ext cx="12604690" cy="6867996"/>
          </a:xfrm>
          <a:prstGeom prst="rect">
            <a:avLst/>
          </a:prstGeom>
        </p:spPr>
      </p:pic>
      <p:sp>
        <p:nvSpPr>
          <p:cNvPr id="3" name="矩形 2">
            <a:extLst>
              <a:ext uri="{FF2B5EF4-FFF2-40B4-BE49-F238E27FC236}">
                <a16:creationId xmlns:a16="http://schemas.microsoft.com/office/drawing/2014/main" xmlns="" id="{5F05A1D0-9941-49D7-9D79-BE9C0759B287}"/>
              </a:ext>
            </a:extLst>
          </p:cNvPr>
          <p:cNvSpPr/>
          <p:nvPr/>
        </p:nvSpPr>
        <p:spPr>
          <a:xfrm>
            <a:off x="2977489" y="2830841"/>
            <a:ext cx="6233846" cy="1384290"/>
          </a:xfrm>
          <a:prstGeom prst="rect">
            <a:avLst/>
          </a:prstGeom>
        </p:spPr>
        <p:txBody>
          <a:bodyPr wrap="square">
            <a:spAutoFit/>
          </a:bodyPr>
          <a:lstStyle/>
          <a:p>
            <a:pPr algn="ctr">
              <a:lnSpc>
                <a:spcPct val="120000"/>
              </a:lnSpc>
            </a:pPr>
            <a:r>
              <a:rPr lang="en-US" altLang="zh-CN" sz="34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 </a:t>
            </a: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中国梦需要和平</a:t>
            </a:r>
            <a:endParaRPr lang="en-US" altLang="zh-CN"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只有和平才能实现梦想</a:t>
            </a:r>
            <a:endParaRPr lang="en-US" altLang="zh-CN"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3133577" y="1986971"/>
            <a:ext cx="592167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二、始终不渝走和平发展道路</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1532" y="2707793"/>
            <a:ext cx="10080000" cy="0"/>
          </a:xfrm>
          <a:prstGeom prst="straightConnector1">
            <a:avLst/>
          </a:prstGeom>
          <a:ln w="12700">
            <a:solidFill>
              <a:schemeClr val="bg1"/>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6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6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32011" y="571480"/>
            <a:ext cx="10927978" cy="646331"/>
          </a:xfrm>
          <a:prstGeom prst="rect">
            <a:avLst/>
          </a:prstGeom>
          <a:noFill/>
        </p:spPr>
        <p:txBody>
          <a:bodyPr wrap="square" rtlCol="0">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坚持走和平发展道路，是中国根据时代发展潮流和国家根本利益作出的战略抉择</a:t>
            </a:r>
          </a:p>
        </p:txBody>
      </p:sp>
      <p:grpSp>
        <p:nvGrpSpPr>
          <p:cNvPr id="6" name="组合 5">
            <a:extLst>
              <a:ext uri="{FF2B5EF4-FFF2-40B4-BE49-F238E27FC236}">
                <a16:creationId xmlns:a16="http://schemas.microsoft.com/office/drawing/2014/main" xmlns="" id="{BBF419C7-9457-4B31-B2F4-9D0A90B168BE}"/>
              </a:ext>
            </a:extLst>
          </p:cNvPr>
          <p:cNvGrpSpPr/>
          <p:nvPr/>
        </p:nvGrpSpPr>
        <p:grpSpPr>
          <a:xfrm>
            <a:off x="695257" y="1663342"/>
            <a:ext cx="4115198" cy="4089229"/>
            <a:chOff x="606851" y="1048397"/>
            <a:chExt cx="4769069" cy="4738974"/>
          </a:xfrm>
        </p:grpSpPr>
        <p:grpSp>
          <p:nvGrpSpPr>
            <p:cNvPr id="7" name="Group 5">
              <a:extLst>
                <a:ext uri="{FF2B5EF4-FFF2-40B4-BE49-F238E27FC236}">
                  <a16:creationId xmlns:a16="http://schemas.microsoft.com/office/drawing/2014/main" xmlns="" id="{D9936D16-86C9-4D67-89DE-FD451F142D52}"/>
                </a:ext>
              </a:extLst>
            </p:cNvPr>
            <p:cNvGrpSpPr/>
            <p:nvPr/>
          </p:nvGrpSpPr>
          <p:grpSpPr>
            <a:xfrm>
              <a:off x="2849517" y="1048397"/>
              <a:ext cx="303799" cy="723671"/>
              <a:chOff x="8696326" y="973138"/>
              <a:chExt cx="336550" cy="801687"/>
            </a:xfrm>
            <a:solidFill>
              <a:srgbClr val="5EA9CA"/>
            </a:solidFill>
          </p:grpSpPr>
          <p:sp>
            <p:nvSpPr>
              <p:cNvPr id="118" name="Oval 14">
                <a:extLst>
                  <a:ext uri="{FF2B5EF4-FFF2-40B4-BE49-F238E27FC236}">
                    <a16:creationId xmlns:a16="http://schemas.microsoft.com/office/drawing/2014/main" xmlns="" id="{5EF474FB-8B5D-49EF-9500-2C6A1D364D77}"/>
                  </a:ext>
                </a:extLst>
              </p:cNvPr>
              <p:cNvSpPr>
                <a:spLocks noChangeArrowheads="1"/>
              </p:cNvSpPr>
              <p:nvPr/>
            </p:nvSpPr>
            <p:spPr bwMode="auto">
              <a:xfrm>
                <a:off x="8793163" y="973138"/>
                <a:ext cx="142875" cy="14287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19" name="Freeform 15">
                <a:extLst>
                  <a:ext uri="{FF2B5EF4-FFF2-40B4-BE49-F238E27FC236}">
                    <a16:creationId xmlns:a16="http://schemas.microsoft.com/office/drawing/2014/main" xmlns="" id="{B4B70363-A9DE-4118-A49A-974C1A0A80DD}"/>
                  </a:ext>
                </a:extLst>
              </p:cNvPr>
              <p:cNvSpPr/>
              <p:nvPr/>
            </p:nvSpPr>
            <p:spPr bwMode="auto">
              <a:xfrm>
                <a:off x="8696326" y="1127125"/>
                <a:ext cx="336550" cy="647700"/>
              </a:xfrm>
              <a:custGeom>
                <a:avLst/>
                <a:gdLst>
                  <a:gd name="T0" fmla="*/ 0 w 107"/>
                  <a:gd name="T1" fmla="*/ 30 h 205"/>
                  <a:gd name="T2" fmla="*/ 31 w 107"/>
                  <a:gd name="T3" fmla="*/ 0 h 205"/>
                  <a:gd name="T4" fmla="*/ 62 w 107"/>
                  <a:gd name="T5" fmla="*/ 0 h 205"/>
                  <a:gd name="T6" fmla="*/ 64 w 107"/>
                  <a:gd name="T7" fmla="*/ 0 h 205"/>
                  <a:gd name="T8" fmla="*/ 76 w 107"/>
                  <a:gd name="T9" fmla="*/ 0 h 205"/>
                  <a:gd name="T10" fmla="*/ 107 w 107"/>
                  <a:gd name="T11" fmla="*/ 30 h 205"/>
                  <a:gd name="T12" fmla="*/ 107 w 107"/>
                  <a:gd name="T13" fmla="*/ 30 h 205"/>
                  <a:gd name="T14" fmla="*/ 107 w 107"/>
                  <a:gd name="T15" fmla="*/ 89 h 205"/>
                  <a:gd name="T16" fmla="*/ 97 w 107"/>
                  <a:gd name="T17" fmla="*/ 99 h 205"/>
                  <a:gd name="T18" fmla="*/ 88 w 107"/>
                  <a:gd name="T19" fmla="*/ 89 h 205"/>
                  <a:gd name="T20" fmla="*/ 88 w 107"/>
                  <a:gd name="T21" fmla="*/ 54 h 205"/>
                  <a:gd name="T22" fmla="*/ 88 w 107"/>
                  <a:gd name="T23" fmla="*/ 35 h 205"/>
                  <a:gd name="T24" fmla="*/ 83 w 107"/>
                  <a:gd name="T25" fmla="*/ 35 h 205"/>
                  <a:gd name="T26" fmla="*/ 83 w 107"/>
                  <a:gd name="T27" fmla="*/ 56 h 205"/>
                  <a:gd name="T28" fmla="*/ 83 w 107"/>
                  <a:gd name="T29" fmla="*/ 94 h 205"/>
                  <a:gd name="T30" fmla="*/ 83 w 107"/>
                  <a:gd name="T31" fmla="*/ 99 h 205"/>
                  <a:gd name="T32" fmla="*/ 83 w 107"/>
                  <a:gd name="T33" fmla="*/ 192 h 205"/>
                  <a:gd name="T34" fmla="*/ 69 w 107"/>
                  <a:gd name="T35" fmla="*/ 205 h 205"/>
                  <a:gd name="T36" fmla="*/ 57 w 107"/>
                  <a:gd name="T37" fmla="*/ 192 h 205"/>
                  <a:gd name="T38" fmla="*/ 57 w 107"/>
                  <a:gd name="T39" fmla="*/ 99 h 205"/>
                  <a:gd name="T40" fmla="*/ 51 w 107"/>
                  <a:gd name="T41" fmla="*/ 99 h 205"/>
                  <a:gd name="T42" fmla="*/ 51 w 107"/>
                  <a:gd name="T43" fmla="*/ 192 h 205"/>
                  <a:gd name="T44" fmla="*/ 38 w 107"/>
                  <a:gd name="T45" fmla="*/ 205 h 205"/>
                  <a:gd name="T46" fmla="*/ 25 w 107"/>
                  <a:gd name="T47" fmla="*/ 192 h 205"/>
                  <a:gd name="T48" fmla="*/ 25 w 107"/>
                  <a:gd name="T49" fmla="*/ 99 h 205"/>
                  <a:gd name="T50" fmla="*/ 25 w 107"/>
                  <a:gd name="T51" fmla="*/ 94 h 205"/>
                  <a:gd name="T52" fmla="*/ 25 w 107"/>
                  <a:gd name="T53" fmla="*/ 56 h 205"/>
                  <a:gd name="T54" fmla="*/ 25 w 107"/>
                  <a:gd name="T55" fmla="*/ 35 h 205"/>
                  <a:gd name="T56" fmla="*/ 20 w 107"/>
                  <a:gd name="T57" fmla="*/ 35 h 205"/>
                  <a:gd name="T58" fmla="*/ 20 w 107"/>
                  <a:gd name="T59" fmla="*/ 54 h 205"/>
                  <a:gd name="T60" fmla="*/ 20 w 107"/>
                  <a:gd name="T61" fmla="*/ 89 h 205"/>
                  <a:gd name="T62" fmla="*/ 10 w 107"/>
                  <a:gd name="T63" fmla="*/ 99 h 205"/>
                  <a:gd name="T64" fmla="*/ 0 w 107"/>
                  <a:gd name="T65" fmla="*/ 89 h 205"/>
                  <a:gd name="T66" fmla="*/ 0 w 107"/>
                  <a:gd name="T67" fmla="*/ 30 h 205"/>
                  <a:gd name="T68" fmla="*/ 0 w 107"/>
                  <a:gd name="T69" fmla="*/ 3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205">
                    <a:moveTo>
                      <a:pt x="0" y="30"/>
                    </a:moveTo>
                    <a:cubicBezTo>
                      <a:pt x="0" y="14"/>
                      <a:pt x="15" y="0"/>
                      <a:pt x="31" y="0"/>
                    </a:cubicBezTo>
                    <a:cubicBezTo>
                      <a:pt x="62" y="0"/>
                      <a:pt x="62" y="0"/>
                      <a:pt x="62" y="0"/>
                    </a:cubicBezTo>
                    <a:cubicBezTo>
                      <a:pt x="64" y="0"/>
                      <a:pt x="64" y="0"/>
                      <a:pt x="64" y="0"/>
                    </a:cubicBezTo>
                    <a:cubicBezTo>
                      <a:pt x="76" y="0"/>
                      <a:pt x="76" y="0"/>
                      <a:pt x="76" y="0"/>
                    </a:cubicBezTo>
                    <a:cubicBezTo>
                      <a:pt x="93" y="0"/>
                      <a:pt x="107" y="14"/>
                      <a:pt x="107" y="30"/>
                    </a:cubicBezTo>
                    <a:cubicBezTo>
                      <a:pt x="107" y="30"/>
                      <a:pt x="107" y="30"/>
                      <a:pt x="107" y="30"/>
                    </a:cubicBezTo>
                    <a:cubicBezTo>
                      <a:pt x="107" y="89"/>
                      <a:pt x="107" y="89"/>
                      <a:pt x="107" y="89"/>
                    </a:cubicBezTo>
                    <a:cubicBezTo>
                      <a:pt x="107" y="95"/>
                      <a:pt x="102" y="99"/>
                      <a:pt x="97" y="99"/>
                    </a:cubicBezTo>
                    <a:cubicBezTo>
                      <a:pt x="91" y="99"/>
                      <a:pt x="88" y="95"/>
                      <a:pt x="88" y="89"/>
                    </a:cubicBezTo>
                    <a:cubicBezTo>
                      <a:pt x="88" y="54"/>
                      <a:pt x="88" y="54"/>
                      <a:pt x="88" y="54"/>
                    </a:cubicBezTo>
                    <a:cubicBezTo>
                      <a:pt x="88" y="35"/>
                      <a:pt x="88" y="35"/>
                      <a:pt x="88" y="35"/>
                    </a:cubicBezTo>
                    <a:cubicBezTo>
                      <a:pt x="83" y="35"/>
                      <a:pt x="83" y="35"/>
                      <a:pt x="83" y="35"/>
                    </a:cubicBezTo>
                    <a:cubicBezTo>
                      <a:pt x="83" y="56"/>
                      <a:pt x="83" y="56"/>
                      <a:pt x="83" y="56"/>
                    </a:cubicBezTo>
                    <a:cubicBezTo>
                      <a:pt x="83" y="94"/>
                      <a:pt x="83" y="94"/>
                      <a:pt x="83" y="94"/>
                    </a:cubicBezTo>
                    <a:cubicBezTo>
                      <a:pt x="83" y="99"/>
                      <a:pt x="83" y="99"/>
                      <a:pt x="83" y="99"/>
                    </a:cubicBezTo>
                    <a:cubicBezTo>
                      <a:pt x="83" y="192"/>
                      <a:pt x="83" y="192"/>
                      <a:pt x="83" y="192"/>
                    </a:cubicBezTo>
                    <a:cubicBezTo>
                      <a:pt x="83" y="199"/>
                      <a:pt x="76" y="205"/>
                      <a:pt x="69" y="205"/>
                    </a:cubicBezTo>
                    <a:cubicBezTo>
                      <a:pt x="62" y="205"/>
                      <a:pt x="57" y="199"/>
                      <a:pt x="57" y="192"/>
                    </a:cubicBezTo>
                    <a:cubicBezTo>
                      <a:pt x="57" y="99"/>
                      <a:pt x="57" y="99"/>
                      <a:pt x="57" y="99"/>
                    </a:cubicBezTo>
                    <a:cubicBezTo>
                      <a:pt x="51" y="99"/>
                      <a:pt x="51" y="99"/>
                      <a:pt x="51" y="99"/>
                    </a:cubicBezTo>
                    <a:cubicBezTo>
                      <a:pt x="51" y="192"/>
                      <a:pt x="51" y="192"/>
                      <a:pt x="51" y="192"/>
                    </a:cubicBezTo>
                    <a:cubicBezTo>
                      <a:pt x="51" y="199"/>
                      <a:pt x="46" y="205"/>
                      <a:pt x="38" y="205"/>
                    </a:cubicBezTo>
                    <a:cubicBezTo>
                      <a:pt x="31" y="205"/>
                      <a:pt x="25" y="199"/>
                      <a:pt x="25" y="192"/>
                    </a:cubicBezTo>
                    <a:cubicBezTo>
                      <a:pt x="25" y="99"/>
                      <a:pt x="25" y="99"/>
                      <a:pt x="25" y="99"/>
                    </a:cubicBezTo>
                    <a:cubicBezTo>
                      <a:pt x="25" y="94"/>
                      <a:pt x="25" y="94"/>
                      <a:pt x="25" y="94"/>
                    </a:cubicBezTo>
                    <a:cubicBezTo>
                      <a:pt x="25" y="56"/>
                      <a:pt x="25" y="56"/>
                      <a:pt x="25" y="56"/>
                    </a:cubicBezTo>
                    <a:cubicBezTo>
                      <a:pt x="25" y="35"/>
                      <a:pt x="25" y="35"/>
                      <a:pt x="25" y="35"/>
                    </a:cubicBezTo>
                    <a:cubicBezTo>
                      <a:pt x="20" y="35"/>
                      <a:pt x="20" y="35"/>
                      <a:pt x="20" y="35"/>
                    </a:cubicBezTo>
                    <a:cubicBezTo>
                      <a:pt x="20" y="54"/>
                      <a:pt x="20" y="54"/>
                      <a:pt x="20" y="54"/>
                    </a:cubicBezTo>
                    <a:cubicBezTo>
                      <a:pt x="20" y="89"/>
                      <a:pt x="20" y="89"/>
                      <a:pt x="20" y="89"/>
                    </a:cubicBezTo>
                    <a:cubicBezTo>
                      <a:pt x="20" y="95"/>
                      <a:pt x="16" y="99"/>
                      <a:pt x="10" y="99"/>
                    </a:cubicBezTo>
                    <a:cubicBezTo>
                      <a:pt x="5" y="99"/>
                      <a:pt x="0" y="95"/>
                      <a:pt x="0" y="89"/>
                    </a:cubicBezTo>
                    <a:cubicBezTo>
                      <a:pt x="0" y="30"/>
                      <a:pt x="0" y="30"/>
                      <a:pt x="0" y="30"/>
                    </a:cubicBezTo>
                    <a:cubicBezTo>
                      <a:pt x="0" y="30"/>
                      <a:pt x="0" y="30"/>
                      <a:pt x="0"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8" name="Group 6">
              <a:extLst>
                <a:ext uri="{FF2B5EF4-FFF2-40B4-BE49-F238E27FC236}">
                  <a16:creationId xmlns:a16="http://schemas.microsoft.com/office/drawing/2014/main" xmlns="" id="{3ADE53AC-9206-44EA-A106-5FC8507310A2}"/>
                </a:ext>
              </a:extLst>
            </p:cNvPr>
            <p:cNvGrpSpPr/>
            <p:nvPr/>
          </p:nvGrpSpPr>
          <p:grpSpPr>
            <a:xfrm>
              <a:off x="2838053" y="5060834"/>
              <a:ext cx="329593" cy="720805"/>
              <a:chOff x="8683626" y="5418138"/>
              <a:chExt cx="365125" cy="798512"/>
            </a:xfrm>
            <a:solidFill>
              <a:srgbClr val="EE5058"/>
            </a:solidFill>
          </p:grpSpPr>
          <p:sp>
            <p:nvSpPr>
              <p:cNvPr id="116" name="Oval 16">
                <a:extLst>
                  <a:ext uri="{FF2B5EF4-FFF2-40B4-BE49-F238E27FC236}">
                    <a16:creationId xmlns:a16="http://schemas.microsoft.com/office/drawing/2014/main" xmlns="" id="{2C348E44-7FE6-4BA8-A0AC-29D1E75DF400}"/>
                  </a:ext>
                </a:extLst>
              </p:cNvPr>
              <p:cNvSpPr>
                <a:spLocks noChangeArrowheads="1"/>
              </p:cNvSpPr>
              <p:nvPr/>
            </p:nvSpPr>
            <p:spPr bwMode="auto">
              <a:xfrm>
                <a:off x="8793163" y="6076950"/>
                <a:ext cx="142875" cy="13970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17" name="Freeform 17">
                <a:extLst>
                  <a:ext uri="{FF2B5EF4-FFF2-40B4-BE49-F238E27FC236}">
                    <a16:creationId xmlns:a16="http://schemas.microsoft.com/office/drawing/2014/main" xmlns="" id="{FEF4E10D-904C-478D-BB0F-8C83D62F558E}"/>
                  </a:ext>
                </a:extLst>
              </p:cNvPr>
              <p:cNvSpPr/>
              <p:nvPr/>
            </p:nvSpPr>
            <p:spPr bwMode="auto">
              <a:xfrm>
                <a:off x="8683626" y="5418138"/>
                <a:ext cx="365125" cy="635000"/>
              </a:xfrm>
              <a:custGeom>
                <a:avLst/>
                <a:gdLst>
                  <a:gd name="T0" fmla="*/ 1 w 116"/>
                  <a:gd name="T1" fmla="*/ 124 h 201"/>
                  <a:gd name="T2" fmla="*/ 18 w 116"/>
                  <a:gd name="T3" fmla="*/ 178 h 201"/>
                  <a:gd name="T4" fmla="*/ 19 w 116"/>
                  <a:gd name="T5" fmla="*/ 179 h 201"/>
                  <a:gd name="T6" fmla="*/ 47 w 116"/>
                  <a:gd name="T7" fmla="*/ 201 h 201"/>
                  <a:gd name="T8" fmla="*/ 56 w 116"/>
                  <a:gd name="T9" fmla="*/ 201 h 201"/>
                  <a:gd name="T10" fmla="*/ 60 w 116"/>
                  <a:gd name="T11" fmla="*/ 201 h 201"/>
                  <a:gd name="T12" fmla="*/ 68 w 116"/>
                  <a:gd name="T13" fmla="*/ 201 h 201"/>
                  <a:gd name="T14" fmla="*/ 96 w 116"/>
                  <a:gd name="T15" fmla="*/ 179 h 201"/>
                  <a:gd name="T16" fmla="*/ 97 w 116"/>
                  <a:gd name="T17" fmla="*/ 178 h 201"/>
                  <a:gd name="T18" fmla="*/ 114 w 116"/>
                  <a:gd name="T19" fmla="*/ 124 h 201"/>
                  <a:gd name="T20" fmla="*/ 110 w 116"/>
                  <a:gd name="T21" fmla="*/ 113 h 201"/>
                  <a:gd name="T22" fmla="*/ 97 w 116"/>
                  <a:gd name="T23" fmla="*/ 117 h 201"/>
                  <a:gd name="T24" fmla="*/ 82 w 116"/>
                  <a:gd name="T25" fmla="*/ 170 h 201"/>
                  <a:gd name="T26" fmla="*/ 77 w 116"/>
                  <a:gd name="T27" fmla="*/ 170 h 201"/>
                  <a:gd name="T28" fmla="*/ 106 w 116"/>
                  <a:gd name="T29" fmla="*/ 80 h 201"/>
                  <a:gd name="T30" fmla="*/ 83 w 116"/>
                  <a:gd name="T31" fmla="*/ 80 h 201"/>
                  <a:gd name="T32" fmla="*/ 83 w 116"/>
                  <a:gd name="T33" fmla="*/ 10 h 201"/>
                  <a:gd name="T34" fmla="*/ 72 w 116"/>
                  <a:gd name="T35" fmla="*/ 0 h 201"/>
                  <a:gd name="T36" fmla="*/ 62 w 116"/>
                  <a:gd name="T37" fmla="*/ 10 h 201"/>
                  <a:gd name="T38" fmla="*/ 62 w 116"/>
                  <a:gd name="T39" fmla="*/ 80 h 201"/>
                  <a:gd name="T40" fmla="*/ 53 w 116"/>
                  <a:gd name="T41" fmla="*/ 80 h 201"/>
                  <a:gd name="T42" fmla="*/ 53 w 116"/>
                  <a:gd name="T43" fmla="*/ 10 h 201"/>
                  <a:gd name="T44" fmla="*/ 44 w 116"/>
                  <a:gd name="T45" fmla="*/ 0 h 201"/>
                  <a:gd name="T46" fmla="*/ 33 w 116"/>
                  <a:gd name="T47" fmla="*/ 10 h 201"/>
                  <a:gd name="T48" fmla="*/ 33 w 116"/>
                  <a:gd name="T49" fmla="*/ 80 h 201"/>
                  <a:gd name="T50" fmla="*/ 9 w 116"/>
                  <a:gd name="T51" fmla="*/ 80 h 201"/>
                  <a:gd name="T52" fmla="*/ 39 w 116"/>
                  <a:gd name="T53" fmla="*/ 170 h 201"/>
                  <a:gd name="T54" fmla="*/ 34 w 116"/>
                  <a:gd name="T55" fmla="*/ 170 h 201"/>
                  <a:gd name="T56" fmla="*/ 18 w 116"/>
                  <a:gd name="T57" fmla="*/ 117 h 201"/>
                  <a:gd name="T58" fmla="*/ 6 w 116"/>
                  <a:gd name="T59" fmla="*/ 113 h 201"/>
                  <a:gd name="T60" fmla="*/ 1 w 116"/>
                  <a:gd name="T61" fmla="*/ 12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201">
                    <a:moveTo>
                      <a:pt x="1" y="124"/>
                    </a:moveTo>
                    <a:cubicBezTo>
                      <a:pt x="18" y="178"/>
                      <a:pt x="18" y="178"/>
                      <a:pt x="18" y="178"/>
                    </a:cubicBezTo>
                    <a:cubicBezTo>
                      <a:pt x="19" y="179"/>
                      <a:pt x="19" y="179"/>
                      <a:pt x="19" y="179"/>
                    </a:cubicBezTo>
                    <a:cubicBezTo>
                      <a:pt x="25" y="196"/>
                      <a:pt x="41" y="201"/>
                      <a:pt x="47" y="201"/>
                    </a:cubicBezTo>
                    <a:cubicBezTo>
                      <a:pt x="52" y="201"/>
                      <a:pt x="51" y="201"/>
                      <a:pt x="56" y="201"/>
                    </a:cubicBezTo>
                    <a:cubicBezTo>
                      <a:pt x="57" y="201"/>
                      <a:pt x="58" y="201"/>
                      <a:pt x="60" y="201"/>
                    </a:cubicBezTo>
                    <a:cubicBezTo>
                      <a:pt x="64" y="201"/>
                      <a:pt x="63" y="201"/>
                      <a:pt x="68" y="201"/>
                    </a:cubicBezTo>
                    <a:cubicBezTo>
                      <a:pt x="74" y="201"/>
                      <a:pt x="90" y="196"/>
                      <a:pt x="96" y="179"/>
                    </a:cubicBezTo>
                    <a:cubicBezTo>
                      <a:pt x="97" y="178"/>
                      <a:pt x="97" y="178"/>
                      <a:pt x="97" y="178"/>
                    </a:cubicBezTo>
                    <a:cubicBezTo>
                      <a:pt x="114" y="124"/>
                      <a:pt x="114" y="124"/>
                      <a:pt x="114" y="124"/>
                    </a:cubicBezTo>
                    <a:cubicBezTo>
                      <a:pt x="116" y="119"/>
                      <a:pt x="113" y="114"/>
                      <a:pt x="110" y="113"/>
                    </a:cubicBezTo>
                    <a:cubicBezTo>
                      <a:pt x="105" y="111"/>
                      <a:pt x="100" y="114"/>
                      <a:pt x="97" y="117"/>
                    </a:cubicBezTo>
                    <a:cubicBezTo>
                      <a:pt x="82" y="170"/>
                      <a:pt x="82" y="170"/>
                      <a:pt x="82" y="170"/>
                    </a:cubicBezTo>
                    <a:cubicBezTo>
                      <a:pt x="77" y="170"/>
                      <a:pt x="77" y="170"/>
                      <a:pt x="77" y="170"/>
                    </a:cubicBezTo>
                    <a:cubicBezTo>
                      <a:pt x="106" y="80"/>
                      <a:pt x="106" y="80"/>
                      <a:pt x="106" y="80"/>
                    </a:cubicBezTo>
                    <a:cubicBezTo>
                      <a:pt x="83" y="80"/>
                      <a:pt x="83" y="80"/>
                      <a:pt x="83" y="80"/>
                    </a:cubicBezTo>
                    <a:cubicBezTo>
                      <a:pt x="83" y="10"/>
                      <a:pt x="83" y="10"/>
                      <a:pt x="83" y="10"/>
                    </a:cubicBezTo>
                    <a:cubicBezTo>
                      <a:pt x="83" y="4"/>
                      <a:pt x="78" y="0"/>
                      <a:pt x="72" y="0"/>
                    </a:cubicBezTo>
                    <a:cubicBezTo>
                      <a:pt x="66" y="0"/>
                      <a:pt x="62" y="4"/>
                      <a:pt x="62" y="10"/>
                    </a:cubicBezTo>
                    <a:cubicBezTo>
                      <a:pt x="62" y="80"/>
                      <a:pt x="62" y="80"/>
                      <a:pt x="62" y="80"/>
                    </a:cubicBezTo>
                    <a:cubicBezTo>
                      <a:pt x="53" y="80"/>
                      <a:pt x="53" y="80"/>
                      <a:pt x="53" y="80"/>
                    </a:cubicBezTo>
                    <a:cubicBezTo>
                      <a:pt x="53" y="10"/>
                      <a:pt x="53" y="10"/>
                      <a:pt x="53" y="10"/>
                    </a:cubicBezTo>
                    <a:cubicBezTo>
                      <a:pt x="53" y="4"/>
                      <a:pt x="50" y="0"/>
                      <a:pt x="44" y="0"/>
                    </a:cubicBezTo>
                    <a:cubicBezTo>
                      <a:pt x="38" y="0"/>
                      <a:pt x="33" y="4"/>
                      <a:pt x="33" y="10"/>
                    </a:cubicBezTo>
                    <a:cubicBezTo>
                      <a:pt x="33" y="80"/>
                      <a:pt x="33" y="80"/>
                      <a:pt x="33" y="80"/>
                    </a:cubicBezTo>
                    <a:cubicBezTo>
                      <a:pt x="9" y="80"/>
                      <a:pt x="9" y="80"/>
                      <a:pt x="9" y="80"/>
                    </a:cubicBezTo>
                    <a:cubicBezTo>
                      <a:pt x="39" y="170"/>
                      <a:pt x="39" y="170"/>
                      <a:pt x="39" y="170"/>
                    </a:cubicBezTo>
                    <a:cubicBezTo>
                      <a:pt x="34" y="170"/>
                      <a:pt x="34" y="170"/>
                      <a:pt x="34" y="170"/>
                    </a:cubicBezTo>
                    <a:cubicBezTo>
                      <a:pt x="18" y="117"/>
                      <a:pt x="18" y="117"/>
                      <a:pt x="18" y="117"/>
                    </a:cubicBezTo>
                    <a:cubicBezTo>
                      <a:pt x="16" y="114"/>
                      <a:pt x="11" y="111"/>
                      <a:pt x="6" y="113"/>
                    </a:cubicBezTo>
                    <a:cubicBezTo>
                      <a:pt x="2" y="114"/>
                      <a:pt x="0" y="119"/>
                      <a:pt x="1" y="1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2" name="Group 7">
              <a:extLst>
                <a:ext uri="{FF2B5EF4-FFF2-40B4-BE49-F238E27FC236}">
                  <a16:creationId xmlns:a16="http://schemas.microsoft.com/office/drawing/2014/main" xmlns="" id="{FDEA6966-8BBA-491D-864F-6F2BFE3EEC32}"/>
                </a:ext>
              </a:extLst>
            </p:cNvPr>
            <p:cNvGrpSpPr/>
            <p:nvPr/>
          </p:nvGrpSpPr>
          <p:grpSpPr>
            <a:xfrm>
              <a:off x="3204904" y="1077057"/>
              <a:ext cx="313830" cy="726537"/>
              <a:chOff x="9090026" y="1004888"/>
              <a:chExt cx="347663" cy="804862"/>
            </a:xfrm>
            <a:solidFill>
              <a:srgbClr val="5EA9CA"/>
            </a:solidFill>
          </p:grpSpPr>
          <p:sp>
            <p:nvSpPr>
              <p:cNvPr id="114" name="Freeform 18">
                <a:extLst>
                  <a:ext uri="{FF2B5EF4-FFF2-40B4-BE49-F238E27FC236}">
                    <a16:creationId xmlns:a16="http://schemas.microsoft.com/office/drawing/2014/main" xmlns="" id="{0F0A55F1-CDAC-4799-973E-EB7ABD24792D}"/>
                  </a:ext>
                </a:extLst>
              </p:cNvPr>
              <p:cNvSpPr/>
              <p:nvPr/>
            </p:nvSpPr>
            <p:spPr bwMode="auto">
              <a:xfrm>
                <a:off x="9201151" y="1004888"/>
                <a:ext cx="144463" cy="144462"/>
              </a:xfrm>
              <a:custGeom>
                <a:avLst/>
                <a:gdLst>
                  <a:gd name="T0" fmla="*/ 46 w 46"/>
                  <a:gd name="T1" fmla="*/ 24 h 46"/>
                  <a:gd name="T2" fmla="*/ 24 w 46"/>
                  <a:gd name="T3" fmla="*/ 0 h 46"/>
                  <a:gd name="T4" fmla="*/ 0 w 46"/>
                  <a:gd name="T5" fmla="*/ 22 h 46"/>
                  <a:gd name="T6" fmla="*/ 22 w 46"/>
                  <a:gd name="T7" fmla="*/ 45 h 46"/>
                  <a:gd name="T8" fmla="*/ 46 w 46"/>
                  <a:gd name="T9" fmla="*/ 24 h 46"/>
                </a:gdLst>
                <a:ahLst/>
                <a:cxnLst>
                  <a:cxn ang="0">
                    <a:pos x="T0" y="T1"/>
                  </a:cxn>
                  <a:cxn ang="0">
                    <a:pos x="T2" y="T3"/>
                  </a:cxn>
                  <a:cxn ang="0">
                    <a:pos x="T4" y="T5"/>
                  </a:cxn>
                  <a:cxn ang="0">
                    <a:pos x="T6" y="T7"/>
                  </a:cxn>
                  <a:cxn ang="0">
                    <a:pos x="T8" y="T9"/>
                  </a:cxn>
                </a:cxnLst>
                <a:rect l="0" t="0" r="r" b="b"/>
                <a:pathLst>
                  <a:path w="46" h="46">
                    <a:moveTo>
                      <a:pt x="46" y="24"/>
                    </a:moveTo>
                    <a:cubicBezTo>
                      <a:pt x="46" y="11"/>
                      <a:pt x="36" y="1"/>
                      <a:pt x="24" y="0"/>
                    </a:cubicBezTo>
                    <a:cubicBezTo>
                      <a:pt x="11" y="0"/>
                      <a:pt x="1" y="10"/>
                      <a:pt x="0" y="22"/>
                    </a:cubicBezTo>
                    <a:cubicBezTo>
                      <a:pt x="0" y="34"/>
                      <a:pt x="10" y="45"/>
                      <a:pt x="22" y="45"/>
                    </a:cubicBezTo>
                    <a:cubicBezTo>
                      <a:pt x="35" y="46"/>
                      <a:pt x="45" y="36"/>
                      <a:pt x="46"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15" name="Freeform 19">
                <a:extLst>
                  <a:ext uri="{FF2B5EF4-FFF2-40B4-BE49-F238E27FC236}">
                    <a16:creationId xmlns:a16="http://schemas.microsoft.com/office/drawing/2014/main" xmlns="" id="{AC0090A9-AF8B-4722-8CB2-DA0D0936FB39}"/>
                  </a:ext>
                </a:extLst>
              </p:cNvPr>
              <p:cNvSpPr/>
              <p:nvPr/>
            </p:nvSpPr>
            <p:spPr bwMode="auto">
              <a:xfrm>
                <a:off x="9090026" y="1158875"/>
                <a:ext cx="347663" cy="650875"/>
              </a:xfrm>
              <a:custGeom>
                <a:avLst/>
                <a:gdLst>
                  <a:gd name="T0" fmla="*/ 2 w 110"/>
                  <a:gd name="T1" fmla="*/ 28 h 206"/>
                  <a:gd name="T2" fmla="*/ 34 w 110"/>
                  <a:gd name="T3" fmla="*/ 0 h 206"/>
                  <a:gd name="T4" fmla="*/ 65 w 110"/>
                  <a:gd name="T5" fmla="*/ 1 h 206"/>
                  <a:gd name="T6" fmla="*/ 68 w 110"/>
                  <a:gd name="T7" fmla="*/ 1 h 206"/>
                  <a:gd name="T8" fmla="*/ 80 w 110"/>
                  <a:gd name="T9" fmla="*/ 2 h 206"/>
                  <a:gd name="T10" fmla="*/ 110 w 110"/>
                  <a:gd name="T11" fmla="*/ 32 h 206"/>
                  <a:gd name="T12" fmla="*/ 110 w 110"/>
                  <a:gd name="T13" fmla="*/ 32 h 206"/>
                  <a:gd name="T14" fmla="*/ 108 w 110"/>
                  <a:gd name="T15" fmla="*/ 92 h 206"/>
                  <a:gd name="T16" fmla="*/ 98 w 110"/>
                  <a:gd name="T17" fmla="*/ 101 h 206"/>
                  <a:gd name="T18" fmla="*/ 88 w 110"/>
                  <a:gd name="T19" fmla="*/ 91 h 206"/>
                  <a:gd name="T20" fmla="*/ 89 w 110"/>
                  <a:gd name="T21" fmla="*/ 56 h 206"/>
                  <a:gd name="T22" fmla="*/ 90 w 110"/>
                  <a:gd name="T23" fmla="*/ 36 h 206"/>
                  <a:gd name="T24" fmla="*/ 85 w 110"/>
                  <a:gd name="T25" fmla="*/ 36 h 206"/>
                  <a:gd name="T26" fmla="*/ 84 w 110"/>
                  <a:gd name="T27" fmla="*/ 58 h 206"/>
                  <a:gd name="T28" fmla="*/ 83 w 110"/>
                  <a:gd name="T29" fmla="*/ 96 h 206"/>
                  <a:gd name="T30" fmla="*/ 83 w 110"/>
                  <a:gd name="T31" fmla="*/ 101 h 206"/>
                  <a:gd name="T32" fmla="*/ 79 w 110"/>
                  <a:gd name="T33" fmla="*/ 193 h 206"/>
                  <a:gd name="T34" fmla="*/ 65 w 110"/>
                  <a:gd name="T35" fmla="*/ 206 h 206"/>
                  <a:gd name="T36" fmla="*/ 54 w 110"/>
                  <a:gd name="T37" fmla="*/ 192 h 206"/>
                  <a:gd name="T38" fmla="*/ 57 w 110"/>
                  <a:gd name="T39" fmla="*/ 100 h 206"/>
                  <a:gd name="T40" fmla="*/ 51 w 110"/>
                  <a:gd name="T41" fmla="*/ 99 h 206"/>
                  <a:gd name="T42" fmla="*/ 47 w 110"/>
                  <a:gd name="T43" fmla="*/ 192 h 206"/>
                  <a:gd name="T44" fmla="*/ 35 w 110"/>
                  <a:gd name="T45" fmla="*/ 205 h 206"/>
                  <a:gd name="T46" fmla="*/ 21 w 110"/>
                  <a:gd name="T47" fmla="*/ 191 h 206"/>
                  <a:gd name="T48" fmla="*/ 25 w 110"/>
                  <a:gd name="T49" fmla="*/ 99 h 206"/>
                  <a:gd name="T50" fmla="*/ 25 w 110"/>
                  <a:gd name="T51" fmla="*/ 94 h 206"/>
                  <a:gd name="T52" fmla="*/ 26 w 110"/>
                  <a:gd name="T53" fmla="*/ 56 h 206"/>
                  <a:gd name="T54" fmla="*/ 27 w 110"/>
                  <a:gd name="T55" fmla="*/ 34 h 206"/>
                  <a:gd name="T56" fmla="*/ 22 w 110"/>
                  <a:gd name="T57" fmla="*/ 34 h 206"/>
                  <a:gd name="T58" fmla="*/ 21 w 110"/>
                  <a:gd name="T59" fmla="*/ 53 h 206"/>
                  <a:gd name="T60" fmla="*/ 20 w 110"/>
                  <a:gd name="T61" fmla="*/ 89 h 206"/>
                  <a:gd name="T62" fmla="*/ 10 w 110"/>
                  <a:gd name="T63" fmla="*/ 98 h 206"/>
                  <a:gd name="T64" fmla="*/ 0 w 110"/>
                  <a:gd name="T65" fmla="*/ 88 h 206"/>
                  <a:gd name="T66" fmla="*/ 2 w 110"/>
                  <a:gd name="T67" fmla="*/ 28 h 206"/>
                  <a:gd name="T68" fmla="*/ 2 w 110"/>
                  <a:gd name="T69" fmla="*/ 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206">
                    <a:moveTo>
                      <a:pt x="2" y="28"/>
                    </a:moveTo>
                    <a:cubicBezTo>
                      <a:pt x="3" y="13"/>
                      <a:pt x="18" y="0"/>
                      <a:pt x="34" y="0"/>
                    </a:cubicBezTo>
                    <a:cubicBezTo>
                      <a:pt x="65" y="1"/>
                      <a:pt x="65" y="1"/>
                      <a:pt x="65" y="1"/>
                    </a:cubicBezTo>
                    <a:cubicBezTo>
                      <a:pt x="68" y="1"/>
                      <a:pt x="68" y="1"/>
                      <a:pt x="68" y="1"/>
                    </a:cubicBezTo>
                    <a:cubicBezTo>
                      <a:pt x="80" y="2"/>
                      <a:pt x="80" y="2"/>
                      <a:pt x="80" y="2"/>
                    </a:cubicBezTo>
                    <a:cubicBezTo>
                      <a:pt x="96" y="2"/>
                      <a:pt x="110" y="16"/>
                      <a:pt x="110" y="32"/>
                    </a:cubicBezTo>
                    <a:cubicBezTo>
                      <a:pt x="110" y="32"/>
                      <a:pt x="110" y="32"/>
                      <a:pt x="110" y="32"/>
                    </a:cubicBezTo>
                    <a:cubicBezTo>
                      <a:pt x="108" y="92"/>
                      <a:pt x="108" y="92"/>
                      <a:pt x="108" y="92"/>
                    </a:cubicBezTo>
                    <a:cubicBezTo>
                      <a:pt x="108" y="98"/>
                      <a:pt x="102" y="101"/>
                      <a:pt x="98" y="101"/>
                    </a:cubicBezTo>
                    <a:cubicBezTo>
                      <a:pt x="91" y="101"/>
                      <a:pt x="88" y="97"/>
                      <a:pt x="88" y="91"/>
                    </a:cubicBezTo>
                    <a:cubicBezTo>
                      <a:pt x="89" y="56"/>
                      <a:pt x="89" y="56"/>
                      <a:pt x="89" y="56"/>
                    </a:cubicBezTo>
                    <a:cubicBezTo>
                      <a:pt x="90" y="36"/>
                      <a:pt x="90" y="36"/>
                      <a:pt x="90" y="36"/>
                    </a:cubicBezTo>
                    <a:cubicBezTo>
                      <a:pt x="85" y="36"/>
                      <a:pt x="85" y="36"/>
                      <a:pt x="85" y="36"/>
                    </a:cubicBezTo>
                    <a:cubicBezTo>
                      <a:pt x="84" y="58"/>
                      <a:pt x="84" y="58"/>
                      <a:pt x="84" y="58"/>
                    </a:cubicBezTo>
                    <a:cubicBezTo>
                      <a:pt x="83" y="96"/>
                      <a:pt x="83" y="96"/>
                      <a:pt x="83" y="96"/>
                    </a:cubicBezTo>
                    <a:cubicBezTo>
                      <a:pt x="83" y="101"/>
                      <a:pt x="83" y="101"/>
                      <a:pt x="83" y="101"/>
                    </a:cubicBezTo>
                    <a:cubicBezTo>
                      <a:pt x="79" y="193"/>
                      <a:pt x="79" y="193"/>
                      <a:pt x="79" y="193"/>
                    </a:cubicBezTo>
                    <a:cubicBezTo>
                      <a:pt x="79" y="200"/>
                      <a:pt x="73" y="206"/>
                      <a:pt x="65" y="206"/>
                    </a:cubicBezTo>
                    <a:cubicBezTo>
                      <a:pt x="58" y="206"/>
                      <a:pt x="53" y="199"/>
                      <a:pt x="54" y="192"/>
                    </a:cubicBezTo>
                    <a:cubicBezTo>
                      <a:pt x="57" y="100"/>
                      <a:pt x="57" y="100"/>
                      <a:pt x="57" y="100"/>
                    </a:cubicBezTo>
                    <a:cubicBezTo>
                      <a:pt x="51" y="99"/>
                      <a:pt x="51" y="99"/>
                      <a:pt x="51" y="99"/>
                    </a:cubicBezTo>
                    <a:cubicBezTo>
                      <a:pt x="47" y="192"/>
                      <a:pt x="47" y="192"/>
                      <a:pt x="47" y="192"/>
                    </a:cubicBezTo>
                    <a:cubicBezTo>
                      <a:pt x="47" y="199"/>
                      <a:pt x="42" y="205"/>
                      <a:pt x="35" y="205"/>
                    </a:cubicBezTo>
                    <a:cubicBezTo>
                      <a:pt x="27" y="205"/>
                      <a:pt x="21" y="198"/>
                      <a:pt x="21" y="191"/>
                    </a:cubicBezTo>
                    <a:cubicBezTo>
                      <a:pt x="25" y="99"/>
                      <a:pt x="25" y="99"/>
                      <a:pt x="25" y="99"/>
                    </a:cubicBezTo>
                    <a:cubicBezTo>
                      <a:pt x="25" y="94"/>
                      <a:pt x="25" y="94"/>
                      <a:pt x="25" y="94"/>
                    </a:cubicBezTo>
                    <a:cubicBezTo>
                      <a:pt x="26" y="56"/>
                      <a:pt x="26" y="56"/>
                      <a:pt x="26" y="56"/>
                    </a:cubicBezTo>
                    <a:cubicBezTo>
                      <a:pt x="27" y="34"/>
                      <a:pt x="27" y="34"/>
                      <a:pt x="27" y="34"/>
                    </a:cubicBezTo>
                    <a:cubicBezTo>
                      <a:pt x="22" y="34"/>
                      <a:pt x="22" y="34"/>
                      <a:pt x="22" y="34"/>
                    </a:cubicBezTo>
                    <a:cubicBezTo>
                      <a:pt x="21" y="53"/>
                      <a:pt x="21" y="53"/>
                      <a:pt x="21" y="53"/>
                    </a:cubicBezTo>
                    <a:cubicBezTo>
                      <a:pt x="20" y="89"/>
                      <a:pt x="20" y="89"/>
                      <a:pt x="20" y="89"/>
                    </a:cubicBezTo>
                    <a:cubicBezTo>
                      <a:pt x="20" y="95"/>
                      <a:pt x="16" y="98"/>
                      <a:pt x="10" y="98"/>
                    </a:cubicBezTo>
                    <a:cubicBezTo>
                      <a:pt x="5" y="98"/>
                      <a:pt x="0" y="94"/>
                      <a:pt x="0" y="88"/>
                    </a:cubicBezTo>
                    <a:cubicBezTo>
                      <a:pt x="2" y="28"/>
                      <a:pt x="2" y="28"/>
                      <a:pt x="2" y="28"/>
                    </a:cubicBezTo>
                    <a:cubicBezTo>
                      <a:pt x="2" y="28"/>
                      <a:pt x="2" y="28"/>
                      <a:pt x="2"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3" name="Group 8">
              <a:extLst>
                <a:ext uri="{FF2B5EF4-FFF2-40B4-BE49-F238E27FC236}">
                  <a16:creationId xmlns:a16="http://schemas.microsoft.com/office/drawing/2014/main" xmlns="" id="{4E107669-B94A-4E2C-A6D8-404A2A86C39A}"/>
                </a:ext>
              </a:extLst>
            </p:cNvPr>
            <p:cNvGrpSpPr/>
            <p:nvPr/>
          </p:nvGrpSpPr>
          <p:grpSpPr>
            <a:xfrm>
              <a:off x="2145907" y="1120048"/>
              <a:ext cx="378315" cy="720805"/>
              <a:chOff x="7916863" y="1052513"/>
              <a:chExt cx="419100" cy="798512"/>
            </a:xfrm>
            <a:solidFill>
              <a:srgbClr val="5EA9CA"/>
            </a:solidFill>
          </p:grpSpPr>
          <p:sp>
            <p:nvSpPr>
              <p:cNvPr id="112" name="Freeform 20">
                <a:extLst>
                  <a:ext uri="{FF2B5EF4-FFF2-40B4-BE49-F238E27FC236}">
                    <a16:creationId xmlns:a16="http://schemas.microsoft.com/office/drawing/2014/main" xmlns="" id="{6549BE2D-C4D0-465D-AE72-4700E3AD5562}"/>
                  </a:ext>
                </a:extLst>
              </p:cNvPr>
              <p:cNvSpPr/>
              <p:nvPr/>
            </p:nvSpPr>
            <p:spPr bwMode="auto">
              <a:xfrm>
                <a:off x="7956551" y="1052513"/>
                <a:ext cx="161925" cy="157162"/>
              </a:xfrm>
              <a:custGeom>
                <a:avLst/>
                <a:gdLst>
                  <a:gd name="T0" fmla="*/ 48 w 51"/>
                  <a:gd name="T1" fmla="*/ 18 h 50"/>
                  <a:gd name="T2" fmla="*/ 19 w 51"/>
                  <a:gd name="T3" fmla="*/ 4 h 50"/>
                  <a:gd name="T4" fmla="*/ 4 w 51"/>
                  <a:gd name="T5" fmla="*/ 32 h 50"/>
                  <a:gd name="T6" fmla="*/ 33 w 51"/>
                  <a:gd name="T7" fmla="*/ 47 h 50"/>
                  <a:gd name="T8" fmla="*/ 48 w 51"/>
                  <a:gd name="T9" fmla="*/ 18 h 50"/>
                </a:gdLst>
                <a:ahLst/>
                <a:cxnLst>
                  <a:cxn ang="0">
                    <a:pos x="T0" y="T1"/>
                  </a:cxn>
                  <a:cxn ang="0">
                    <a:pos x="T2" y="T3"/>
                  </a:cxn>
                  <a:cxn ang="0">
                    <a:pos x="T4" y="T5"/>
                  </a:cxn>
                  <a:cxn ang="0">
                    <a:pos x="T6" y="T7"/>
                  </a:cxn>
                  <a:cxn ang="0">
                    <a:pos x="T8" y="T9"/>
                  </a:cxn>
                </a:cxnLst>
                <a:rect l="0" t="0" r="r" b="b"/>
                <a:pathLst>
                  <a:path w="51" h="50">
                    <a:moveTo>
                      <a:pt x="48" y="18"/>
                    </a:moveTo>
                    <a:cubicBezTo>
                      <a:pt x="44" y="7"/>
                      <a:pt x="31" y="0"/>
                      <a:pt x="19" y="4"/>
                    </a:cubicBezTo>
                    <a:cubicBezTo>
                      <a:pt x="7" y="7"/>
                      <a:pt x="0" y="20"/>
                      <a:pt x="4" y="32"/>
                    </a:cubicBezTo>
                    <a:cubicBezTo>
                      <a:pt x="8" y="44"/>
                      <a:pt x="21" y="50"/>
                      <a:pt x="33" y="47"/>
                    </a:cubicBezTo>
                    <a:cubicBezTo>
                      <a:pt x="45" y="43"/>
                      <a:pt x="51" y="30"/>
                      <a:pt x="48"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13" name="Freeform 21">
                <a:extLst>
                  <a:ext uri="{FF2B5EF4-FFF2-40B4-BE49-F238E27FC236}">
                    <a16:creationId xmlns:a16="http://schemas.microsoft.com/office/drawing/2014/main" xmlns="" id="{28E089DC-1E6F-465D-8782-FABA30A33575}"/>
                  </a:ext>
                </a:extLst>
              </p:cNvPr>
              <p:cNvSpPr/>
              <p:nvPr/>
            </p:nvSpPr>
            <p:spPr bwMode="auto">
              <a:xfrm>
                <a:off x="7916863" y="1177925"/>
                <a:ext cx="419100" cy="673100"/>
              </a:xfrm>
              <a:custGeom>
                <a:avLst/>
                <a:gdLst>
                  <a:gd name="T0" fmla="*/ 4 w 133"/>
                  <a:gd name="T1" fmla="*/ 55 h 213"/>
                  <a:gd name="T2" fmla="*/ 25 w 133"/>
                  <a:gd name="T3" fmla="*/ 18 h 213"/>
                  <a:gd name="T4" fmla="*/ 55 w 133"/>
                  <a:gd name="T5" fmla="*/ 9 h 213"/>
                  <a:gd name="T6" fmla="*/ 57 w 133"/>
                  <a:gd name="T7" fmla="*/ 8 h 213"/>
                  <a:gd name="T8" fmla="*/ 69 w 133"/>
                  <a:gd name="T9" fmla="*/ 5 h 213"/>
                  <a:gd name="T10" fmla="*/ 107 w 133"/>
                  <a:gd name="T11" fmla="*/ 23 h 213"/>
                  <a:gd name="T12" fmla="*/ 107 w 133"/>
                  <a:gd name="T13" fmla="*/ 23 h 213"/>
                  <a:gd name="T14" fmla="*/ 125 w 133"/>
                  <a:gd name="T15" fmla="*/ 80 h 213"/>
                  <a:gd name="T16" fmla="*/ 118 w 133"/>
                  <a:gd name="T17" fmla="*/ 93 h 213"/>
                  <a:gd name="T18" fmla="*/ 106 w 133"/>
                  <a:gd name="T19" fmla="*/ 86 h 213"/>
                  <a:gd name="T20" fmla="*/ 95 w 133"/>
                  <a:gd name="T21" fmla="*/ 52 h 213"/>
                  <a:gd name="T22" fmla="*/ 90 w 133"/>
                  <a:gd name="T23" fmla="*/ 34 h 213"/>
                  <a:gd name="T24" fmla="*/ 85 w 133"/>
                  <a:gd name="T25" fmla="*/ 35 h 213"/>
                  <a:gd name="T26" fmla="*/ 91 w 133"/>
                  <a:gd name="T27" fmla="*/ 56 h 213"/>
                  <a:gd name="T28" fmla="*/ 102 w 133"/>
                  <a:gd name="T29" fmla="*/ 92 h 213"/>
                  <a:gd name="T30" fmla="*/ 104 w 133"/>
                  <a:gd name="T31" fmla="*/ 97 h 213"/>
                  <a:gd name="T32" fmla="*/ 131 w 133"/>
                  <a:gd name="T33" fmla="*/ 185 h 213"/>
                  <a:gd name="T34" fmla="*/ 122 w 133"/>
                  <a:gd name="T35" fmla="*/ 202 h 213"/>
                  <a:gd name="T36" fmla="*/ 106 w 133"/>
                  <a:gd name="T37" fmla="*/ 193 h 213"/>
                  <a:gd name="T38" fmla="*/ 79 w 133"/>
                  <a:gd name="T39" fmla="*/ 105 h 213"/>
                  <a:gd name="T40" fmla="*/ 73 w 133"/>
                  <a:gd name="T41" fmla="*/ 106 h 213"/>
                  <a:gd name="T42" fmla="*/ 101 w 133"/>
                  <a:gd name="T43" fmla="*/ 195 h 213"/>
                  <a:gd name="T44" fmla="*/ 93 w 133"/>
                  <a:gd name="T45" fmla="*/ 211 h 213"/>
                  <a:gd name="T46" fmla="*/ 76 w 133"/>
                  <a:gd name="T47" fmla="*/ 202 h 213"/>
                  <a:gd name="T48" fmla="*/ 48 w 133"/>
                  <a:gd name="T49" fmla="*/ 114 h 213"/>
                  <a:gd name="T50" fmla="*/ 47 w 133"/>
                  <a:gd name="T51" fmla="*/ 109 h 213"/>
                  <a:gd name="T52" fmla="*/ 36 w 133"/>
                  <a:gd name="T53" fmla="*/ 73 h 213"/>
                  <a:gd name="T54" fmla="*/ 29 w 133"/>
                  <a:gd name="T55" fmla="*/ 52 h 213"/>
                  <a:gd name="T56" fmla="*/ 25 w 133"/>
                  <a:gd name="T57" fmla="*/ 54 h 213"/>
                  <a:gd name="T58" fmla="*/ 30 w 133"/>
                  <a:gd name="T59" fmla="*/ 73 h 213"/>
                  <a:gd name="T60" fmla="*/ 41 w 133"/>
                  <a:gd name="T61" fmla="*/ 106 h 213"/>
                  <a:gd name="T62" fmla="*/ 34 w 133"/>
                  <a:gd name="T63" fmla="*/ 118 h 213"/>
                  <a:gd name="T64" fmla="*/ 22 w 133"/>
                  <a:gd name="T65" fmla="*/ 112 h 213"/>
                  <a:gd name="T66" fmla="*/ 4 w 133"/>
                  <a:gd name="T67" fmla="*/ 55 h 213"/>
                  <a:gd name="T68" fmla="*/ 4 w 133"/>
                  <a:gd name="T69" fmla="*/ 5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213">
                    <a:moveTo>
                      <a:pt x="4" y="55"/>
                    </a:moveTo>
                    <a:cubicBezTo>
                      <a:pt x="0" y="40"/>
                      <a:pt x="10" y="23"/>
                      <a:pt x="25" y="18"/>
                    </a:cubicBezTo>
                    <a:cubicBezTo>
                      <a:pt x="55" y="9"/>
                      <a:pt x="55" y="9"/>
                      <a:pt x="55" y="9"/>
                    </a:cubicBezTo>
                    <a:cubicBezTo>
                      <a:pt x="57" y="8"/>
                      <a:pt x="57" y="8"/>
                      <a:pt x="57" y="8"/>
                    </a:cubicBezTo>
                    <a:cubicBezTo>
                      <a:pt x="69" y="5"/>
                      <a:pt x="69" y="5"/>
                      <a:pt x="69" y="5"/>
                    </a:cubicBezTo>
                    <a:cubicBezTo>
                      <a:pt x="84" y="0"/>
                      <a:pt x="102" y="8"/>
                      <a:pt x="107" y="23"/>
                    </a:cubicBezTo>
                    <a:cubicBezTo>
                      <a:pt x="107" y="23"/>
                      <a:pt x="107" y="23"/>
                      <a:pt x="107" y="23"/>
                    </a:cubicBezTo>
                    <a:cubicBezTo>
                      <a:pt x="125" y="80"/>
                      <a:pt x="125" y="80"/>
                      <a:pt x="125" y="80"/>
                    </a:cubicBezTo>
                    <a:cubicBezTo>
                      <a:pt x="126" y="86"/>
                      <a:pt x="123" y="91"/>
                      <a:pt x="118" y="93"/>
                    </a:cubicBezTo>
                    <a:cubicBezTo>
                      <a:pt x="112" y="94"/>
                      <a:pt x="108" y="92"/>
                      <a:pt x="106" y="86"/>
                    </a:cubicBezTo>
                    <a:cubicBezTo>
                      <a:pt x="95" y="52"/>
                      <a:pt x="95" y="52"/>
                      <a:pt x="95" y="52"/>
                    </a:cubicBezTo>
                    <a:cubicBezTo>
                      <a:pt x="90" y="34"/>
                      <a:pt x="90" y="34"/>
                      <a:pt x="90" y="34"/>
                    </a:cubicBezTo>
                    <a:cubicBezTo>
                      <a:pt x="85" y="35"/>
                      <a:pt x="85" y="35"/>
                      <a:pt x="85" y="35"/>
                    </a:cubicBezTo>
                    <a:cubicBezTo>
                      <a:pt x="91" y="56"/>
                      <a:pt x="91" y="56"/>
                      <a:pt x="91" y="56"/>
                    </a:cubicBezTo>
                    <a:cubicBezTo>
                      <a:pt x="102" y="92"/>
                      <a:pt x="102" y="92"/>
                      <a:pt x="102" y="92"/>
                    </a:cubicBezTo>
                    <a:cubicBezTo>
                      <a:pt x="104" y="97"/>
                      <a:pt x="104" y="97"/>
                      <a:pt x="104" y="97"/>
                    </a:cubicBezTo>
                    <a:cubicBezTo>
                      <a:pt x="131" y="185"/>
                      <a:pt x="131" y="185"/>
                      <a:pt x="131" y="185"/>
                    </a:cubicBezTo>
                    <a:cubicBezTo>
                      <a:pt x="133" y="192"/>
                      <a:pt x="129" y="200"/>
                      <a:pt x="122" y="202"/>
                    </a:cubicBezTo>
                    <a:cubicBezTo>
                      <a:pt x="115" y="204"/>
                      <a:pt x="109" y="200"/>
                      <a:pt x="106" y="193"/>
                    </a:cubicBezTo>
                    <a:cubicBezTo>
                      <a:pt x="79" y="105"/>
                      <a:pt x="79" y="105"/>
                      <a:pt x="79" y="105"/>
                    </a:cubicBezTo>
                    <a:cubicBezTo>
                      <a:pt x="73" y="106"/>
                      <a:pt x="73" y="106"/>
                      <a:pt x="73" y="106"/>
                    </a:cubicBezTo>
                    <a:cubicBezTo>
                      <a:pt x="101" y="195"/>
                      <a:pt x="101" y="195"/>
                      <a:pt x="101" y="195"/>
                    </a:cubicBezTo>
                    <a:cubicBezTo>
                      <a:pt x="103" y="202"/>
                      <a:pt x="100" y="209"/>
                      <a:pt x="93" y="211"/>
                    </a:cubicBezTo>
                    <a:cubicBezTo>
                      <a:pt x="86" y="213"/>
                      <a:pt x="78" y="209"/>
                      <a:pt x="76" y="202"/>
                    </a:cubicBezTo>
                    <a:cubicBezTo>
                      <a:pt x="48" y="114"/>
                      <a:pt x="48" y="114"/>
                      <a:pt x="48" y="114"/>
                    </a:cubicBezTo>
                    <a:cubicBezTo>
                      <a:pt x="47" y="109"/>
                      <a:pt x="47" y="109"/>
                      <a:pt x="47" y="109"/>
                    </a:cubicBezTo>
                    <a:cubicBezTo>
                      <a:pt x="36" y="73"/>
                      <a:pt x="36" y="73"/>
                      <a:pt x="36" y="73"/>
                    </a:cubicBezTo>
                    <a:cubicBezTo>
                      <a:pt x="29" y="52"/>
                      <a:pt x="29" y="52"/>
                      <a:pt x="29" y="52"/>
                    </a:cubicBezTo>
                    <a:cubicBezTo>
                      <a:pt x="25" y="54"/>
                      <a:pt x="25" y="54"/>
                      <a:pt x="25" y="54"/>
                    </a:cubicBezTo>
                    <a:cubicBezTo>
                      <a:pt x="30" y="73"/>
                      <a:pt x="30" y="73"/>
                      <a:pt x="30" y="73"/>
                    </a:cubicBezTo>
                    <a:cubicBezTo>
                      <a:pt x="41" y="106"/>
                      <a:pt x="41" y="106"/>
                      <a:pt x="41" y="106"/>
                    </a:cubicBezTo>
                    <a:cubicBezTo>
                      <a:pt x="43" y="112"/>
                      <a:pt x="40" y="117"/>
                      <a:pt x="34" y="118"/>
                    </a:cubicBezTo>
                    <a:cubicBezTo>
                      <a:pt x="30" y="120"/>
                      <a:pt x="24" y="118"/>
                      <a:pt x="22" y="112"/>
                    </a:cubicBezTo>
                    <a:cubicBezTo>
                      <a:pt x="4" y="55"/>
                      <a:pt x="4" y="55"/>
                      <a:pt x="4" y="55"/>
                    </a:cubicBezTo>
                    <a:cubicBezTo>
                      <a:pt x="4" y="55"/>
                      <a:pt x="4" y="55"/>
                      <a:pt x="4" y="5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4" name="Group 9">
              <a:extLst>
                <a:ext uri="{FF2B5EF4-FFF2-40B4-BE49-F238E27FC236}">
                  <a16:creationId xmlns:a16="http://schemas.microsoft.com/office/drawing/2014/main" xmlns="" id="{74CF1569-A62E-4042-A53B-36A52A6E3982}"/>
                </a:ext>
              </a:extLst>
            </p:cNvPr>
            <p:cNvGrpSpPr/>
            <p:nvPr/>
          </p:nvGrpSpPr>
          <p:grpSpPr>
            <a:xfrm>
              <a:off x="2512759" y="1054129"/>
              <a:ext cx="310964" cy="726537"/>
              <a:chOff x="8323263" y="979488"/>
              <a:chExt cx="344488" cy="804862"/>
            </a:xfrm>
            <a:solidFill>
              <a:srgbClr val="5EA9CA"/>
            </a:solidFill>
          </p:grpSpPr>
          <p:sp>
            <p:nvSpPr>
              <p:cNvPr id="110" name="Freeform 22">
                <a:extLst>
                  <a:ext uri="{FF2B5EF4-FFF2-40B4-BE49-F238E27FC236}">
                    <a16:creationId xmlns:a16="http://schemas.microsoft.com/office/drawing/2014/main" xmlns="" id="{9708D416-BED6-432A-9298-FAC41A1373D7}"/>
                  </a:ext>
                </a:extLst>
              </p:cNvPr>
              <p:cNvSpPr/>
              <p:nvPr/>
            </p:nvSpPr>
            <p:spPr bwMode="auto">
              <a:xfrm>
                <a:off x="8418513" y="979488"/>
                <a:ext cx="144463" cy="141287"/>
              </a:xfrm>
              <a:custGeom>
                <a:avLst/>
                <a:gdLst>
                  <a:gd name="T0" fmla="*/ 46 w 46"/>
                  <a:gd name="T1" fmla="*/ 22 h 45"/>
                  <a:gd name="T2" fmla="*/ 23 w 46"/>
                  <a:gd name="T3" fmla="*/ 0 h 45"/>
                  <a:gd name="T4" fmla="*/ 1 w 46"/>
                  <a:gd name="T5" fmla="*/ 23 h 45"/>
                  <a:gd name="T6" fmla="*/ 24 w 46"/>
                  <a:gd name="T7" fmla="*/ 45 h 45"/>
                  <a:gd name="T8" fmla="*/ 46 w 46"/>
                  <a:gd name="T9" fmla="*/ 22 h 45"/>
                </a:gdLst>
                <a:ahLst/>
                <a:cxnLst>
                  <a:cxn ang="0">
                    <a:pos x="T0" y="T1"/>
                  </a:cxn>
                  <a:cxn ang="0">
                    <a:pos x="T2" y="T3"/>
                  </a:cxn>
                  <a:cxn ang="0">
                    <a:pos x="T4" y="T5"/>
                  </a:cxn>
                  <a:cxn ang="0">
                    <a:pos x="T6" y="T7"/>
                  </a:cxn>
                  <a:cxn ang="0">
                    <a:pos x="T8" y="T9"/>
                  </a:cxn>
                </a:cxnLst>
                <a:rect l="0" t="0" r="r" b="b"/>
                <a:pathLst>
                  <a:path w="46" h="45">
                    <a:moveTo>
                      <a:pt x="46" y="22"/>
                    </a:moveTo>
                    <a:cubicBezTo>
                      <a:pt x="46" y="10"/>
                      <a:pt x="36" y="0"/>
                      <a:pt x="23" y="0"/>
                    </a:cubicBezTo>
                    <a:cubicBezTo>
                      <a:pt x="10" y="0"/>
                      <a:pt x="0" y="10"/>
                      <a:pt x="1" y="23"/>
                    </a:cubicBezTo>
                    <a:cubicBezTo>
                      <a:pt x="1" y="35"/>
                      <a:pt x="11" y="45"/>
                      <a:pt x="24" y="45"/>
                    </a:cubicBezTo>
                    <a:cubicBezTo>
                      <a:pt x="36" y="45"/>
                      <a:pt x="46" y="35"/>
                      <a:pt x="46"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11" name="Freeform 23">
                <a:extLst>
                  <a:ext uri="{FF2B5EF4-FFF2-40B4-BE49-F238E27FC236}">
                    <a16:creationId xmlns:a16="http://schemas.microsoft.com/office/drawing/2014/main" xmlns="" id="{76A88061-032D-46D9-B3F0-D3F40BA5B229}"/>
                  </a:ext>
                </a:extLst>
              </p:cNvPr>
              <p:cNvSpPr/>
              <p:nvPr/>
            </p:nvSpPr>
            <p:spPr bwMode="auto">
              <a:xfrm>
                <a:off x="8323263" y="1133475"/>
                <a:ext cx="344488" cy="650875"/>
              </a:xfrm>
              <a:custGeom>
                <a:avLst/>
                <a:gdLst>
                  <a:gd name="T0" fmla="*/ 0 w 109"/>
                  <a:gd name="T1" fmla="*/ 31 h 206"/>
                  <a:gd name="T2" fmla="*/ 31 w 109"/>
                  <a:gd name="T3" fmla="*/ 1 h 206"/>
                  <a:gd name="T4" fmla="*/ 62 w 109"/>
                  <a:gd name="T5" fmla="*/ 1 h 206"/>
                  <a:gd name="T6" fmla="*/ 64 w 109"/>
                  <a:gd name="T7" fmla="*/ 1 h 206"/>
                  <a:gd name="T8" fmla="*/ 77 w 109"/>
                  <a:gd name="T9" fmla="*/ 1 h 206"/>
                  <a:gd name="T10" fmla="*/ 108 w 109"/>
                  <a:gd name="T11" fmla="*/ 29 h 206"/>
                  <a:gd name="T12" fmla="*/ 108 w 109"/>
                  <a:gd name="T13" fmla="*/ 29 h 206"/>
                  <a:gd name="T14" fmla="*/ 109 w 109"/>
                  <a:gd name="T15" fmla="*/ 89 h 206"/>
                  <a:gd name="T16" fmla="*/ 99 w 109"/>
                  <a:gd name="T17" fmla="*/ 99 h 206"/>
                  <a:gd name="T18" fmla="*/ 89 w 109"/>
                  <a:gd name="T19" fmla="*/ 89 h 206"/>
                  <a:gd name="T20" fmla="*/ 88 w 109"/>
                  <a:gd name="T21" fmla="*/ 54 h 206"/>
                  <a:gd name="T22" fmla="*/ 88 w 109"/>
                  <a:gd name="T23" fmla="*/ 34 h 206"/>
                  <a:gd name="T24" fmla="*/ 83 w 109"/>
                  <a:gd name="T25" fmla="*/ 35 h 206"/>
                  <a:gd name="T26" fmla="*/ 83 w 109"/>
                  <a:gd name="T27" fmla="*/ 56 h 206"/>
                  <a:gd name="T28" fmla="*/ 84 w 109"/>
                  <a:gd name="T29" fmla="*/ 94 h 206"/>
                  <a:gd name="T30" fmla="*/ 84 w 109"/>
                  <a:gd name="T31" fmla="*/ 99 h 206"/>
                  <a:gd name="T32" fmla="*/ 85 w 109"/>
                  <a:gd name="T33" fmla="*/ 192 h 206"/>
                  <a:gd name="T34" fmla="*/ 72 w 109"/>
                  <a:gd name="T35" fmla="*/ 205 h 206"/>
                  <a:gd name="T36" fmla="*/ 60 w 109"/>
                  <a:gd name="T37" fmla="*/ 192 h 206"/>
                  <a:gd name="T38" fmla="*/ 58 w 109"/>
                  <a:gd name="T39" fmla="*/ 99 h 206"/>
                  <a:gd name="T40" fmla="*/ 52 w 109"/>
                  <a:gd name="T41" fmla="*/ 100 h 206"/>
                  <a:gd name="T42" fmla="*/ 53 w 109"/>
                  <a:gd name="T43" fmla="*/ 192 h 206"/>
                  <a:gd name="T44" fmla="*/ 41 w 109"/>
                  <a:gd name="T45" fmla="*/ 206 h 206"/>
                  <a:gd name="T46" fmla="*/ 27 w 109"/>
                  <a:gd name="T47" fmla="*/ 192 h 206"/>
                  <a:gd name="T48" fmla="*/ 26 w 109"/>
                  <a:gd name="T49" fmla="*/ 100 h 206"/>
                  <a:gd name="T50" fmla="*/ 26 w 109"/>
                  <a:gd name="T51" fmla="*/ 95 h 206"/>
                  <a:gd name="T52" fmla="*/ 25 w 109"/>
                  <a:gd name="T53" fmla="*/ 57 h 206"/>
                  <a:gd name="T54" fmla="*/ 25 w 109"/>
                  <a:gd name="T55" fmla="*/ 35 h 206"/>
                  <a:gd name="T56" fmla="*/ 20 w 109"/>
                  <a:gd name="T57" fmla="*/ 35 h 206"/>
                  <a:gd name="T58" fmla="*/ 20 w 109"/>
                  <a:gd name="T59" fmla="*/ 55 h 206"/>
                  <a:gd name="T60" fmla="*/ 21 w 109"/>
                  <a:gd name="T61" fmla="*/ 90 h 206"/>
                  <a:gd name="T62" fmla="*/ 11 w 109"/>
                  <a:gd name="T63" fmla="*/ 100 h 206"/>
                  <a:gd name="T64" fmla="*/ 1 w 109"/>
                  <a:gd name="T65" fmla="*/ 91 h 206"/>
                  <a:gd name="T66" fmla="*/ 0 w 109"/>
                  <a:gd name="T67" fmla="*/ 31 h 206"/>
                  <a:gd name="T68" fmla="*/ 0 w 109"/>
                  <a:gd name="T69" fmla="*/ 3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206">
                    <a:moveTo>
                      <a:pt x="0" y="31"/>
                    </a:moveTo>
                    <a:cubicBezTo>
                      <a:pt x="0" y="15"/>
                      <a:pt x="15" y="1"/>
                      <a:pt x="31" y="1"/>
                    </a:cubicBezTo>
                    <a:cubicBezTo>
                      <a:pt x="62" y="1"/>
                      <a:pt x="62" y="1"/>
                      <a:pt x="62" y="1"/>
                    </a:cubicBezTo>
                    <a:cubicBezTo>
                      <a:pt x="64" y="1"/>
                      <a:pt x="64" y="1"/>
                      <a:pt x="64" y="1"/>
                    </a:cubicBezTo>
                    <a:cubicBezTo>
                      <a:pt x="77" y="1"/>
                      <a:pt x="77" y="1"/>
                      <a:pt x="77" y="1"/>
                    </a:cubicBezTo>
                    <a:cubicBezTo>
                      <a:pt x="93" y="0"/>
                      <a:pt x="108" y="13"/>
                      <a:pt x="108" y="29"/>
                    </a:cubicBezTo>
                    <a:cubicBezTo>
                      <a:pt x="108" y="29"/>
                      <a:pt x="108" y="29"/>
                      <a:pt x="108" y="29"/>
                    </a:cubicBezTo>
                    <a:cubicBezTo>
                      <a:pt x="109" y="89"/>
                      <a:pt x="109" y="89"/>
                      <a:pt x="109" y="89"/>
                    </a:cubicBezTo>
                    <a:cubicBezTo>
                      <a:pt x="109" y="95"/>
                      <a:pt x="104" y="99"/>
                      <a:pt x="99" y="99"/>
                    </a:cubicBezTo>
                    <a:cubicBezTo>
                      <a:pt x="93" y="99"/>
                      <a:pt x="89" y="95"/>
                      <a:pt x="89" y="89"/>
                    </a:cubicBezTo>
                    <a:cubicBezTo>
                      <a:pt x="88" y="54"/>
                      <a:pt x="88" y="54"/>
                      <a:pt x="88" y="54"/>
                    </a:cubicBezTo>
                    <a:cubicBezTo>
                      <a:pt x="88" y="34"/>
                      <a:pt x="88" y="34"/>
                      <a:pt x="88" y="34"/>
                    </a:cubicBezTo>
                    <a:cubicBezTo>
                      <a:pt x="83" y="35"/>
                      <a:pt x="83" y="35"/>
                      <a:pt x="83" y="35"/>
                    </a:cubicBezTo>
                    <a:cubicBezTo>
                      <a:pt x="83" y="56"/>
                      <a:pt x="83" y="56"/>
                      <a:pt x="83" y="56"/>
                    </a:cubicBezTo>
                    <a:cubicBezTo>
                      <a:pt x="84" y="94"/>
                      <a:pt x="84" y="94"/>
                      <a:pt x="84" y="94"/>
                    </a:cubicBezTo>
                    <a:cubicBezTo>
                      <a:pt x="84" y="99"/>
                      <a:pt x="84" y="99"/>
                      <a:pt x="84" y="99"/>
                    </a:cubicBezTo>
                    <a:cubicBezTo>
                      <a:pt x="85" y="192"/>
                      <a:pt x="85" y="192"/>
                      <a:pt x="85" y="192"/>
                    </a:cubicBezTo>
                    <a:cubicBezTo>
                      <a:pt x="86" y="199"/>
                      <a:pt x="79" y="205"/>
                      <a:pt x="72" y="205"/>
                    </a:cubicBezTo>
                    <a:cubicBezTo>
                      <a:pt x="65" y="205"/>
                      <a:pt x="60" y="199"/>
                      <a:pt x="60" y="192"/>
                    </a:cubicBezTo>
                    <a:cubicBezTo>
                      <a:pt x="58" y="99"/>
                      <a:pt x="58" y="99"/>
                      <a:pt x="58" y="99"/>
                    </a:cubicBezTo>
                    <a:cubicBezTo>
                      <a:pt x="52" y="100"/>
                      <a:pt x="52" y="100"/>
                      <a:pt x="52" y="100"/>
                    </a:cubicBezTo>
                    <a:cubicBezTo>
                      <a:pt x="53" y="192"/>
                      <a:pt x="53" y="192"/>
                      <a:pt x="53" y="192"/>
                    </a:cubicBezTo>
                    <a:cubicBezTo>
                      <a:pt x="53" y="199"/>
                      <a:pt x="49" y="206"/>
                      <a:pt x="41" y="206"/>
                    </a:cubicBezTo>
                    <a:cubicBezTo>
                      <a:pt x="34" y="206"/>
                      <a:pt x="28" y="200"/>
                      <a:pt x="27" y="192"/>
                    </a:cubicBezTo>
                    <a:cubicBezTo>
                      <a:pt x="26" y="100"/>
                      <a:pt x="26" y="100"/>
                      <a:pt x="26" y="100"/>
                    </a:cubicBezTo>
                    <a:cubicBezTo>
                      <a:pt x="26" y="95"/>
                      <a:pt x="26" y="95"/>
                      <a:pt x="26" y="95"/>
                    </a:cubicBezTo>
                    <a:cubicBezTo>
                      <a:pt x="25" y="57"/>
                      <a:pt x="25" y="57"/>
                      <a:pt x="25" y="57"/>
                    </a:cubicBezTo>
                    <a:cubicBezTo>
                      <a:pt x="25" y="35"/>
                      <a:pt x="25" y="35"/>
                      <a:pt x="25" y="35"/>
                    </a:cubicBezTo>
                    <a:cubicBezTo>
                      <a:pt x="20" y="35"/>
                      <a:pt x="20" y="35"/>
                      <a:pt x="20" y="35"/>
                    </a:cubicBezTo>
                    <a:cubicBezTo>
                      <a:pt x="20" y="55"/>
                      <a:pt x="20" y="55"/>
                      <a:pt x="20" y="55"/>
                    </a:cubicBezTo>
                    <a:cubicBezTo>
                      <a:pt x="21" y="90"/>
                      <a:pt x="21" y="90"/>
                      <a:pt x="21" y="90"/>
                    </a:cubicBezTo>
                    <a:cubicBezTo>
                      <a:pt x="21" y="96"/>
                      <a:pt x="17" y="100"/>
                      <a:pt x="11" y="100"/>
                    </a:cubicBezTo>
                    <a:cubicBezTo>
                      <a:pt x="6" y="100"/>
                      <a:pt x="1" y="97"/>
                      <a:pt x="1" y="91"/>
                    </a:cubicBezTo>
                    <a:cubicBezTo>
                      <a:pt x="0" y="31"/>
                      <a:pt x="0" y="31"/>
                      <a:pt x="0" y="31"/>
                    </a:cubicBezTo>
                    <a:cubicBezTo>
                      <a:pt x="0" y="31"/>
                      <a:pt x="0" y="31"/>
                      <a:pt x="0"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5" name="Group 10">
              <a:extLst>
                <a:ext uri="{FF2B5EF4-FFF2-40B4-BE49-F238E27FC236}">
                  <a16:creationId xmlns:a16="http://schemas.microsoft.com/office/drawing/2014/main" xmlns="" id="{B49746EF-75D0-49EC-BC29-6170AEFCDBB9}"/>
                </a:ext>
              </a:extLst>
            </p:cNvPr>
            <p:cNvGrpSpPr/>
            <p:nvPr/>
          </p:nvGrpSpPr>
          <p:grpSpPr>
            <a:xfrm>
              <a:off x="2492696" y="5057968"/>
              <a:ext cx="331027" cy="723671"/>
              <a:chOff x="8301038" y="5414963"/>
              <a:chExt cx="366713" cy="801687"/>
            </a:xfrm>
            <a:solidFill>
              <a:srgbClr val="EE5058"/>
            </a:solidFill>
          </p:grpSpPr>
          <p:sp>
            <p:nvSpPr>
              <p:cNvPr id="108" name="Freeform 24">
                <a:extLst>
                  <a:ext uri="{FF2B5EF4-FFF2-40B4-BE49-F238E27FC236}">
                    <a16:creationId xmlns:a16="http://schemas.microsoft.com/office/drawing/2014/main" xmlns="" id="{EFE4FA31-86D8-4282-81AD-CF3D06AC3A83}"/>
                  </a:ext>
                </a:extLst>
              </p:cNvPr>
              <p:cNvSpPr/>
              <p:nvPr/>
            </p:nvSpPr>
            <p:spPr bwMode="auto">
              <a:xfrm>
                <a:off x="8399463" y="6075363"/>
                <a:ext cx="144463" cy="141287"/>
              </a:xfrm>
              <a:custGeom>
                <a:avLst/>
                <a:gdLst>
                  <a:gd name="T0" fmla="*/ 45 w 46"/>
                  <a:gd name="T1" fmla="*/ 23 h 45"/>
                  <a:gd name="T2" fmla="*/ 22 w 46"/>
                  <a:gd name="T3" fmla="*/ 45 h 45"/>
                  <a:gd name="T4" fmla="*/ 1 w 46"/>
                  <a:gd name="T5" fmla="*/ 22 h 45"/>
                  <a:gd name="T6" fmla="*/ 24 w 46"/>
                  <a:gd name="T7" fmla="*/ 1 h 45"/>
                  <a:gd name="T8" fmla="*/ 45 w 46"/>
                  <a:gd name="T9" fmla="*/ 23 h 45"/>
                </a:gdLst>
                <a:ahLst/>
                <a:cxnLst>
                  <a:cxn ang="0">
                    <a:pos x="T0" y="T1"/>
                  </a:cxn>
                  <a:cxn ang="0">
                    <a:pos x="T2" y="T3"/>
                  </a:cxn>
                  <a:cxn ang="0">
                    <a:pos x="T4" y="T5"/>
                  </a:cxn>
                  <a:cxn ang="0">
                    <a:pos x="T6" y="T7"/>
                  </a:cxn>
                  <a:cxn ang="0">
                    <a:pos x="T8" y="T9"/>
                  </a:cxn>
                </a:cxnLst>
                <a:rect l="0" t="0" r="r" b="b"/>
                <a:pathLst>
                  <a:path w="46" h="45">
                    <a:moveTo>
                      <a:pt x="45" y="23"/>
                    </a:moveTo>
                    <a:cubicBezTo>
                      <a:pt x="45" y="36"/>
                      <a:pt x="35" y="45"/>
                      <a:pt x="22" y="45"/>
                    </a:cubicBezTo>
                    <a:cubicBezTo>
                      <a:pt x="10" y="44"/>
                      <a:pt x="0" y="34"/>
                      <a:pt x="1" y="22"/>
                    </a:cubicBezTo>
                    <a:cubicBezTo>
                      <a:pt x="1" y="10"/>
                      <a:pt x="11" y="0"/>
                      <a:pt x="24" y="1"/>
                    </a:cubicBezTo>
                    <a:cubicBezTo>
                      <a:pt x="36" y="1"/>
                      <a:pt x="46" y="11"/>
                      <a:pt x="45" y="2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09" name="Freeform 25">
                <a:extLst>
                  <a:ext uri="{FF2B5EF4-FFF2-40B4-BE49-F238E27FC236}">
                    <a16:creationId xmlns:a16="http://schemas.microsoft.com/office/drawing/2014/main" xmlns="" id="{072177C0-0771-4F43-A31E-0DAA2484535E}"/>
                  </a:ext>
                </a:extLst>
              </p:cNvPr>
              <p:cNvSpPr/>
              <p:nvPr/>
            </p:nvSpPr>
            <p:spPr bwMode="auto">
              <a:xfrm>
                <a:off x="8301038" y="5414963"/>
                <a:ext cx="366713" cy="638175"/>
              </a:xfrm>
              <a:custGeom>
                <a:avLst/>
                <a:gdLst>
                  <a:gd name="T0" fmla="*/ 1 w 116"/>
                  <a:gd name="T1" fmla="*/ 122 h 202"/>
                  <a:gd name="T2" fmla="*/ 17 w 116"/>
                  <a:gd name="T3" fmla="*/ 177 h 202"/>
                  <a:gd name="T4" fmla="*/ 18 w 116"/>
                  <a:gd name="T5" fmla="*/ 178 h 202"/>
                  <a:gd name="T6" fmla="*/ 45 w 116"/>
                  <a:gd name="T7" fmla="*/ 201 h 202"/>
                  <a:gd name="T8" fmla="*/ 54 w 116"/>
                  <a:gd name="T9" fmla="*/ 201 h 202"/>
                  <a:gd name="T10" fmla="*/ 57 w 116"/>
                  <a:gd name="T11" fmla="*/ 201 h 202"/>
                  <a:gd name="T12" fmla="*/ 66 w 116"/>
                  <a:gd name="T13" fmla="*/ 201 h 202"/>
                  <a:gd name="T14" fmla="*/ 95 w 116"/>
                  <a:gd name="T15" fmla="*/ 181 h 202"/>
                  <a:gd name="T16" fmla="*/ 96 w 116"/>
                  <a:gd name="T17" fmla="*/ 180 h 202"/>
                  <a:gd name="T18" fmla="*/ 115 w 116"/>
                  <a:gd name="T19" fmla="*/ 126 h 202"/>
                  <a:gd name="T20" fmla="*/ 110 w 116"/>
                  <a:gd name="T21" fmla="*/ 115 h 202"/>
                  <a:gd name="T22" fmla="*/ 98 w 116"/>
                  <a:gd name="T23" fmla="*/ 119 h 202"/>
                  <a:gd name="T24" fmla="*/ 80 w 116"/>
                  <a:gd name="T25" fmla="*/ 172 h 202"/>
                  <a:gd name="T26" fmla="*/ 75 w 116"/>
                  <a:gd name="T27" fmla="*/ 172 h 202"/>
                  <a:gd name="T28" fmla="*/ 108 w 116"/>
                  <a:gd name="T29" fmla="*/ 82 h 202"/>
                  <a:gd name="T30" fmla="*/ 85 w 116"/>
                  <a:gd name="T31" fmla="*/ 82 h 202"/>
                  <a:gd name="T32" fmla="*/ 87 w 116"/>
                  <a:gd name="T33" fmla="*/ 12 h 202"/>
                  <a:gd name="T34" fmla="*/ 76 w 116"/>
                  <a:gd name="T35" fmla="*/ 1 h 202"/>
                  <a:gd name="T36" fmla="*/ 66 w 116"/>
                  <a:gd name="T37" fmla="*/ 11 h 202"/>
                  <a:gd name="T38" fmla="*/ 64 w 116"/>
                  <a:gd name="T39" fmla="*/ 81 h 202"/>
                  <a:gd name="T40" fmla="*/ 55 w 116"/>
                  <a:gd name="T41" fmla="*/ 81 h 202"/>
                  <a:gd name="T42" fmla="*/ 58 w 116"/>
                  <a:gd name="T43" fmla="*/ 11 h 202"/>
                  <a:gd name="T44" fmla="*/ 48 w 116"/>
                  <a:gd name="T45" fmla="*/ 0 h 202"/>
                  <a:gd name="T46" fmla="*/ 37 w 116"/>
                  <a:gd name="T47" fmla="*/ 10 h 202"/>
                  <a:gd name="T48" fmla="*/ 35 w 116"/>
                  <a:gd name="T49" fmla="*/ 80 h 202"/>
                  <a:gd name="T50" fmla="*/ 11 w 116"/>
                  <a:gd name="T51" fmla="*/ 79 h 202"/>
                  <a:gd name="T52" fmla="*/ 38 w 116"/>
                  <a:gd name="T53" fmla="*/ 170 h 202"/>
                  <a:gd name="T54" fmla="*/ 33 w 116"/>
                  <a:gd name="T55" fmla="*/ 170 h 202"/>
                  <a:gd name="T56" fmla="*/ 19 w 116"/>
                  <a:gd name="T57" fmla="*/ 117 h 202"/>
                  <a:gd name="T58" fmla="*/ 7 w 116"/>
                  <a:gd name="T59" fmla="*/ 111 h 202"/>
                  <a:gd name="T60" fmla="*/ 1 w 116"/>
                  <a:gd name="T61" fmla="*/ 12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202">
                    <a:moveTo>
                      <a:pt x="1" y="122"/>
                    </a:moveTo>
                    <a:cubicBezTo>
                      <a:pt x="17" y="177"/>
                      <a:pt x="17" y="177"/>
                      <a:pt x="17" y="177"/>
                    </a:cubicBezTo>
                    <a:cubicBezTo>
                      <a:pt x="18" y="178"/>
                      <a:pt x="18" y="178"/>
                      <a:pt x="18" y="178"/>
                    </a:cubicBezTo>
                    <a:cubicBezTo>
                      <a:pt x="23" y="195"/>
                      <a:pt x="39" y="200"/>
                      <a:pt x="45" y="201"/>
                    </a:cubicBezTo>
                    <a:cubicBezTo>
                      <a:pt x="50" y="201"/>
                      <a:pt x="49" y="201"/>
                      <a:pt x="54" y="201"/>
                    </a:cubicBezTo>
                    <a:cubicBezTo>
                      <a:pt x="55" y="201"/>
                      <a:pt x="56" y="201"/>
                      <a:pt x="57" y="201"/>
                    </a:cubicBezTo>
                    <a:cubicBezTo>
                      <a:pt x="62" y="201"/>
                      <a:pt x="61" y="201"/>
                      <a:pt x="66" y="201"/>
                    </a:cubicBezTo>
                    <a:cubicBezTo>
                      <a:pt x="72" y="202"/>
                      <a:pt x="88" y="197"/>
                      <a:pt x="95" y="181"/>
                    </a:cubicBezTo>
                    <a:cubicBezTo>
                      <a:pt x="96" y="180"/>
                      <a:pt x="96" y="180"/>
                      <a:pt x="96" y="180"/>
                    </a:cubicBezTo>
                    <a:cubicBezTo>
                      <a:pt x="115" y="126"/>
                      <a:pt x="115" y="126"/>
                      <a:pt x="115" y="126"/>
                    </a:cubicBezTo>
                    <a:cubicBezTo>
                      <a:pt x="116" y="121"/>
                      <a:pt x="114" y="116"/>
                      <a:pt x="110" y="115"/>
                    </a:cubicBezTo>
                    <a:cubicBezTo>
                      <a:pt x="105" y="114"/>
                      <a:pt x="100" y="116"/>
                      <a:pt x="98" y="119"/>
                    </a:cubicBezTo>
                    <a:cubicBezTo>
                      <a:pt x="80" y="172"/>
                      <a:pt x="80" y="172"/>
                      <a:pt x="80" y="172"/>
                    </a:cubicBezTo>
                    <a:cubicBezTo>
                      <a:pt x="75" y="172"/>
                      <a:pt x="75" y="172"/>
                      <a:pt x="75" y="172"/>
                    </a:cubicBezTo>
                    <a:cubicBezTo>
                      <a:pt x="108" y="82"/>
                      <a:pt x="108" y="82"/>
                      <a:pt x="108" y="82"/>
                    </a:cubicBezTo>
                    <a:cubicBezTo>
                      <a:pt x="85" y="82"/>
                      <a:pt x="85" y="82"/>
                      <a:pt x="85" y="82"/>
                    </a:cubicBezTo>
                    <a:cubicBezTo>
                      <a:pt x="87" y="12"/>
                      <a:pt x="87" y="12"/>
                      <a:pt x="87" y="12"/>
                    </a:cubicBezTo>
                    <a:cubicBezTo>
                      <a:pt x="87" y="6"/>
                      <a:pt x="83" y="1"/>
                      <a:pt x="76" y="1"/>
                    </a:cubicBezTo>
                    <a:cubicBezTo>
                      <a:pt x="70" y="0"/>
                      <a:pt x="66" y="5"/>
                      <a:pt x="66" y="11"/>
                    </a:cubicBezTo>
                    <a:cubicBezTo>
                      <a:pt x="64" y="81"/>
                      <a:pt x="64" y="81"/>
                      <a:pt x="64" y="81"/>
                    </a:cubicBezTo>
                    <a:cubicBezTo>
                      <a:pt x="55" y="81"/>
                      <a:pt x="55" y="81"/>
                      <a:pt x="55" y="81"/>
                    </a:cubicBezTo>
                    <a:cubicBezTo>
                      <a:pt x="58" y="11"/>
                      <a:pt x="58" y="11"/>
                      <a:pt x="58" y="11"/>
                    </a:cubicBezTo>
                    <a:cubicBezTo>
                      <a:pt x="58" y="5"/>
                      <a:pt x="54" y="0"/>
                      <a:pt x="48" y="0"/>
                    </a:cubicBezTo>
                    <a:cubicBezTo>
                      <a:pt x="42" y="0"/>
                      <a:pt x="37" y="4"/>
                      <a:pt x="37" y="10"/>
                    </a:cubicBezTo>
                    <a:cubicBezTo>
                      <a:pt x="35" y="80"/>
                      <a:pt x="35" y="80"/>
                      <a:pt x="35" y="80"/>
                    </a:cubicBezTo>
                    <a:cubicBezTo>
                      <a:pt x="11" y="79"/>
                      <a:pt x="11" y="79"/>
                      <a:pt x="11" y="79"/>
                    </a:cubicBezTo>
                    <a:cubicBezTo>
                      <a:pt x="38" y="170"/>
                      <a:pt x="38" y="170"/>
                      <a:pt x="38" y="170"/>
                    </a:cubicBezTo>
                    <a:cubicBezTo>
                      <a:pt x="33" y="170"/>
                      <a:pt x="33" y="170"/>
                      <a:pt x="33" y="170"/>
                    </a:cubicBezTo>
                    <a:cubicBezTo>
                      <a:pt x="19" y="117"/>
                      <a:pt x="19" y="117"/>
                      <a:pt x="19" y="117"/>
                    </a:cubicBezTo>
                    <a:cubicBezTo>
                      <a:pt x="16" y="113"/>
                      <a:pt x="12" y="110"/>
                      <a:pt x="7" y="111"/>
                    </a:cubicBezTo>
                    <a:cubicBezTo>
                      <a:pt x="3" y="113"/>
                      <a:pt x="0" y="117"/>
                      <a:pt x="1" y="1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7" name="Group 11">
              <a:extLst>
                <a:ext uri="{FF2B5EF4-FFF2-40B4-BE49-F238E27FC236}">
                  <a16:creationId xmlns:a16="http://schemas.microsoft.com/office/drawing/2014/main" xmlns="" id="{B26B923D-FD63-4355-9BBC-DCE4DE9B31D8}"/>
                </a:ext>
              </a:extLst>
            </p:cNvPr>
            <p:cNvGrpSpPr/>
            <p:nvPr/>
          </p:nvGrpSpPr>
          <p:grpSpPr>
            <a:xfrm>
              <a:off x="3513002" y="1174502"/>
              <a:ext cx="398378" cy="716506"/>
              <a:chOff x="9431338" y="1112838"/>
              <a:chExt cx="441325" cy="793749"/>
            </a:xfrm>
            <a:solidFill>
              <a:srgbClr val="5EA9CA"/>
            </a:solidFill>
          </p:grpSpPr>
          <p:sp>
            <p:nvSpPr>
              <p:cNvPr id="106" name="Freeform 26">
                <a:extLst>
                  <a:ext uri="{FF2B5EF4-FFF2-40B4-BE49-F238E27FC236}">
                    <a16:creationId xmlns:a16="http://schemas.microsoft.com/office/drawing/2014/main" xmlns="" id="{1DD14F2D-5DC6-481F-901A-0FD28823816C}"/>
                  </a:ext>
                </a:extLst>
              </p:cNvPr>
              <p:cNvSpPr/>
              <p:nvPr/>
            </p:nvSpPr>
            <p:spPr bwMode="auto">
              <a:xfrm>
                <a:off x="9674226" y="1112838"/>
                <a:ext cx="163513" cy="160337"/>
              </a:xfrm>
              <a:custGeom>
                <a:avLst/>
                <a:gdLst>
                  <a:gd name="T0" fmla="*/ 47 w 52"/>
                  <a:gd name="T1" fmla="*/ 33 h 51"/>
                  <a:gd name="T2" fmla="*/ 33 w 52"/>
                  <a:gd name="T3" fmla="*/ 4 h 51"/>
                  <a:gd name="T4" fmla="*/ 4 w 52"/>
                  <a:gd name="T5" fmla="*/ 18 h 51"/>
                  <a:gd name="T6" fmla="*/ 18 w 52"/>
                  <a:gd name="T7" fmla="*/ 47 h 51"/>
                  <a:gd name="T8" fmla="*/ 47 w 52"/>
                  <a:gd name="T9" fmla="*/ 33 h 51"/>
                </a:gdLst>
                <a:ahLst/>
                <a:cxnLst>
                  <a:cxn ang="0">
                    <a:pos x="T0" y="T1"/>
                  </a:cxn>
                  <a:cxn ang="0">
                    <a:pos x="T2" y="T3"/>
                  </a:cxn>
                  <a:cxn ang="0">
                    <a:pos x="T4" y="T5"/>
                  </a:cxn>
                  <a:cxn ang="0">
                    <a:pos x="T6" y="T7"/>
                  </a:cxn>
                  <a:cxn ang="0">
                    <a:pos x="T8" y="T9"/>
                  </a:cxn>
                </a:cxnLst>
                <a:rect l="0" t="0" r="r" b="b"/>
                <a:pathLst>
                  <a:path w="52" h="51">
                    <a:moveTo>
                      <a:pt x="47" y="33"/>
                    </a:moveTo>
                    <a:cubicBezTo>
                      <a:pt x="52" y="21"/>
                      <a:pt x="45" y="9"/>
                      <a:pt x="33" y="4"/>
                    </a:cubicBezTo>
                    <a:cubicBezTo>
                      <a:pt x="22" y="0"/>
                      <a:pt x="9" y="6"/>
                      <a:pt x="4" y="18"/>
                    </a:cubicBezTo>
                    <a:cubicBezTo>
                      <a:pt x="0" y="30"/>
                      <a:pt x="7" y="42"/>
                      <a:pt x="18" y="47"/>
                    </a:cubicBezTo>
                    <a:cubicBezTo>
                      <a:pt x="30" y="51"/>
                      <a:pt x="43" y="45"/>
                      <a:pt x="47"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07" name="Freeform 27">
                <a:extLst>
                  <a:ext uri="{FF2B5EF4-FFF2-40B4-BE49-F238E27FC236}">
                    <a16:creationId xmlns:a16="http://schemas.microsoft.com/office/drawing/2014/main" xmlns="" id="{934F2393-C23D-41E1-986C-27FCDCA9D90B}"/>
                  </a:ext>
                </a:extLst>
              </p:cNvPr>
              <p:cNvSpPr/>
              <p:nvPr/>
            </p:nvSpPr>
            <p:spPr bwMode="auto">
              <a:xfrm>
                <a:off x="9431338" y="1231900"/>
                <a:ext cx="441325" cy="674687"/>
              </a:xfrm>
              <a:custGeom>
                <a:avLst/>
                <a:gdLst>
                  <a:gd name="T0" fmla="*/ 33 w 140"/>
                  <a:gd name="T1" fmla="*/ 23 h 214"/>
                  <a:gd name="T2" fmla="*/ 72 w 140"/>
                  <a:gd name="T3" fmla="*/ 6 h 214"/>
                  <a:gd name="T4" fmla="*/ 101 w 140"/>
                  <a:gd name="T5" fmla="*/ 16 h 214"/>
                  <a:gd name="T6" fmla="*/ 104 w 140"/>
                  <a:gd name="T7" fmla="*/ 17 h 214"/>
                  <a:gd name="T8" fmla="*/ 115 w 140"/>
                  <a:gd name="T9" fmla="*/ 21 h 214"/>
                  <a:gd name="T10" fmla="*/ 134 w 140"/>
                  <a:gd name="T11" fmla="*/ 59 h 214"/>
                  <a:gd name="T12" fmla="*/ 134 w 140"/>
                  <a:gd name="T13" fmla="*/ 59 h 214"/>
                  <a:gd name="T14" fmla="*/ 114 w 140"/>
                  <a:gd name="T15" fmla="*/ 115 h 214"/>
                  <a:gd name="T16" fmla="*/ 102 w 140"/>
                  <a:gd name="T17" fmla="*/ 121 h 214"/>
                  <a:gd name="T18" fmla="*/ 96 w 140"/>
                  <a:gd name="T19" fmla="*/ 108 h 214"/>
                  <a:gd name="T20" fmla="*/ 108 w 140"/>
                  <a:gd name="T21" fmla="*/ 75 h 214"/>
                  <a:gd name="T22" fmla="*/ 114 w 140"/>
                  <a:gd name="T23" fmla="*/ 57 h 214"/>
                  <a:gd name="T24" fmla="*/ 110 w 140"/>
                  <a:gd name="T25" fmla="*/ 55 h 214"/>
                  <a:gd name="T26" fmla="*/ 102 w 140"/>
                  <a:gd name="T27" fmla="*/ 76 h 214"/>
                  <a:gd name="T28" fmla="*/ 90 w 140"/>
                  <a:gd name="T29" fmla="*/ 111 h 214"/>
                  <a:gd name="T30" fmla="*/ 88 w 140"/>
                  <a:gd name="T31" fmla="*/ 116 h 214"/>
                  <a:gd name="T32" fmla="*/ 57 w 140"/>
                  <a:gd name="T33" fmla="*/ 203 h 214"/>
                  <a:gd name="T34" fmla="*/ 39 w 140"/>
                  <a:gd name="T35" fmla="*/ 211 h 214"/>
                  <a:gd name="T36" fmla="*/ 32 w 140"/>
                  <a:gd name="T37" fmla="*/ 194 h 214"/>
                  <a:gd name="T38" fmla="*/ 63 w 140"/>
                  <a:gd name="T39" fmla="*/ 107 h 214"/>
                  <a:gd name="T40" fmla="*/ 58 w 140"/>
                  <a:gd name="T41" fmla="*/ 105 h 214"/>
                  <a:gd name="T42" fmla="*/ 26 w 140"/>
                  <a:gd name="T43" fmla="*/ 192 h 214"/>
                  <a:gd name="T44" fmla="*/ 10 w 140"/>
                  <a:gd name="T45" fmla="*/ 201 h 214"/>
                  <a:gd name="T46" fmla="*/ 2 w 140"/>
                  <a:gd name="T47" fmla="*/ 183 h 214"/>
                  <a:gd name="T48" fmla="*/ 33 w 140"/>
                  <a:gd name="T49" fmla="*/ 96 h 214"/>
                  <a:gd name="T50" fmla="*/ 35 w 140"/>
                  <a:gd name="T51" fmla="*/ 92 h 214"/>
                  <a:gd name="T52" fmla="*/ 48 w 140"/>
                  <a:gd name="T53" fmla="*/ 56 h 214"/>
                  <a:gd name="T54" fmla="*/ 55 w 140"/>
                  <a:gd name="T55" fmla="*/ 36 h 214"/>
                  <a:gd name="T56" fmla="*/ 50 w 140"/>
                  <a:gd name="T57" fmla="*/ 34 h 214"/>
                  <a:gd name="T58" fmla="*/ 44 w 140"/>
                  <a:gd name="T59" fmla="*/ 52 h 214"/>
                  <a:gd name="T60" fmla="*/ 32 w 140"/>
                  <a:gd name="T61" fmla="*/ 86 h 214"/>
                  <a:gd name="T62" fmla="*/ 19 w 140"/>
                  <a:gd name="T63" fmla="*/ 91 h 214"/>
                  <a:gd name="T64" fmla="*/ 13 w 140"/>
                  <a:gd name="T65" fmla="*/ 79 h 214"/>
                  <a:gd name="T66" fmla="*/ 33 w 140"/>
                  <a:gd name="T67" fmla="*/ 23 h 214"/>
                  <a:gd name="T68" fmla="*/ 33 w 140"/>
                  <a:gd name="T69" fmla="*/ 2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0" h="214">
                    <a:moveTo>
                      <a:pt x="33" y="23"/>
                    </a:moveTo>
                    <a:cubicBezTo>
                      <a:pt x="39" y="8"/>
                      <a:pt x="57" y="0"/>
                      <a:pt x="72" y="6"/>
                    </a:cubicBezTo>
                    <a:cubicBezTo>
                      <a:pt x="101" y="16"/>
                      <a:pt x="101" y="16"/>
                      <a:pt x="101" y="16"/>
                    </a:cubicBezTo>
                    <a:cubicBezTo>
                      <a:pt x="104" y="17"/>
                      <a:pt x="104" y="17"/>
                      <a:pt x="104" y="17"/>
                    </a:cubicBezTo>
                    <a:cubicBezTo>
                      <a:pt x="115" y="21"/>
                      <a:pt x="115" y="21"/>
                      <a:pt x="115" y="21"/>
                    </a:cubicBezTo>
                    <a:cubicBezTo>
                      <a:pt x="130" y="26"/>
                      <a:pt x="140" y="44"/>
                      <a:pt x="134" y="59"/>
                    </a:cubicBezTo>
                    <a:cubicBezTo>
                      <a:pt x="134" y="59"/>
                      <a:pt x="134" y="59"/>
                      <a:pt x="134" y="59"/>
                    </a:cubicBezTo>
                    <a:cubicBezTo>
                      <a:pt x="114" y="115"/>
                      <a:pt x="114" y="115"/>
                      <a:pt x="114" y="115"/>
                    </a:cubicBezTo>
                    <a:cubicBezTo>
                      <a:pt x="112" y="121"/>
                      <a:pt x="106" y="123"/>
                      <a:pt x="102" y="121"/>
                    </a:cubicBezTo>
                    <a:cubicBezTo>
                      <a:pt x="96" y="119"/>
                      <a:pt x="94" y="114"/>
                      <a:pt x="96" y="108"/>
                    </a:cubicBezTo>
                    <a:cubicBezTo>
                      <a:pt x="108" y="75"/>
                      <a:pt x="108" y="75"/>
                      <a:pt x="108" y="75"/>
                    </a:cubicBezTo>
                    <a:cubicBezTo>
                      <a:pt x="114" y="57"/>
                      <a:pt x="114" y="57"/>
                      <a:pt x="114" y="57"/>
                    </a:cubicBezTo>
                    <a:cubicBezTo>
                      <a:pt x="110" y="55"/>
                      <a:pt x="110" y="55"/>
                      <a:pt x="110" y="55"/>
                    </a:cubicBezTo>
                    <a:cubicBezTo>
                      <a:pt x="102" y="76"/>
                      <a:pt x="102" y="76"/>
                      <a:pt x="102" y="76"/>
                    </a:cubicBezTo>
                    <a:cubicBezTo>
                      <a:pt x="90" y="111"/>
                      <a:pt x="90" y="111"/>
                      <a:pt x="90" y="111"/>
                    </a:cubicBezTo>
                    <a:cubicBezTo>
                      <a:pt x="88" y="116"/>
                      <a:pt x="88" y="116"/>
                      <a:pt x="88" y="116"/>
                    </a:cubicBezTo>
                    <a:cubicBezTo>
                      <a:pt x="57" y="203"/>
                      <a:pt x="57" y="203"/>
                      <a:pt x="57" y="203"/>
                    </a:cubicBezTo>
                    <a:cubicBezTo>
                      <a:pt x="54" y="210"/>
                      <a:pt x="46" y="214"/>
                      <a:pt x="39" y="211"/>
                    </a:cubicBezTo>
                    <a:cubicBezTo>
                      <a:pt x="32" y="209"/>
                      <a:pt x="30" y="201"/>
                      <a:pt x="32" y="194"/>
                    </a:cubicBezTo>
                    <a:cubicBezTo>
                      <a:pt x="63" y="107"/>
                      <a:pt x="63" y="107"/>
                      <a:pt x="63" y="107"/>
                    </a:cubicBezTo>
                    <a:cubicBezTo>
                      <a:pt x="58" y="105"/>
                      <a:pt x="58" y="105"/>
                      <a:pt x="58" y="105"/>
                    </a:cubicBezTo>
                    <a:cubicBezTo>
                      <a:pt x="26" y="192"/>
                      <a:pt x="26" y="192"/>
                      <a:pt x="26" y="192"/>
                    </a:cubicBezTo>
                    <a:cubicBezTo>
                      <a:pt x="24" y="199"/>
                      <a:pt x="17" y="203"/>
                      <a:pt x="10" y="201"/>
                    </a:cubicBezTo>
                    <a:cubicBezTo>
                      <a:pt x="3" y="198"/>
                      <a:pt x="0" y="190"/>
                      <a:pt x="2" y="183"/>
                    </a:cubicBezTo>
                    <a:cubicBezTo>
                      <a:pt x="33" y="96"/>
                      <a:pt x="33" y="96"/>
                      <a:pt x="33" y="96"/>
                    </a:cubicBezTo>
                    <a:cubicBezTo>
                      <a:pt x="35" y="92"/>
                      <a:pt x="35" y="92"/>
                      <a:pt x="35" y="92"/>
                    </a:cubicBezTo>
                    <a:cubicBezTo>
                      <a:pt x="48" y="56"/>
                      <a:pt x="48" y="56"/>
                      <a:pt x="48" y="56"/>
                    </a:cubicBezTo>
                    <a:cubicBezTo>
                      <a:pt x="55" y="36"/>
                      <a:pt x="55" y="36"/>
                      <a:pt x="55" y="36"/>
                    </a:cubicBezTo>
                    <a:cubicBezTo>
                      <a:pt x="50" y="34"/>
                      <a:pt x="50" y="34"/>
                      <a:pt x="50" y="34"/>
                    </a:cubicBezTo>
                    <a:cubicBezTo>
                      <a:pt x="44" y="52"/>
                      <a:pt x="44" y="52"/>
                      <a:pt x="44" y="52"/>
                    </a:cubicBezTo>
                    <a:cubicBezTo>
                      <a:pt x="32" y="86"/>
                      <a:pt x="32" y="86"/>
                      <a:pt x="32" y="86"/>
                    </a:cubicBezTo>
                    <a:cubicBezTo>
                      <a:pt x="30" y="91"/>
                      <a:pt x="25" y="93"/>
                      <a:pt x="19" y="91"/>
                    </a:cubicBezTo>
                    <a:cubicBezTo>
                      <a:pt x="15" y="90"/>
                      <a:pt x="11" y="85"/>
                      <a:pt x="13" y="79"/>
                    </a:cubicBezTo>
                    <a:cubicBezTo>
                      <a:pt x="33" y="23"/>
                      <a:pt x="33" y="23"/>
                      <a:pt x="33" y="23"/>
                    </a:cubicBezTo>
                    <a:cubicBezTo>
                      <a:pt x="33" y="23"/>
                      <a:pt x="33" y="23"/>
                      <a:pt x="33" y="2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8" name="Group 12">
              <a:extLst>
                <a:ext uri="{FF2B5EF4-FFF2-40B4-BE49-F238E27FC236}">
                  <a16:creationId xmlns:a16="http://schemas.microsoft.com/office/drawing/2014/main" xmlns="" id="{791505CA-0438-4F47-8983-898559500CEB}"/>
                </a:ext>
              </a:extLst>
            </p:cNvPr>
            <p:cNvGrpSpPr/>
            <p:nvPr/>
          </p:nvGrpSpPr>
          <p:grpSpPr>
            <a:xfrm>
              <a:off x="2125845" y="4944759"/>
              <a:ext cx="355387" cy="710775"/>
              <a:chOff x="7894638" y="5289550"/>
              <a:chExt cx="393700" cy="787400"/>
            </a:xfrm>
            <a:solidFill>
              <a:srgbClr val="EE5058"/>
            </a:solidFill>
          </p:grpSpPr>
          <p:sp>
            <p:nvSpPr>
              <p:cNvPr id="104" name="Freeform 28">
                <a:extLst>
                  <a:ext uri="{FF2B5EF4-FFF2-40B4-BE49-F238E27FC236}">
                    <a16:creationId xmlns:a16="http://schemas.microsoft.com/office/drawing/2014/main" xmlns="" id="{C7ABEE26-3377-481F-AD54-864AF4476DCD}"/>
                  </a:ext>
                </a:extLst>
              </p:cNvPr>
              <p:cNvSpPr/>
              <p:nvPr/>
            </p:nvSpPr>
            <p:spPr bwMode="auto">
              <a:xfrm>
                <a:off x="7894638" y="5919788"/>
                <a:ext cx="157163" cy="157162"/>
              </a:xfrm>
              <a:custGeom>
                <a:avLst/>
                <a:gdLst>
                  <a:gd name="T0" fmla="*/ 46 w 50"/>
                  <a:gd name="T1" fmla="*/ 33 h 50"/>
                  <a:gd name="T2" fmla="*/ 17 w 50"/>
                  <a:gd name="T3" fmla="*/ 46 h 50"/>
                  <a:gd name="T4" fmla="*/ 4 w 50"/>
                  <a:gd name="T5" fmla="*/ 18 h 50"/>
                  <a:gd name="T6" fmla="*/ 32 w 50"/>
                  <a:gd name="T7" fmla="*/ 4 h 50"/>
                  <a:gd name="T8" fmla="*/ 46 w 50"/>
                  <a:gd name="T9" fmla="*/ 33 h 50"/>
                </a:gdLst>
                <a:ahLst/>
                <a:cxnLst>
                  <a:cxn ang="0">
                    <a:pos x="T0" y="T1"/>
                  </a:cxn>
                  <a:cxn ang="0">
                    <a:pos x="T2" y="T3"/>
                  </a:cxn>
                  <a:cxn ang="0">
                    <a:pos x="T4" y="T5"/>
                  </a:cxn>
                  <a:cxn ang="0">
                    <a:pos x="T6" y="T7"/>
                  </a:cxn>
                  <a:cxn ang="0">
                    <a:pos x="T8" y="T9"/>
                  </a:cxn>
                </a:cxnLst>
                <a:rect l="0" t="0" r="r" b="b"/>
                <a:pathLst>
                  <a:path w="50" h="50">
                    <a:moveTo>
                      <a:pt x="46" y="33"/>
                    </a:moveTo>
                    <a:cubicBezTo>
                      <a:pt x="42" y="44"/>
                      <a:pt x="29" y="50"/>
                      <a:pt x="17" y="46"/>
                    </a:cubicBezTo>
                    <a:cubicBezTo>
                      <a:pt x="6" y="42"/>
                      <a:pt x="0" y="29"/>
                      <a:pt x="4" y="18"/>
                    </a:cubicBezTo>
                    <a:cubicBezTo>
                      <a:pt x="8" y="6"/>
                      <a:pt x="21" y="0"/>
                      <a:pt x="32" y="4"/>
                    </a:cubicBezTo>
                    <a:cubicBezTo>
                      <a:pt x="44" y="8"/>
                      <a:pt x="50" y="21"/>
                      <a:pt x="46"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05" name="Freeform 29">
                <a:extLst>
                  <a:ext uri="{FF2B5EF4-FFF2-40B4-BE49-F238E27FC236}">
                    <a16:creationId xmlns:a16="http://schemas.microsoft.com/office/drawing/2014/main" xmlns="" id="{0E9534AB-3A75-4EEF-B02F-EFD90C977AFD}"/>
                  </a:ext>
                </a:extLst>
              </p:cNvPr>
              <p:cNvSpPr/>
              <p:nvPr/>
            </p:nvSpPr>
            <p:spPr bwMode="auto">
              <a:xfrm>
                <a:off x="7913688" y="5289550"/>
                <a:ext cx="374650" cy="639762"/>
              </a:xfrm>
              <a:custGeom>
                <a:avLst/>
                <a:gdLst>
                  <a:gd name="T0" fmla="*/ 2 w 119"/>
                  <a:gd name="T1" fmla="*/ 105 h 203"/>
                  <a:gd name="T2" fmla="*/ 0 w 119"/>
                  <a:gd name="T3" fmla="*/ 161 h 203"/>
                  <a:gd name="T4" fmla="*/ 1 w 119"/>
                  <a:gd name="T5" fmla="*/ 163 h 203"/>
                  <a:gd name="T6" fmla="*/ 20 w 119"/>
                  <a:gd name="T7" fmla="*/ 193 h 203"/>
                  <a:gd name="T8" fmla="*/ 28 w 119"/>
                  <a:gd name="T9" fmla="*/ 196 h 203"/>
                  <a:gd name="T10" fmla="*/ 31 w 119"/>
                  <a:gd name="T11" fmla="*/ 197 h 203"/>
                  <a:gd name="T12" fmla="*/ 39 w 119"/>
                  <a:gd name="T13" fmla="*/ 200 h 203"/>
                  <a:gd name="T14" fmla="*/ 73 w 119"/>
                  <a:gd name="T15" fmla="*/ 189 h 203"/>
                  <a:gd name="T16" fmla="*/ 75 w 119"/>
                  <a:gd name="T17" fmla="*/ 188 h 203"/>
                  <a:gd name="T18" fmla="*/ 109 w 119"/>
                  <a:gd name="T19" fmla="*/ 143 h 203"/>
                  <a:gd name="T20" fmla="*/ 108 w 119"/>
                  <a:gd name="T21" fmla="*/ 131 h 203"/>
                  <a:gd name="T22" fmla="*/ 95 w 119"/>
                  <a:gd name="T23" fmla="*/ 132 h 203"/>
                  <a:gd name="T24" fmla="*/ 62 w 119"/>
                  <a:gd name="T25" fmla="*/ 176 h 203"/>
                  <a:gd name="T26" fmla="*/ 57 w 119"/>
                  <a:gd name="T27" fmla="*/ 174 h 203"/>
                  <a:gd name="T28" fmla="*/ 115 w 119"/>
                  <a:gd name="T29" fmla="*/ 99 h 203"/>
                  <a:gd name="T30" fmla="*/ 94 w 119"/>
                  <a:gd name="T31" fmla="*/ 91 h 203"/>
                  <a:gd name="T32" fmla="*/ 117 w 119"/>
                  <a:gd name="T33" fmla="*/ 26 h 203"/>
                  <a:gd name="T34" fmla="*/ 110 w 119"/>
                  <a:gd name="T35" fmla="*/ 12 h 203"/>
                  <a:gd name="T36" fmla="*/ 98 w 119"/>
                  <a:gd name="T37" fmla="*/ 19 h 203"/>
                  <a:gd name="T38" fmla="*/ 74 w 119"/>
                  <a:gd name="T39" fmla="*/ 84 h 203"/>
                  <a:gd name="T40" fmla="*/ 66 w 119"/>
                  <a:gd name="T41" fmla="*/ 82 h 203"/>
                  <a:gd name="T42" fmla="*/ 90 w 119"/>
                  <a:gd name="T43" fmla="*/ 16 h 203"/>
                  <a:gd name="T44" fmla="*/ 84 w 119"/>
                  <a:gd name="T45" fmla="*/ 2 h 203"/>
                  <a:gd name="T46" fmla="*/ 70 w 119"/>
                  <a:gd name="T47" fmla="*/ 9 h 203"/>
                  <a:gd name="T48" fmla="*/ 46 w 119"/>
                  <a:gd name="T49" fmla="*/ 75 h 203"/>
                  <a:gd name="T50" fmla="*/ 25 w 119"/>
                  <a:gd name="T51" fmla="*/ 67 h 203"/>
                  <a:gd name="T52" fmla="*/ 22 w 119"/>
                  <a:gd name="T53" fmla="*/ 162 h 203"/>
                  <a:gd name="T54" fmla="*/ 17 w 119"/>
                  <a:gd name="T55" fmla="*/ 160 h 203"/>
                  <a:gd name="T56" fmla="*/ 20 w 119"/>
                  <a:gd name="T57" fmla="*/ 105 h 203"/>
                  <a:gd name="T58" fmla="*/ 10 w 119"/>
                  <a:gd name="T59" fmla="*/ 96 h 203"/>
                  <a:gd name="T60" fmla="*/ 2 w 119"/>
                  <a:gd name="T61" fmla="*/ 10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 h="203">
                    <a:moveTo>
                      <a:pt x="2" y="105"/>
                    </a:moveTo>
                    <a:cubicBezTo>
                      <a:pt x="0" y="161"/>
                      <a:pt x="0" y="161"/>
                      <a:pt x="0" y="161"/>
                    </a:cubicBezTo>
                    <a:cubicBezTo>
                      <a:pt x="1" y="163"/>
                      <a:pt x="1" y="163"/>
                      <a:pt x="1" y="163"/>
                    </a:cubicBezTo>
                    <a:cubicBezTo>
                      <a:pt x="1" y="181"/>
                      <a:pt x="14" y="191"/>
                      <a:pt x="20" y="193"/>
                    </a:cubicBezTo>
                    <a:cubicBezTo>
                      <a:pt x="24" y="194"/>
                      <a:pt x="23" y="194"/>
                      <a:pt x="28" y="196"/>
                    </a:cubicBezTo>
                    <a:cubicBezTo>
                      <a:pt x="29" y="196"/>
                      <a:pt x="30" y="197"/>
                      <a:pt x="31" y="197"/>
                    </a:cubicBezTo>
                    <a:cubicBezTo>
                      <a:pt x="36" y="199"/>
                      <a:pt x="35" y="198"/>
                      <a:pt x="39" y="200"/>
                    </a:cubicBezTo>
                    <a:cubicBezTo>
                      <a:pt x="45" y="202"/>
                      <a:pt x="62" y="203"/>
                      <a:pt x="73" y="189"/>
                    </a:cubicBezTo>
                    <a:cubicBezTo>
                      <a:pt x="75" y="188"/>
                      <a:pt x="75" y="188"/>
                      <a:pt x="75" y="188"/>
                    </a:cubicBezTo>
                    <a:cubicBezTo>
                      <a:pt x="109" y="143"/>
                      <a:pt x="109" y="143"/>
                      <a:pt x="109" y="143"/>
                    </a:cubicBezTo>
                    <a:cubicBezTo>
                      <a:pt x="112" y="139"/>
                      <a:pt x="111" y="133"/>
                      <a:pt x="108" y="131"/>
                    </a:cubicBezTo>
                    <a:cubicBezTo>
                      <a:pt x="104" y="128"/>
                      <a:pt x="98" y="129"/>
                      <a:pt x="95" y="132"/>
                    </a:cubicBezTo>
                    <a:cubicBezTo>
                      <a:pt x="62" y="176"/>
                      <a:pt x="62" y="176"/>
                      <a:pt x="62" y="176"/>
                    </a:cubicBezTo>
                    <a:cubicBezTo>
                      <a:pt x="57" y="174"/>
                      <a:pt x="57" y="174"/>
                      <a:pt x="57" y="174"/>
                    </a:cubicBezTo>
                    <a:cubicBezTo>
                      <a:pt x="115" y="99"/>
                      <a:pt x="115" y="99"/>
                      <a:pt x="115" y="99"/>
                    </a:cubicBezTo>
                    <a:cubicBezTo>
                      <a:pt x="94" y="91"/>
                      <a:pt x="94" y="91"/>
                      <a:pt x="94" y="91"/>
                    </a:cubicBezTo>
                    <a:cubicBezTo>
                      <a:pt x="117" y="26"/>
                      <a:pt x="117" y="26"/>
                      <a:pt x="117" y="26"/>
                    </a:cubicBezTo>
                    <a:cubicBezTo>
                      <a:pt x="119" y="20"/>
                      <a:pt x="116" y="14"/>
                      <a:pt x="110" y="12"/>
                    </a:cubicBezTo>
                    <a:cubicBezTo>
                      <a:pt x="105" y="10"/>
                      <a:pt x="100" y="13"/>
                      <a:pt x="98" y="19"/>
                    </a:cubicBezTo>
                    <a:cubicBezTo>
                      <a:pt x="74" y="84"/>
                      <a:pt x="74" y="84"/>
                      <a:pt x="74" y="84"/>
                    </a:cubicBezTo>
                    <a:cubicBezTo>
                      <a:pt x="66" y="82"/>
                      <a:pt x="66" y="82"/>
                      <a:pt x="66" y="82"/>
                    </a:cubicBezTo>
                    <a:cubicBezTo>
                      <a:pt x="90" y="16"/>
                      <a:pt x="90" y="16"/>
                      <a:pt x="90" y="16"/>
                    </a:cubicBezTo>
                    <a:cubicBezTo>
                      <a:pt x="92" y="10"/>
                      <a:pt x="90" y="4"/>
                      <a:pt x="84" y="2"/>
                    </a:cubicBezTo>
                    <a:cubicBezTo>
                      <a:pt x="78" y="0"/>
                      <a:pt x="72" y="3"/>
                      <a:pt x="70" y="9"/>
                    </a:cubicBezTo>
                    <a:cubicBezTo>
                      <a:pt x="46" y="75"/>
                      <a:pt x="46" y="75"/>
                      <a:pt x="46" y="75"/>
                    </a:cubicBezTo>
                    <a:cubicBezTo>
                      <a:pt x="25" y="67"/>
                      <a:pt x="25" y="67"/>
                      <a:pt x="25" y="67"/>
                    </a:cubicBezTo>
                    <a:cubicBezTo>
                      <a:pt x="22" y="162"/>
                      <a:pt x="22" y="162"/>
                      <a:pt x="22" y="162"/>
                    </a:cubicBezTo>
                    <a:cubicBezTo>
                      <a:pt x="17" y="160"/>
                      <a:pt x="17" y="160"/>
                      <a:pt x="17" y="160"/>
                    </a:cubicBezTo>
                    <a:cubicBezTo>
                      <a:pt x="20" y="105"/>
                      <a:pt x="20" y="105"/>
                      <a:pt x="20" y="105"/>
                    </a:cubicBezTo>
                    <a:cubicBezTo>
                      <a:pt x="19" y="101"/>
                      <a:pt x="15" y="97"/>
                      <a:pt x="10" y="96"/>
                    </a:cubicBezTo>
                    <a:cubicBezTo>
                      <a:pt x="6" y="96"/>
                      <a:pt x="2" y="100"/>
                      <a:pt x="2"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19" name="Group 13">
              <a:extLst>
                <a:ext uri="{FF2B5EF4-FFF2-40B4-BE49-F238E27FC236}">
                  <a16:creationId xmlns:a16="http://schemas.microsoft.com/office/drawing/2014/main" xmlns="" id="{F0C26B65-70E0-4F8F-A50B-CE1AB6085CE7}"/>
                </a:ext>
              </a:extLst>
            </p:cNvPr>
            <p:cNvGrpSpPr/>
            <p:nvPr/>
          </p:nvGrpSpPr>
          <p:grpSpPr>
            <a:xfrm>
              <a:off x="3821100" y="1322102"/>
              <a:ext cx="412708" cy="712208"/>
              <a:chOff x="9772651" y="1276350"/>
              <a:chExt cx="457200" cy="788988"/>
            </a:xfrm>
            <a:solidFill>
              <a:srgbClr val="5EA9CA"/>
            </a:solidFill>
          </p:grpSpPr>
          <p:sp>
            <p:nvSpPr>
              <p:cNvPr id="102" name="Freeform 30">
                <a:extLst>
                  <a:ext uri="{FF2B5EF4-FFF2-40B4-BE49-F238E27FC236}">
                    <a16:creationId xmlns:a16="http://schemas.microsoft.com/office/drawing/2014/main" xmlns="" id="{2C7DC895-88F9-4D9B-A2AE-A37CEC859051}"/>
                  </a:ext>
                </a:extLst>
              </p:cNvPr>
              <p:cNvSpPr/>
              <p:nvPr/>
            </p:nvSpPr>
            <p:spPr bwMode="auto">
              <a:xfrm>
                <a:off x="10037763" y="1276350"/>
                <a:ext cx="163513" cy="160337"/>
              </a:xfrm>
              <a:custGeom>
                <a:avLst/>
                <a:gdLst>
                  <a:gd name="T0" fmla="*/ 47 w 52"/>
                  <a:gd name="T1" fmla="*/ 34 h 51"/>
                  <a:gd name="T2" fmla="*/ 34 w 52"/>
                  <a:gd name="T3" fmla="*/ 5 h 51"/>
                  <a:gd name="T4" fmla="*/ 5 w 52"/>
                  <a:gd name="T5" fmla="*/ 17 h 51"/>
                  <a:gd name="T6" fmla="*/ 18 w 52"/>
                  <a:gd name="T7" fmla="*/ 47 h 51"/>
                  <a:gd name="T8" fmla="*/ 47 w 52"/>
                  <a:gd name="T9" fmla="*/ 34 h 51"/>
                </a:gdLst>
                <a:ahLst/>
                <a:cxnLst>
                  <a:cxn ang="0">
                    <a:pos x="T0" y="T1"/>
                  </a:cxn>
                  <a:cxn ang="0">
                    <a:pos x="T2" y="T3"/>
                  </a:cxn>
                  <a:cxn ang="0">
                    <a:pos x="T4" y="T5"/>
                  </a:cxn>
                  <a:cxn ang="0">
                    <a:pos x="T6" y="T7"/>
                  </a:cxn>
                  <a:cxn ang="0">
                    <a:pos x="T8" y="T9"/>
                  </a:cxn>
                </a:cxnLst>
                <a:rect l="0" t="0" r="r" b="b"/>
                <a:pathLst>
                  <a:path w="52" h="51">
                    <a:moveTo>
                      <a:pt x="47" y="34"/>
                    </a:moveTo>
                    <a:cubicBezTo>
                      <a:pt x="52" y="23"/>
                      <a:pt x="46" y="9"/>
                      <a:pt x="34" y="5"/>
                    </a:cubicBezTo>
                    <a:cubicBezTo>
                      <a:pt x="23" y="0"/>
                      <a:pt x="10" y="6"/>
                      <a:pt x="5" y="17"/>
                    </a:cubicBezTo>
                    <a:cubicBezTo>
                      <a:pt x="0" y="29"/>
                      <a:pt x="6" y="42"/>
                      <a:pt x="18" y="47"/>
                    </a:cubicBezTo>
                    <a:cubicBezTo>
                      <a:pt x="30" y="51"/>
                      <a:pt x="43" y="46"/>
                      <a:pt x="47" y="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03" name="Freeform 31">
                <a:extLst>
                  <a:ext uri="{FF2B5EF4-FFF2-40B4-BE49-F238E27FC236}">
                    <a16:creationId xmlns:a16="http://schemas.microsoft.com/office/drawing/2014/main" xmlns="" id="{3F319670-AAF4-452F-BE13-80400342033F}"/>
                  </a:ext>
                </a:extLst>
              </p:cNvPr>
              <p:cNvSpPr/>
              <p:nvPr/>
            </p:nvSpPr>
            <p:spPr bwMode="auto">
              <a:xfrm>
                <a:off x="9772651" y="1392238"/>
                <a:ext cx="457200" cy="673100"/>
              </a:xfrm>
              <a:custGeom>
                <a:avLst/>
                <a:gdLst>
                  <a:gd name="T0" fmla="*/ 39 w 145"/>
                  <a:gd name="T1" fmla="*/ 21 h 213"/>
                  <a:gd name="T2" fmla="*/ 79 w 145"/>
                  <a:gd name="T3" fmla="*/ 6 h 213"/>
                  <a:gd name="T4" fmla="*/ 108 w 145"/>
                  <a:gd name="T5" fmla="*/ 17 h 213"/>
                  <a:gd name="T6" fmla="*/ 110 w 145"/>
                  <a:gd name="T7" fmla="*/ 18 h 213"/>
                  <a:gd name="T8" fmla="*/ 121 w 145"/>
                  <a:gd name="T9" fmla="*/ 22 h 213"/>
                  <a:gd name="T10" fmla="*/ 139 w 145"/>
                  <a:gd name="T11" fmla="*/ 61 h 213"/>
                  <a:gd name="T12" fmla="*/ 139 w 145"/>
                  <a:gd name="T13" fmla="*/ 61 h 213"/>
                  <a:gd name="T14" fmla="*/ 117 w 145"/>
                  <a:gd name="T15" fmla="*/ 116 h 213"/>
                  <a:gd name="T16" fmla="*/ 104 w 145"/>
                  <a:gd name="T17" fmla="*/ 122 h 213"/>
                  <a:gd name="T18" fmla="*/ 99 w 145"/>
                  <a:gd name="T19" fmla="*/ 109 h 213"/>
                  <a:gd name="T20" fmla="*/ 112 w 145"/>
                  <a:gd name="T21" fmla="*/ 76 h 213"/>
                  <a:gd name="T22" fmla="*/ 119 w 145"/>
                  <a:gd name="T23" fmla="*/ 58 h 213"/>
                  <a:gd name="T24" fmla="*/ 114 w 145"/>
                  <a:gd name="T25" fmla="*/ 56 h 213"/>
                  <a:gd name="T26" fmla="*/ 106 w 145"/>
                  <a:gd name="T27" fmla="*/ 77 h 213"/>
                  <a:gd name="T28" fmla="*/ 92 w 145"/>
                  <a:gd name="T29" fmla="*/ 112 h 213"/>
                  <a:gd name="T30" fmla="*/ 91 w 145"/>
                  <a:gd name="T31" fmla="*/ 116 h 213"/>
                  <a:gd name="T32" fmla="*/ 56 w 145"/>
                  <a:gd name="T33" fmla="*/ 202 h 213"/>
                  <a:gd name="T34" fmla="*/ 39 w 145"/>
                  <a:gd name="T35" fmla="*/ 210 h 213"/>
                  <a:gd name="T36" fmla="*/ 32 w 145"/>
                  <a:gd name="T37" fmla="*/ 193 h 213"/>
                  <a:gd name="T38" fmla="*/ 67 w 145"/>
                  <a:gd name="T39" fmla="*/ 107 h 213"/>
                  <a:gd name="T40" fmla="*/ 61 w 145"/>
                  <a:gd name="T41" fmla="*/ 105 h 213"/>
                  <a:gd name="T42" fmla="*/ 27 w 145"/>
                  <a:gd name="T43" fmla="*/ 191 h 213"/>
                  <a:gd name="T44" fmla="*/ 10 w 145"/>
                  <a:gd name="T45" fmla="*/ 198 h 213"/>
                  <a:gd name="T46" fmla="*/ 3 w 145"/>
                  <a:gd name="T47" fmla="*/ 181 h 213"/>
                  <a:gd name="T48" fmla="*/ 37 w 145"/>
                  <a:gd name="T49" fmla="*/ 95 h 213"/>
                  <a:gd name="T50" fmla="*/ 39 w 145"/>
                  <a:gd name="T51" fmla="*/ 90 h 213"/>
                  <a:gd name="T52" fmla="*/ 52 w 145"/>
                  <a:gd name="T53" fmla="*/ 55 h 213"/>
                  <a:gd name="T54" fmla="*/ 61 w 145"/>
                  <a:gd name="T55" fmla="*/ 35 h 213"/>
                  <a:gd name="T56" fmla="*/ 56 w 145"/>
                  <a:gd name="T57" fmla="*/ 33 h 213"/>
                  <a:gd name="T58" fmla="*/ 49 w 145"/>
                  <a:gd name="T59" fmla="*/ 51 h 213"/>
                  <a:gd name="T60" fmla="*/ 36 w 145"/>
                  <a:gd name="T61" fmla="*/ 84 h 213"/>
                  <a:gd name="T62" fmla="*/ 23 w 145"/>
                  <a:gd name="T63" fmla="*/ 90 h 213"/>
                  <a:gd name="T64" fmla="*/ 17 w 145"/>
                  <a:gd name="T65" fmla="*/ 77 h 213"/>
                  <a:gd name="T66" fmla="*/ 39 w 145"/>
                  <a:gd name="T67" fmla="*/ 21 h 213"/>
                  <a:gd name="T68" fmla="*/ 39 w 145"/>
                  <a:gd name="T69"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213">
                    <a:moveTo>
                      <a:pt x="39" y="21"/>
                    </a:moveTo>
                    <a:cubicBezTo>
                      <a:pt x="45" y="7"/>
                      <a:pt x="64" y="0"/>
                      <a:pt x="79" y="6"/>
                    </a:cubicBezTo>
                    <a:cubicBezTo>
                      <a:pt x="108" y="17"/>
                      <a:pt x="108" y="17"/>
                      <a:pt x="108" y="17"/>
                    </a:cubicBezTo>
                    <a:cubicBezTo>
                      <a:pt x="110" y="18"/>
                      <a:pt x="110" y="18"/>
                      <a:pt x="110" y="18"/>
                    </a:cubicBezTo>
                    <a:cubicBezTo>
                      <a:pt x="121" y="22"/>
                      <a:pt x="121" y="22"/>
                      <a:pt x="121" y="22"/>
                    </a:cubicBezTo>
                    <a:cubicBezTo>
                      <a:pt x="136" y="28"/>
                      <a:pt x="145" y="46"/>
                      <a:pt x="139" y="61"/>
                    </a:cubicBezTo>
                    <a:cubicBezTo>
                      <a:pt x="139" y="61"/>
                      <a:pt x="139" y="61"/>
                      <a:pt x="139" y="61"/>
                    </a:cubicBezTo>
                    <a:cubicBezTo>
                      <a:pt x="117" y="116"/>
                      <a:pt x="117" y="116"/>
                      <a:pt x="117" y="116"/>
                    </a:cubicBezTo>
                    <a:cubicBezTo>
                      <a:pt x="115" y="122"/>
                      <a:pt x="109" y="124"/>
                      <a:pt x="104" y="122"/>
                    </a:cubicBezTo>
                    <a:cubicBezTo>
                      <a:pt x="99" y="120"/>
                      <a:pt x="97" y="115"/>
                      <a:pt x="99" y="109"/>
                    </a:cubicBezTo>
                    <a:cubicBezTo>
                      <a:pt x="112" y="76"/>
                      <a:pt x="112" y="76"/>
                      <a:pt x="112" y="76"/>
                    </a:cubicBezTo>
                    <a:cubicBezTo>
                      <a:pt x="119" y="58"/>
                      <a:pt x="119" y="58"/>
                      <a:pt x="119" y="58"/>
                    </a:cubicBezTo>
                    <a:cubicBezTo>
                      <a:pt x="114" y="56"/>
                      <a:pt x="114" y="56"/>
                      <a:pt x="114" y="56"/>
                    </a:cubicBezTo>
                    <a:cubicBezTo>
                      <a:pt x="106" y="77"/>
                      <a:pt x="106" y="77"/>
                      <a:pt x="106" y="77"/>
                    </a:cubicBezTo>
                    <a:cubicBezTo>
                      <a:pt x="92" y="112"/>
                      <a:pt x="92" y="112"/>
                      <a:pt x="92" y="112"/>
                    </a:cubicBezTo>
                    <a:cubicBezTo>
                      <a:pt x="91" y="116"/>
                      <a:pt x="91" y="116"/>
                      <a:pt x="91" y="116"/>
                    </a:cubicBezTo>
                    <a:cubicBezTo>
                      <a:pt x="56" y="202"/>
                      <a:pt x="56" y="202"/>
                      <a:pt x="56" y="202"/>
                    </a:cubicBezTo>
                    <a:cubicBezTo>
                      <a:pt x="54" y="209"/>
                      <a:pt x="46" y="213"/>
                      <a:pt x="39" y="210"/>
                    </a:cubicBezTo>
                    <a:cubicBezTo>
                      <a:pt x="32" y="207"/>
                      <a:pt x="30" y="200"/>
                      <a:pt x="32" y="193"/>
                    </a:cubicBezTo>
                    <a:cubicBezTo>
                      <a:pt x="67" y="107"/>
                      <a:pt x="67" y="107"/>
                      <a:pt x="67" y="107"/>
                    </a:cubicBezTo>
                    <a:cubicBezTo>
                      <a:pt x="61" y="105"/>
                      <a:pt x="61" y="105"/>
                      <a:pt x="61" y="105"/>
                    </a:cubicBezTo>
                    <a:cubicBezTo>
                      <a:pt x="27" y="191"/>
                      <a:pt x="27" y="191"/>
                      <a:pt x="27" y="191"/>
                    </a:cubicBezTo>
                    <a:cubicBezTo>
                      <a:pt x="24" y="197"/>
                      <a:pt x="17" y="201"/>
                      <a:pt x="10" y="198"/>
                    </a:cubicBezTo>
                    <a:cubicBezTo>
                      <a:pt x="3" y="196"/>
                      <a:pt x="0" y="188"/>
                      <a:pt x="3" y="181"/>
                    </a:cubicBezTo>
                    <a:cubicBezTo>
                      <a:pt x="37" y="95"/>
                      <a:pt x="37" y="95"/>
                      <a:pt x="37" y="95"/>
                    </a:cubicBezTo>
                    <a:cubicBezTo>
                      <a:pt x="39" y="90"/>
                      <a:pt x="39" y="90"/>
                      <a:pt x="39" y="90"/>
                    </a:cubicBezTo>
                    <a:cubicBezTo>
                      <a:pt x="52" y="55"/>
                      <a:pt x="52" y="55"/>
                      <a:pt x="52" y="55"/>
                    </a:cubicBezTo>
                    <a:cubicBezTo>
                      <a:pt x="61" y="35"/>
                      <a:pt x="61" y="35"/>
                      <a:pt x="61" y="35"/>
                    </a:cubicBezTo>
                    <a:cubicBezTo>
                      <a:pt x="56" y="33"/>
                      <a:pt x="56" y="33"/>
                      <a:pt x="56" y="33"/>
                    </a:cubicBezTo>
                    <a:cubicBezTo>
                      <a:pt x="49" y="51"/>
                      <a:pt x="49" y="51"/>
                      <a:pt x="49" y="51"/>
                    </a:cubicBezTo>
                    <a:cubicBezTo>
                      <a:pt x="36" y="84"/>
                      <a:pt x="36" y="84"/>
                      <a:pt x="36" y="84"/>
                    </a:cubicBezTo>
                    <a:cubicBezTo>
                      <a:pt x="33" y="90"/>
                      <a:pt x="29" y="92"/>
                      <a:pt x="23" y="90"/>
                    </a:cubicBezTo>
                    <a:cubicBezTo>
                      <a:pt x="18" y="88"/>
                      <a:pt x="15" y="82"/>
                      <a:pt x="17" y="77"/>
                    </a:cubicBezTo>
                    <a:cubicBezTo>
                      <a:pt x="39" y="21"/>
                      <a:pt x="39" y="21"/>
                      <a:pt x="39" y="21"/>
                    </a:cubicBezTo>
                    <a:cubicBezTo>
                      <a:pt x="39" y="21"/>
                      <a:pt x="39" y="21"/>
                      <a:pt x="39" y="2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0" name="Group 14">
              <a:extLst>
                <a:ext uri="{FF2B5EF4-FFF2-40B4-BE49-F238E27FC236}">
                  <a16:creationId xmlns:a16="http://schemas.microsoft.com/office/drawing/2014/main" xmlns="" id="{A7EF1D65-0F82-4EF3-B3A2-61DF9B4DBB7A}"/>
                </a:ext>
              </a:extLst>
            </p:cNvPr>
            <p:cNvGrpSpPr/>
            <p:nvPr/>
          </p:nvGrpSpPr>
          <p:grpSpPr>
            <a:xfrm>
              <a:off x="1748963" y="4818654"/>
              <a:ext cx="447100" cy="677815"/>
              <a:chOff x="7477126" y="5149850"/>
              <a:chExt cx="495300" cy="750887"/>
            </a:xfrm>
            <a:solidFill>
              <a:srgbClr val="EE5058"/>
            </a:solidFill>
          </p:grpSpPr>
          <p:sp>
            <p:nvSpPr>
              <p:cNvPr id="100" name="Freeform 32">
                <a:extLst>
                  <a:ext uri="{FF2B5EF4-FFF2-40B4-BE49-F238E27FC236}">
                    <a16:creationId xmlns:a16="http://schemas.microsoft.com/office/drawing/2014/main" xmlns="" id="{CF5212DF-1F9C-4B81-8A6A-D9A02007377B}"/>
                  </a:ext>
                </a:extLst>
              </p:cNvPr>
              <p:cNvSpPr/>
              <p:nvPr/>
            </p:nvSpPr>
            <p:spPr bwMode="auto">
              <a:xfrm>
                <a:off x="7477126" y="5740400"/>
                <a:ext cx="161925" cy="160337"/>
              </a:xfrm>
              <a:custGeom>
                <a:avLst/>
                <a:gdLst>
                  <a:gd name="T0" fmla="*/ 45 w 51"/>
                  <a:gd name="T1" fmla="*/ 36 h 51"/>
                  <a:gd name="T2" fmla="*/ 15 w 51"/>
                  <a:gd name="T3" fmla="*/ 45 h 51"/>
                  <a:gd name="T4" fmla="*/ 6 w 51"/>
                  <a:gd name="T5" fmla="*/ 14 h 51"/>
                  <a:gd name="T6" fmla="*/ 36 w 51"/>
                  <a:gd name="T7" fmla="*/ 6 h 51"/>
                  <a:gd name="T8" fmla="*/ 45 w 51"/>
                  <a:gd name="T9" fmla="*/ 36 h 51"/>
                </a:gdLst>
                <a:ahLst/>
                <a:cxnLst>
                  <a:cxn ang="0">
                    <a:pos x="T0" y="T1"/>
                  </a:cxn>
                  <a:cxn ang="0">
                    <a:pos x="T2" y="T3"/>
                  </a:cxn>
                  <a:cxn ang="0">
                    <a:pos x="T4" y="T5"/>
                  </a:cxn>
                  <a:cxn ang="0">
                    <a:pos x="T6" y="T7"/>
                  </a:cxn>
                  <a:cxn ang="0">
                    <a:pos x="T8" y="T9"/>
                  </a:cxn>
                </a:cxnLst>
                <a:rect l="0" t="0" r="r" b="b"/>
                <a:pathLst>
                  <a:path w="51" h="51">
                    <a:moveTo>
                      <a:pt x="45" y="36"/>
                    </a:moveTo>
                    <a:cubicBezTo>
                      <a:pt x="39" y="47"/>
                      <a:pt x="25" y="51"/>
                      <a:pt x="15" y="45"/>
                    </a:cubicBezTo>
                    <a:cubicBezTo>
                      <a:pt x="4" y="39"/>
                      <a:pt x="0" y="25"/>
                      <a:pt x="6" y="14"/>
                    </a:cubicBezTo>
                    <a:cubicBezTo>
                      <a:pt x="11" y="4"/>
                      <a:pt x="25" y="0"/>
                      <a:pt x="36" y="6"/>
                    </a:cubicBezTo>
                    <a:cubicBezTo>
                      <a:pt x="47" y="12"/>
                      <a:pt x="51" y="25"/>
                      <a:pt x="45"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101" name="Freeform 33">
                <a:extLst>
                  <a:ext uri="{FF2B5EF4-FFF2-40B4-BE49-F238E27FC236}">
                    <a16:creationId xmlns:a16="http://schemas.microsoft.com/office/drawing/2014/main" xmlns="" id="{921CC30A-F095-4685-9998-907C1CC61DFD}"/>
                  </a:ext>
                </a:extLst>
              </p:cNvPr>
              <p:cNvSpPr/>
              <p:nvPr/>
            </p:nvSpPr>
            <p:spPr bwMode="auto">
              <a:xfrm>
                <a:off x="7521576" y="5149850"/>
                <a:ext cx="450850" cy="622300"/>
              </a:xfrm>
              <a:custGeom>
                <a:avLst/>
                <a:gdLst>
                  <a:gd name="T0" fmla="*/ 14 w 143"/>
                  <a:gd name="T1" fmla="*/ 91 h 197"/>
                  <a:gd name="T2" fmla="*/ 3 w 143"/>
                  <a:gd name="T3" fmla="*/ 146 h 197"/>
                  <a:gd name="T4" fmla="*/ 3 w 143"/>
                  <a:gd name="T5" fmla="*/ 148 h 197"/>
                  <a:gd name="T6" fmla="*/ 17 w 143"/>
                  <a:gd name="T7" fmla="*/ 180 h 197"/>
                  <a:gd name="T8" fmla="*/ 25 w 143"/>
                  <a:gd name="T9" fmla="*/ 185 h 197"/>
                  <a:gd name="T10" fmla="*/ 28 w 143"/>
                  <a:gd name="T11" fmla="*/ 186 h 197"/>
                  <a:gd name="T12" fmla="*/ 35 w 143"/>
                  <a:gd name="T13" fmla="*/ 190 h 197"/>
                  <a:gd name="T14" fmla="*/ 70 w 143"/>
                  <a:gd name="T15" fmla="*/ 185 h 197"/>
                  <a:gd name="T16" fmla="*/ 72 w 143"/>
                  <a:gd name="T17" fmla="*/ 184 h 197"/>
                  <a:gd name="T18" fmla="*/ 113 w 143"/>
                  <a:gd name="T19" fmla="*/ 145 h 197"/>
                  <a:gd name="T20" fmla="*/ 114 w 143"/>
                  <a:gd name="T21" fmla="*/ 133 h 197"/>
                  <a:gd name="T22" fmla="*/ 101 w 143"/>
                  <a:gd name="T23" fmla="*/ 132 h 197"/>
                  <a:gd name="T24" fmla="*/ 62 w 143"/>
                  <a:gd name="T25" fmla="*/ 170 h 197"/>
                  <a:gd name="T26" fmla="*/ 57 w 143"/>
                  <a:gd name="T27" fmla="*/ 168 h 197"/>
                  <a:gd name="T28" fmla="*/ 127 w 143"/>
                  <a:gd name="T29" fmla="*/ 103 h 197"/>
                  <a:gd name="T30" fmla="*/ 106 w 143"/>
                  <a:gd name="T31" fmla="*/ 92 h 197"/>
                  <a:gd name="T32" fmla="*/ 140 w 143"/>
                  <a:gd name="T33" fmla="*/ 31 h 197"/>
                  <a:gd name="T34" fmla="*/ 135 w 143"/>
                  <a:gd name="T35" fmla="*/ 16 h 197"/>
                  <a:gd name="T36" fmla="*/ 122 w 143"/>
                  <a:gd name="T37" fmla="*/ 21 h 197"/>
                  <a:gd name="T38" fmla="*/ 88 w 143"/>
                  <a:gd name="T39" fmla="*/ 82 h 197"/>
                  <a:gd name="T40" fmla="*/ 81 w 143"/>
                  <a:gd name="T41" fmla="*/ 78 h 197"/>
                  <a:gd name="T42" fmla="*/ 114 w 143"/>
                  <a:gd name="T43" fmla="*/ 17 h 197"/>
                  <a:gd name="T44" fmla="*/ 111 w 143"/>
                  <a:gd name="T45" fmla="*/ 3 h 197"/>
                  <a:gd name="T46" fmla="*/ 96 w 143"/>
                  <a:gd name="T47" fmla="*/ 7 h 197"/>
                  <a:gd name="T48" fmla="*/ 62 w 143"/>
                  <a:gd name="T49" fmla="*/ 68 h 197"/>
                  <a:gd name="T50" fmla="*/ 42 w 143"/>
                  <a:gd name="T51" fmla="*/ 57 h 197"/>
                  <a:gd name="T52" fmla="*/ 24 w 143"/>
                  <a:gd name="T53" fmla="*/ 150 h 197"/>
                  <a:gd name="T54" fmla="*/ 20 w 143"/>
                  <a:gd name="T55" fmla="*/ 148 h 197"/>
                  <a:gd name="T56" fmla="*/ 32 w 143"/>
                  <a:gd name="T57" fmla="*/ 94 h 197"/>
                  <a:gd name="T58" fmla="*/ 23 w 143"/>
                  <a:gd name="T59" fmla="*/ 83 h 197"/>
                  <a:gd name="T60" fmla="*/ 14 w 143"/>
                  <a:gd name="T61" fmla="*/ 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3" h="197">
                    <a:moveTo>
                      <a:pt x="14" y="91"/>
                    </a:moveTo>
                    <a:cubicBezTo>
                      <a:pt x="3" y="146"/>
                      <a:pt x="3" y="146"/>
                      <a:pt x="3" y="146"/>
                    </a:cubicBezTo>
                    <a:cubicBezTo>
                      <a:pt x="3" y="148"/>
                      <a:pt x="3" y="148"/>
                      <a:pt x="3" y="148"/>
                    </a:cubicBezTo>
                    <a:cubicBezTo>
                      <a:pt x="0" y="166"/>
                      <a:pt x="12" y="177"/>
                      <a:pt x="17" y="180"/>
                    </a:cubicBezTo>
                    <a:cubicBezTo>
                      <a:pt x="21" y="183"/>
                      <a:pt x="20" y="182"/>
                      <a:pt x="25" y="185"/>
                    </a:cubicBezTo>
                    <a:cubicBezTo>
                      <a:pt x="26" y="185"/>
                      <a:pt x="27" y="186"/>
                      <a:pt x="28" y="186"/>
                    </a:cubicBezTo>
                    <a:cubicBezTo>
                      <a:pt x="32" y="189"/>
                      <a:pt x="31" y="188"/>
                      <a:pt x="35" y="190"/>
                    </a:cubicBezTo>
                    <a:cubicBezTo>
                      <a:pt x="41" y="193"/>
                      <a:pt x="57" y="197"/>
                      <a:pt x="70" y="185"/>
                    </a:cubicBezTo>
                    <a:cubicBezTo>
                      <a:pt x="72" y="184"/>
                      <a:pt x="72" y="184"/>
                      <a:pt x="72" y="184"/>
                    </a:cubicBezTo>
                    <a:cubicBezTo>
                      <a:pt x="113" y="145"/>
                      <a:pt x="113" y="145"/>
                      <a:pt x="113" y="145"/>
                    </a:cubicBezTo>
                    <a:cubicBezTo>
                      <a:pt x="117" y="142"/>
                      <a:pt x="117" y="136"/>
                      <a:pt x="114" y="133"/>
                    </a:cubicBezTo>
                    <a:cubicBezTo>
                      <a:pt x="110" y="130"/>
                      <a:pt x="105" y="130"/>
                      <a:pt x="101" y="132"/>
                    </a:cubicBezTo>
                    <a:cubicBezTo>
                      <a:pt x="62" y="170"/>
                      <a:pt x="62" y="170"/>
                      <a:pt x="62" y="170"/>
                    </a:cubicBezTo>
                    <a:cubicBezTo>
                      <a:pt x="57" y="168"/>
                      <a:pt x="57" y="168"/>
                      <a:pt x="57" y="168"/>
                    </a:cubicBezTo>
                    <a:cubicBezTo>
                      <a:pt x="127" y="103"/>
                      <a:pt x="127" y="103"/>
                      <a:pt x="127" y="103"/>
                    </a:cubicBezTo>
                    <a:cubicBezTo>
                      <a:pt x="106" y="92"/>
                      <a:pt x="106" y="92"/>
                      <a:pt x="106" y="92"/>
                    </a:cubicBezTo>
                    <a:cubicBezTo>
                      <a:pt x="140" y="31"/>
                      <a:pt x="140" y="31"/>
                      <a:pt x="140" y="31"/>
                    </a:cubicBezTo>
                    <a:cubicBezTo>
                      <a:pt x="143" y="26"/>
                      <a:pt x="141" y="19"/>
                      <a:pt x="135" y="16"/>
                    </a:cubicBezTo>
                    <a:cubicBezTo>
                      <a:pt x="130" y="13"/>
                      <a:pt x="125" y="16"/>
                      <a:pt x="122" y="21"/>
                    </a:cubicBezTo>
                    <a:cubicBezTo>
                      <a:pt x="88" y="82"/>
                      <a:pt x="88" y="82"/>
                      <a:pt x="88" y="82"/>
                    </a:cubicBezTo>
                    <a:cubicBezTo>
                      <a:pt x="81" y="78"/>
                      <a:pt x="81" y="78"/>
                      <a:pt x="81" y="78"/>
                    </a:cubicBezTo>
                    <a:cubicBezTo>
                      <a:pt x="114" y="17"/>
                      <a:pt x="114" y="17"/>
                      <a:pt x="114" y="17"/>
                    </a:cubicBezTo>
                    <a:cubicBezTo>
                      <a:pt x="117" y="11"/>
                      <a:pt x="116" y="5"/>
                      <a:pt x="111" y="3"/>
                    </a:cubicBezTo>
                    <a:cubicBezTo>
                      <a:pt x="105" y="0"/>
                      <a:pt x="99" y="1"/>
                      <a:pt x="96" y="7"/>
                    </a:cubicBezTo>
                    <a:cubicBezTo>
                      <a:pt x="62" y="68"/>
                      <a:pt x="62" y="68"/>
                      <a:pt x="62" y="68"/>
                    </a:cubicBezTo>
                    <a:cubicBezTo>
                      <a:pt x="42" y="57"/>
                      <a:pt x="42" y="57"/>
                      <a:pt x="42" y="57"/>
                    </a:cubicBezTo>
                    <a:cubicBezTo>
                      <a:pt x="24" y="150"/>
                      <a:pt x="24" y="150"/>
                      <a:pt x="24" y="150"/>
                    </a:cubicBezTo>
                    <a:cubicBezTo>
                      <a:pt x="20" y="148"/>
                      <a:pt x="20" y="148"/>
                      <a:pt x="20" y="148"/>
                    </a:cubicBezTo>
                    <a:cubicBezTo>
                      <a:pt x="32" y="94"/>
                      <a:pt x="32" y="94"/>
                      <a:pt x="32" y="94"/>
                    </a:cubicBezTo>
                    <a:cubicBezTo>
                      <a:pt x="31" y="89"/>
                      <a:pt x="28" y="85"/>
                      <a:pt x="23" y="83"/>
                    </a:cubicBezTo>
                    <a:cubicBezTo>
                      <a:pt x="19" y="83"/>
                      <a:pt x="15" y="86"/>
                      <a:pt x="14" y="9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1" name="Group 15">
              <a:extLst>
                <a:ext uri="{FF2B5EF4-FFF2-40B4-BE49-F238E27FC236}">
                  <a16:creationId xmlns:a16="http://schemas.microsoft.com/office/drawing/2014/main" xmlns="" id="{DA8C52E9-3A48-475C-B1F5-F8DEC45ABDCC}"/>
                </a:ext>
              </a:extLst>
            </p:cNvPr>
            <p:cNvGrpSpPr/>
            <p:nvPr/>
          </p:nvGrpSpPr>
          <p:grpSpPr>
            <a:xfrm>
              <a:off x="4028887" y="1590076"/>
              <a:ext cx="554577" cy="611896"/>
              <a:chOff x="10002838" y="1573213"/>
              <a:chExt cx="614363" cy="677862"/>
            </a:xfrm>
            <a:solidFill>
              <a:srgbClr val="5EA9CA"/>
            </a:solidFill>
          </p:grpSpPr>
          <p:sp>
            <p:nvSpPr>
              <p:cNvPr id="98" name="Freeform 34">
                <a:extLst>
                  <a:ext uri="{FF2B5EF4-FFF2-40B4-BE49-F238E27FC236}">
                    <a16:creationId xmlns:a16="http://schemas.microsoft.com/office/drawing/2014/main" xmlns="" id="{1726DB98-2402-4C92-AF17-953409C3E613}"/>
                  </a:ext>
                </a:extLst>
              </p:cNvPr>
              <p:cNvSpPr/>
              <p:nvPr/>
            </p:nvSpPr>
            <p:spPr bwMode="auto">
              <a:xfrm>
                <a:off x="10456863" y="1573213"/>
                <a:ext cx="160338" cy="157162"/>
              </a:xfrm>
              <a:custGeom>
                <a:avLst/>
                <a:gdLst>
                  <a:gd name="T0" fmla="*/ 43 w 51"/>
                  <a:gd name="T1" fmla="*/ 40 h 50"/>
                  <a:gd name="T2" fmla="*/ 40 w 51"/>
                  <a:gd name="T3" fmla="*/ 8 h 50"/>
                  <a:gd name="T4" fmla="*/ 8 w 51"/>
                  <a:gd name="T5" fmla="*/ 10 h 50"/>
                  <a:gd name="T6" fmla="*/ 11 w 51"/>
                  <a:gd name="T7" fmla="*/ 42 h 50"/>
                  <a:gd name="T8" fmla="*/ 43 w 51"/>
                  <a:gd name="T9" fmla="*/ 40 h 50"/>
                </a:gdLst>
                <a:ahLst/>
                <a:cxnLst>
                  <a:cxn ang="0">
                    <a:pos x="T0" y="T1"/>
                  </a:cxn>
                  <a:cxn ang="0">
                    <a:pos x="T2" y="T3"/>
                  </a:cxn>
                  <a:cxn ang="0">
                    <a:pos x="T4" y="T5"/>
                  </a:cxn>
                  <a:cxn ang="0">
                    <a:pos x="T6" y="T7"/>
                  </a:cxn>
                  <a:cxn ang="0">
                    <a:pos x="T8" y="T9"/>
                  </a:cxn>
                </a:cxnLst>
                <a:rect l="0" t="0" r="r" b="b"/>
                <a:pathLst>
                  <a:path w="51" h="50">
                    <a:moveTo>
                      <a:pt x="43" y="40"/>
                    </a:moveTo>
                    <a:cubicBezTo>
                      <a:pt x="51" y="30"/>
                      <a:pt x="50" y="16"/>
                      <a:pt x="40" y="8"/>
                    </a:cubicBezTo>
                    <a:cubicBezTo>
                      <a:pt x="31" y="0"/>
                      <a:pt x="16" y="1"/>
                      <a:pt x="8" y="10"/>
                    </a:cubicBezTo>
                    <a:cubicBezTo>
                      <a:pt x="0" y="19"/>
                      <a:pt x="1" y="34"/>
                      <a:pt x="11" y="42"/>
                    </a:cubicBezTo>
                    <a:cubicBezTo>
                      <a:pt x="20" y="50"/>
                      <a:pt x="35" y="49"/>
                      <a:pt x="43"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99" name="Freeform 35">
                <a:extLst>
                  <a:ext uri="{FF2B5EF4-FFF2-40B4-BE49-F238E27FC236}">
                    <a16:creationId xmlns:a16="http://schemas.microsoft.com/office/drawing/2014/main" xmlns="" id="{57F5F41B-1785-4381-A6EE-9EE563803043}"/>
                  </a:ext>
                </a:extLst>
              </p:cNvPr>
              <p:cNvSpPr/>
              <p:nvPr/>
            </p:nvSpPr>
            <p:spPr bwMode="auto">
              <a:xfrm>
                <a:off x="10002838" y="1635125"/>
                <a:ext cx="577850" cy="615950"/>
              </a:xfrm>
              <a:custGeom>
                <a:avLst/>
                <a:gdLst>
                  <a:gd name="T0" fmla="*/ 92 w 183"/>
                  <a:gd name="T1" fmla="*/ 13 h 195"/>
                  <a:gd name="T2" fmla="*/ 134 w 183"/>
                  <a:gd name="T3" fmla="*/ 11 h 195"/>
                  <a:gd name="T4" fmla="*/ 158 w 183"/>
                  <a:gd name="T5" fmla="*/ 31 h 195"/>
                  <a:gd name="T6" fmla="*/ 160 w 183"/>
                  <a:gd name="T7" fmla="*/ 32 h 195"/>
                  <a:gd name="T8" fmla="*/ 169 w 183"/>
                  <a:gd name="T9" fmla="*/ 41 h 195"/>
                  <a:gd name="T10" fmla="*/ 173 w 183"/>
                  <a:gd name="T11" fmla="*/ 83 h 195"/>
                  <a:gd name="T12" fmla="*/ 173 w 183"/>
                  <a:gd name="T13" fmla="*/ 83 h 195"/>
                  <a:gd name="T14" fmla="*/ 134 w 183"/>
                  <a:gd name="T15" fmla="*/ 128 h 195"/>
                  <a:gd name="T16" fmla="*/ 120 w 183"/>
                  <a:gd name="T17" fmla="*/ 129 h 195"/>
                  <a:gd name="T18" fmla="*/ 119 w 183"/>
                  <a:gd name="T19" fmla="*/ 115 h 195"/>
                  <a:gd name="T20" fmla="*/ 142 w 183"/>
                  <a:gd name="T21" fmla="*/ 88 h 195"/>
                  <a:gd name="T22" fmla="*/ 155 w 183"/>
                  <a:gd name="T23" fmla="*/ 74 h 195"/>
                  <a:gd name="T24" fmla="*/ 151 w 183"/>
                  <a:gd name="T25" fmla="*/ 70 h 195"/>
                  <a:gd name="T26" fmla="*/ 137 w 183"/>
                  <a:gd name="T27" fmla="*/ 87 h 195"/>
                  <a:gd name="T28" fmla="*/ 112 w 183"/>
                  <a:gd name="T29" fmla="*/ 116 h 195"/>
                  <a:gd name="T30" fmla="*/ 109 w 183"/>
                  <a:gd name="T31" fmla="*/ 119 h 195"/>
                  <a:gd name="T32" fmla="*/ 49 w 183"/>
                  <a:gd name="T33" fmla="*/ 189 h 195"/>
                  <a:gd name="T34" fmla="*/ 30 w 183"/>
                  <a:gd name="T35" fmla="*/ 191 h 195"/>
                  <a:gd name="T36" fmla="*/ 29 w 183"/>
                  <a:gd name="T37" fmla="*/ 172 h 195"/>
                  <a:gd name="T38" fmla="*/ 89 w 183"/>
                  <a:gd name="T39" fmla="*/ 102 h 195"/>
                  <a:gd name="T40" fmla="*/ 85 w 183"/>
                  <a:gd name="T41" fmla="*/ 98 h 195"/>
                  <a:gd name="T42" fmla="*/ 24 w 183"/>
                  <a:gd name="T43" fmla="*/ 168 h 195"/>
                  <a:gd name="T44" fmla="*/ 6 w 183"/>
                  <a:gd name="T45" fmla="*/ 170 h 195"/>
                  <a:gd name="T46" fmla="*/ 5 w 183"/>
                  <a:gd name="T47" fmla="*/ 151 h 195"/>
                  <a:gd name="T48" fmla="*/ 65 w 183"/>
                  <a:gd name="T49" fmla="*/ 81 h 195"/>
                  <a:gd name="T50" fmla="*/ 68 w 183"/>
                  <a:gd name="T51" fmla="*/ 78 h 195"/>
                  <a:gd name="T52" fmla="*/ 93 w 183"/>
                  <a:gd name="T53" fmla="*/ 49 h 195"/>
                  <a:gd name="T54" fmla="*/ 107 w 183"/>
                  <a:gd name="T55" fmla="*/ 32 h 195"/>
                  <a:gd name="T56" fmla="*/ 104 w 183"/>
                  <a:gd name="T57" fmla="*/ 29 h 195"/>
                  <a:gd name="T58" fmla="*/ 91 w 183"/>
                  <a:gd name="T59" fmla="*/ 44 h 195"/>
                  <a:gd name="T60" fmla="*/ 68 w 183"/>
                  <a:gd name="T61" fmla="*/ 71 h 195"/>
                  <a:gd name="T62" fmla="*/ 54 w 183"/>
                  <a:gd name="T63" fmla="*/ 72 h 195"/>
                  <a:gd name="T64" fmla="*/ 53 w 183"/>
                  <a:gd name="T65" fmla="*/ 58 h 195"/>
                  <a:gd name="T66" fmla="*/ 92 w 183"/>
                  <a:gd name="T67" fmla="*/ 13 h 195"/>
                  <a:gd name="T68" fmla="*/ 92 w 183"/>
                  <a:gd name="T69" fmla="*/ 1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195">
                    <a:moveTo>
                      <a:pt x="92" y="13"/>
                    </a:moveTo>
                    <a:cubicBezTo>
                      <a:pt x="102" y="1"/>
                      <a:pt x="122" y="0"/>
                      <a:pt x="134" y="11"/>
                    </a:cubicBezTo>
                    <a:cubicBezTo>
                      <a:pt x="158" y="31"/>
                      <a:pt x="158" y="31"/>
                      <a:pt x="158" y="31"/>
                    </a:cubicBezTo>
                    <a:cubicBezTo>
                      <a:pt x="160" y="32"/>
                      <a:pt x="160" y="32"/>
                      <a:pt x="160" y="32"/>
                    </a:cubicBezTo>
                    <a:cubicBezTo>
                      <a:pt x="169" y="41"/>
                      <a:pt x="169" y="41"/>
                      <a:pt x="169" y="41"/>
                    </a:cubicBezTo>
                    <a:cubicBezTo>
                      <a:pt x="181" y="51"/>
                      <a:pt x="183" y="71"/>
                      <a:pt x="173" y="83"/>
                    </a:cubicBezTo>
                    <a:cubicBezTo>
                      <a:pt x="173" y="83"/>
                      <a:pt x="173" y="83"/>
                      <a:pt x="173" y="83"/>
                    </a:cubicBezTo>
                    <a:cubicBezTo>
                      <a:pt x="134" y="128"/>
                      <a:pt x="134" y="128"/>
                      <a:pt x="134" y="128"/>
                    </a:cubicBezTo>
                    <a:cubicBezTo>
                      <a:pt x="130" y="133"/>
                      <a:pt x="124" y="132"/>
                      <a:pt x="120" y="129"/>
                    </a:cubicBezTo>
                    <a:cubicBezTo>
                      <a:pt x="116" y="125"/>
                      <a:pt x="115" y="120"/>
                      <a:pt x="119" y="115"/>
                    </a:cubicBezTo>
                    <a:cubicBezTo>
                      <a:pt x="142" y="88"/>
                      <a:pt x="142" y="88"/>
                      <a:pt x="142" y="88"/>
                    </a:cubicBezTo>
                    <a:cubicBezTo>
                      <a:pt x="155" y="74"/>
                      <a:pt x="155" y="74"/>
                      <a:pt x="155" y="74"/>
                    </a:cubicBezTo>
                    <a:cubicBezTo>
                      <a:pt x="151" y="70"/>
                      <a:pt x="151" y="70"/>
                      <a:pt x="151" y="70"/>
                    </a:cubicBezTo>
                    <a:cubicBezTo>
                      <a:pt x="137" y="87"/>
                      <a:pt x="137" y="87"/>
                      <a:pt x="137" y="87"/>
                    </a:cubicBezTo>
                    <a:cubicBezTo>
                      <a:pt x="112" y="116"/>
                      <a:pt x="112" y="116"/>
                      <a:pt x="112" y="116"/>
                    </a:cubicBezTo>
                    <a:cubicBezTo>
                      <a:pt x="109" y="119"/>
                      <a:pt x="109" y="119"/>
                      <a:pt x="109" y="119"/>
                    </a:cubicBezTo>
                    <a:cubicBezTo>
                      <a:pt x="49" y="189"/>
                      <a:pt x="49" y="189"/>
                      <a:pt x="49" y="189"/>
                    </a:cubicBezTo>
                    <a:cubicBezTo>
                      <a:pt x="44" y="195"/>
                      <a:pt x="35" y="195"/>
                      <a:pt x="30" y="191"/>
                    </a:cubicBezTo>
                    <a:cubicBezTo>
                      <a:pt x="24" y="186"/>
                      <a:pt x="24" y="178"/>
                      <a:pt x="29" y="172"/>
                    </a:cubicBezTo>
                    <a:cubicBezTo>
                      <a:pt x="89" y="102"/>
                      <a:pt x="89" y="102"/>
                      <a:pt x="89" y="102"/>
                    </a:cubicBezTo>
                    <a:cubicBezTo>
                      <a:pt x="85" y="98"/>
                      <a:pt x="85" y="98"/>
                      <a:pt x="85" y="98"/>
                    </a:cubicBezTo>
                    <a:cubicBezTo>
                      <a:pt x="24" y="168"/>
                      <a:pt x="24" y="168"/>
                      <a:pt x="24" y="168"/>
                    </a:cubicBezTo>
                    <a:cubicBezTo>
                      <a:pt x="20" y="174"/>
                      <a:pt x="12" y="175"/>
                      <a:pt x="6" y="170"/>
                    </a:cubicBezTo>
                    <a:cubicBezTo>
                      <a:pt x="1" y="166"/>
                      <a:pt x="0" y="157"/>
                      <a:pt x="5" y="151"/>
                    </a:cubicBezTo>
                    <a:cubicBezTo>
                      <a:pt x="65" y="81"/>
                      <a:pt x="65" y="81"/>
                      <a:pt x="65" y="81"/>
                    </a:cubicBezTo>
                    <a:cubicBezTo>
                      <a:pt x="68" y="78"/>
                      <a:pt x="68" y="78"/>
                      <a:pt x="68" y="78"/>
                    </a:cubicBezTo>
                    <a:cubicBezTo>
                      <a:pt x="93" y="49"/>
                      <a:pt x="93" y="49"/>
                      <a:pt x="93" y="49"/>
                    </a:cubicBezTo>
                    <a:cubicBezTo>
                      <a:pt x="107" y="32"/>
                      <a:pt x="107" y="32"/>
                      <a:pt x="107" y="32"/>
                    </a:cubicBezTo>
                    <a:cubicBezTo>
                      <a:pt x="104" y="29"/>
                      <a:pt x="104" y="29"/>
                      <a:pt x="104" y="29"/>
                    </a:cubicBezTo>
                    <a:cubicBezTo>
                      <a:pt x="91" y="44"/>
                      <a:pt x="91" y="44"/>
                      <a:pt x="91" y="44"/>
                    </a:cubicBezTo>
                    <a:cubicBezTo>
                      <a:pt x="68" y="71"/>
                      <a:pt x="68" y="71"/>
                      <a:pt x="68" y="71"/>
                    </a:cubicBezTo>
                    <a:cubicBezTo>
                      <a:pt x="64" y="75"/>
                      <a:pt x="59" y="76"/>
                      <a:pt x="54" y="72"/>
                    </a:cubicBezTo>
                    <a:cubicBezTo>
                      <a:pt x="50" y="68"/>
                      <a:pt x="49" y="62"/>
                      <a:pt x="53" y="58"/>
                    </a:cubicBezTo>
                    <a:cubicBezTo>
                      <a:pt x="92" y="13"/>
                      <a:pt x="92" y="13"/>
                      <a:pt x="92" y="13"/>
                    </a:cubicBezTo>
                    <a:cubicBezTo>
                      <a:pt x="92" y="13"/>
                      <a:pt x="92" y="13"/>
                      <a:pt x="92"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2" name="Group 16">
              <a:extLst>
                <a:ext uri="{FF2B5EF4-FFF2-40B4-BE49-F238E27FC236}">
                  <a16:creationId xmlns:a16="http://schemas.microsoft.com/office/drawing/2014/main" xmlns="" id="{56D5839C-D918-4EE5-A52C-AB5909CE5CA1}"/>
                </a:ext>
              </a:extLst>
            </p:cNvPr>
            <p:cNvGrpSpPr/>
            <p:nvPr/>
          </p:nvGrpSpPr>
          <p:grpSpPr>
            <a:xfrm>
              <a:off x="1427968" y="4613734"/>
              <a:ext cx="545978" cy="606164"/>
              <a:chOff x="7121526" y="4922838"/>
              <a:chExt cx="604837" cy="671512"/>
            </a:xfrm>
            <a:solidFill>
              <a:srgbClr val="EE5058"/>
            </a:solidFill>
          </p:grpSpPr>
          <p:sp>
            <p:nvSpPr>
              <p:cNvPr id="96" name="Freeform 36">
                <a:extLst>
                  <a:ext uri="{FF2B5EF4-FFF2-40B4-BE49-F238E27FC236}">
                    <a16:creationId xmlns:a16="http://schemas.microsoft.com/office/drawing/2014/main" xmlns="" id="{94F3720E-0CD8-4EE7-8A1C-5AF0DEC8A380}"/>
                  </a:ext>
                </a:extLst>
              </p:cNvPr>
              <p:cNvSpPr/>
              <p:nvPr/>
            </p:nvSpPr>
            <p:spPr bwMode="auto">
              <a:xfrm>
                <a:off x="7121526" y="5437188"/>
                <a:ext cx="157163" cy="157162"/>
              </a:xfrm>
              <a:custGeom>
                <a:avLst/>
                <a:gdLst>
                  <a:gd name="T0" fmla="*/ 42 w 50"/>
                  <a:gd name="T1" fmla="*/ 39 h 50"/>
                  <a:gd name="T2" fmla="*/ 11 w 50"/>
                  <a:gd name="T3" fmla="*/ 42 h 50"/>
                  <a:gd name="T4" fmla="*/ 8 w 50"/>
                  <a:gd name="T5" fmla="*/ 10 h 50"/>
                  <a:gd name="T6" fmla="*/ 40 w 50"/>
                  <a:gd name="T7" fmla="*/ 8 h 50"/>
                  <a:gd name="T8" fmla="*/ 42 w 50"/>
                  <a:gd name="T9" fmla="*/ 39 h 50"/>
                </a:gdLst>
                <a:ahLst/>
                <a:cxnLst>
                  <a:cxn ang="0">
                    <a:pos x="T0" y="T1"/>
                  </a:cxn>
                  <a:cxn ang="0">
                    <a:pos x="T2" y="T3"/>
                  </a:cxn>
                  <a:cxn ang="0">
                    <a:pos x="T4" y="T5"/>
                  </a:cxn>
                  <a:cxn ang="0">
                    <a:pos x="T6" y="T7"/>
                  </a:cxn>
                  <a:cxn ang="0">
                    <a:pos x="T8" y="T9"/>
                  </a:cxn>
                </a:cxnLst>
                <a:rect l="0" t="0" r="r" b="b"/>
                <a:pathLst>
                  <a:path w="50" h="50">
                    <a:moveTo>
                      <a:pt x="42" y="39"/>
                    </a:moveTo>
                    <a:cubicBezTo>
                      <a:pt x="34" y="49"/>
                      <a:pt x="20" y="50"/>
                      <a:pt x="11" y="42"/>
                    </a:cubicBezTo>
                    <a:cubicBezTo>
                      <a:pt x="1" y="33"/>
                      <a:pt x="0" y="19"/>
                      <a:pt x="8" y="10"/>
                    </a:cubicBezTo>
                    <a:cubicBezTo>
                      <a:pt x="16" y="1"/>
                      <a:pt x="30" y="0"/>
                      <a:pt x="40" y="8"/>
                    </a:cubicBezTo>
                    <a:cubicBezTo>
                      <a:pt x="49" y="16"/>
                      <a:pt x="50" y="30"/>
                      <a:pt x="42" y="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97" name="Freeform 37">
                <a:extLst>
                  <a:ext uri="{FF2B5EF4-FFF2-40B4-BE49-F238E27FC236}">
                    <a16:creationId xmlns:a16="http://schemas.microsoft.com/office/drawing/2014/main" xmlns="" id="{25C46892-C142-4583-9044-915D6D63A7E5}"/>
                  </a:ext>
                </a:extLst>
              </p:cNvPr>
              <p:cNvSpPr/>
              <p:nvPr/>
            </p:nvSpPr>
            <p:spPr bwMode="auto">
              <a:xfrm>
                <a:off x="7196138" y="4922838"/>
                <a:ext cx="530225" cy="574675"/>
              </a:xfrm>
              <a:custGeom>
                <a:avLst/>
                <a:gdLst>
                  <a:gd name="T0" fmla="*/ 29 w 168"/>
                  <a:gd name="T1" fmla="*/ 69 h 182"/>
                  <a:gd name="T2" fmla="*/ 6 w 168"/>
                  <a:gd name="T3" fmla="*/ 122 h 182"/>
                  <a:gd name="T4" fmla="*/ 6 w 168"/>
                  <a:gd name="T5" fmla="*/ 123 h 182"/>
                  <a:gd name="T6" fmla="*/ 14 w 168"/>
                  <a:gd name="T7" fmla="*/ 158 h 182"/>
                  <a:gd name="T8" fmla="*/ 20 w 168"/>
                  <a:gd name="T9" fmla="*/ 164 h 182"/>
                  <a:gd name="T10" fmla="*/ 23 w 168"/>
                  <a:gd name="T11" fmla="*/ 166 h 182"/>
                  <a:gd name="T12" fmla="*/ 29 w 168"/>
                  <a:gd name="T13" fmla="*/ 172 h 182"/>
                  <a:gd name="T14" fmla="*/ 65 w 168"/>
                  <a:gd name="T15" fmla="*/ 174 h 182"/>
                  <a:gd name="T16" fmla="*/ 66 w 168"/>
                  <a:gd name="T17" fmla="*/ 173 h 182"/>
                  <a:gd name="T18" fmla="*/ 115 w 168"/>
                  <a:gd name="T19" fmla="*/ 144 h 182"/>
                  <a:gd name="T20" fmla="*/ 118 w 168"/>
                  <a:gd name="T21" fmla="*/ 132 h 182"/>
                  <a:gd name="T22" fmla="*/ 106 w 168"/>
                  <a:gd name="T23" fmla="*/ 128 h 182"/>
                  <a:gd name="T24" fmla="*/ 59 w 168"/>
                  <a:gd name="T25" fmla="*/ 158 h 182"/>
                  <a:gd name="T26" fmla="*/ 55 w 168"/>
                  <a:gd name="T27" fmla="*/ 154 h 182"/>
                  <a:gd name="T28" fmla="*/ 136 w 168"/>
                  <a:gd name="T29" fmla="*/ 105 h 182"/>
                  <a:gd name="T30" fmla="*/ 119 w 168"/>
                  <a:gd name="T31" fmla="*/ 90 h 182"/>
                  <a:gd name="T32" fmla="*/ 165 w 168"/>
                  <a:gd name="T33" fmla="*/ 37 h 182"/>
                  <a:gd name="T34" fmla="*/ 163 w 168"/>
                  <a:gd name="T35" fmla="*/ 22 h 182"/>
                  <a:gd name="T36" fmla="*/ 149 w 168"/>
                  <a:gd name="T37" fmla="*/ 24 h 182"/>
                  <a:gd name="T38" fmla="*/ 103 w 168"/>
                  <a:gd name="T39" fmla="*/ 76 h 182"/>
                  <a:gd name="T40" fmla="*/ 97 w 168"/>
                  <a:gd name="T41" fmla="*/ 71 h 182"/>
                  <a:gd name="T42" fmla="*/ 142 w 168"/>
                  <a:gd name="T43" fmla="*/ 18 h 182"/>
                  <a:gd name="T44" fmla="*/ 142 w 168"/>
                  <a:gd name="T45" fmla="*/ 3 h 182"/>
                  <a:gd name="T46" fmla="*/ 127 w 168"/>
                  <a:gd name="T47" fmla="*/ 5 h 182"/>
                  <a:gd name="T48" fmla="*/ 81 w 168"/>
                  <a:gd name="T49" fmla="*/ 57 h 182"/>
                  <a:gd name="T50" fmla="*/ 63 w 168"/>
                  <a:gd name="T51" fmla="*/ 42 h 182"/>
                  <a:gd name="T52" fmla="*/ 27 w 168"/>
                  <a:gd name="T53" fmla="*/ 130 h 182"/>
                  <a:gd name="T54" fmla="*/ 23 w 168"/>
                  <a:gd name="T55" fmla="*/ 126 h 182"/>
                  <a:gd name="T56" fmla="*/ 46 w 168"/>
                  <a:gd name="T57" fmla="*/ 76 h 182"/>
                  <a:gd name="T58" fmla="*/ 40 w 168"/>
                  <a:gd name="T59" fmla="*/ 64 h 182"/>
                  <a:gd name="T60" fmla="*/ 29 w 168"/>
                  <a:gd name="T61" fmla="*/ 6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 h="182">
                    <a:moveTo>
                      <a:pt x="29" y="69"/>
                    </a:moveTo>
                    <a:cubicBezTo>
                      <a:pt x="6" y="122"/>
                      <a:pt x="6" y="122"/>
                      <a:pt x="6" y="122"/>
                    </a:cubicBezTo>
                    <a:cubicBezTo>
                      <a:pt x="6" y="123"/>
                      <a:pt x="6" y="123"/>
                      <a:pt x="6" y="123"/>
                    </a:cubicBezTo>
                    <a:cubicBezTo>
                      <a:pt x="0" y="140"/>
                      <a:pt x="9" y="154"/>
                      <a:pt x="14" y="158"/>
                    </a:cubicBezTo>
                    <a:cubicBezTo>
                      <a:pt x="17" y="161"/>
                      <a:pt x="16" y="160"/>
                      <a:pt x="20" y="164"/>
                    </a:cubicBezTo>
                    <a:cubicBezTo>
                      <a:pt x="21" y="164"/>
                      <a:pt x="22" y="165"/>
                      <a:pt x="23" y="166"/>
                    </a:cubicBezTo>
                    <a:cubicBezTo>
                      <a:pt x="26" y="169"/>
                      <a:pt x="26" y="168"/>
                      <a:pt x="29" y="172"/>
                    </a:cubicBezTo>
                    <a:cubicBezTo>
                      <a:pt x="34" y="176"/>
                      <a:pt x="49" y="182"/>
                      <a:pt x="65" y="174"/>
                    </a:cubicBezTo>
                    <a:cubicBezTo>
                      <a:pt x="66" y="173"/>
                      <a:pt x="66" y="173"/>
                      <a:pt x="66" y="173"/>
                    </a:cubicBezTo>
                    <a:cubicBezTo>
                      <a:pt x="115" y="144"/>
                      <a:pt x="115" y="144"/>
                      <a:pt x="115" y="144"/>
                    </a:cubicBezTo>
                    <a:cubicBezTo>
                      <a:pt x="119" y="141"/>
                      <a:pt x="120" y="135"/>
                      <a:pt x="118" y="132"/>
                    </a:cubicBezTo>
                    <a:cubicBezTo>
                      <a:pt x="115" y="128"/>
                      <a:pt x="110" y="127"/>
                      <a:pt x="106" y="128"/>
                    </a:cubicBezTo>
                    <a:cubicBezTo>
                      <a:pt x="59" y="158"/>
                      <a:pt x="59" y="158"/>
                      <a:pt x="59" y="158"/>
                    </a:cubicBezTo>
                    <a:cubicBezTo>
                      <a:pt x="55" y="154"/>
                      <a:pt x="55" y="154"/>
                      <a:pt x="55" y="154"/>
                    </a:cubicBezTo>
                    <a:cubicBezTo>
                      <a:pt x="136" y="105"/>
                      <a:pt x="136" y="105"/>
                      <a:pt x="136" y="105"/>
                    </a:cubicBezTo>
                    <a:cubicBezTo>
                      <a:pt x="119" y="90"/>
                      <a:pt x="119" y="90"/>
                      <a:pt x="119" y="90"/>
                    </a:cubicBezTo>
                    <a:cubicBezTo>
                      <a:pt x="165" y="37"/>
                      <a:pt x="165" y="37"/>
                      <a:pt x="165" y="37"/>
                    </a:cubicBezTo>
                    <a:cubicBezTo>
                      <a:pt x="168" y="33"/>
                      <a:pt x="168" y="26"/>
                      <a:pt x="163" y="22"/>
                    </a:cubicBezTo>
                    <a:cubicBezTo>
                      <a:pt x="159" y="18"/>
                      <a:pt x="153" y="19"/>
                      <a:pt x="149" y="24"/>
                    </a:cubicBezTo>
                    <a:cubicBezTo>
                      <a:pt x="103" y="76"/>
                      <a:pt x="103" y="76"/>
                      <a:pt x="103" y="76"/>
                    </a:cubicBezTo>
                    <a:cubicBezTo>
                      <a:pt x="97" y="71"/>
                      <a:pt x="97" y="71"/>
                      <a:pt x="97" y="71"/>
                    </a:cubicBezTo>
                    <a:cubicBezTo>
                      <a:pt x="142" y="18"/>
                      <a:pt x="142" y="18"/>
                      <a:pt x="142" y="18"/>
                    </a:cubicBezTo>
                    <a:cubicBezTo>
                      <a:pt x="146" y="14"/>
                      <a:pt x="147" y="7"/>
                      <a:pt x="142" y="3"/>
                    </a:cubicBezTo>
                    <a:cubicBezTo>
                      <a:pt x="137" y="0"/>
                      <a:pt x="131" y="0"/>
                      <a:pt x="127" y="5"/>
                    </a:cubicBezTo>
                    <a:cubicBezTo>
                      <a:pt x="81" y="57"/>
                      <a:pt x="81" y="57"/>
                      <a:pt x="81" y="57"/>
                    </a:cubicBezTo>
                    <a:cubicBezTo>
                      <a:pt x="63" y="42"/>
                      <a:pt x="63" y="42"/>
                      <a:pt x="63" y="42"/>
                    </a:cubicBezTo>
                    <a:cubicBezTo>
                      <a:pt x="27" y="130"/>
                      <a:pt x="27" y="130"/>
                      <a:pt x="27" y="130"/>
                    </a:cubicBezTo>
                    <a:cubicBezTo>
                      <a:pt x="23" y="126"/>
                      <a:pt x="23" y="126"/>
                      <a:pt x="23" y="126"/>
                    </a:cubicBezTo>
                    <a:cubicBezTo>
                      <a:pt x="46" y="76"/>
                      <a:pt x="46" y="76"/>
                      <a:pt x="46" y="76"/>
                    </a:cubicBezTo>
                    <a:cubicBezTo>
                      <a:pt x="46" y="72"/>
                      <a:pt x="44" y="67"/>
                      <a:pt x="40" y="64"/>
                    </a:cubicBezTo>
                    <a:cubicBezTo>
                      <a:pt x="36" y="63"/>
                      <a:pt x="31" y="65"/>
                      <a:pt x="29" y="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3" name="Group 17">
              <a:extLst>
                <a:ext uri="{FF2B5EF4-FFF2-40B4-BE49-F238E27FC236}">
                  <a16:creationId xmlns:a16="http://schemas.microsoft.com/office/drawing/2014/main" xmlns="" id="{AFDE3521-D3BC-40FB-9A74-976A7C785361}"/>
                </a:ext>
              </a:extLst>
            </p:cNvPr>
            <p:cNvGrpSpPr/>
            <p:nvPr/>
          </p:nvGrpSpPr>
          <p:grpSpPr>
            <a:xfrm>
              <a:off x="4273932" y="1853750"/>
              <a:ext cx="568907" cy="598999"/>
              <a:chOff x="10274301" y="1865313"/>
              <a:chExt cx="630238" cy="663575"/>
            </a:xfrm>
            <a:solidFill>
              <a:srgbClr val="5EA9CA"/>
            </a:solidFill>
          </p:grpSpPr>
          <p:sp>
            <p:nvSpPr>
              <p:cNvPr id="94" name="Freeform 38">
                <a:extLst>
                  <a:ext uri="{FF2B5EF4-FFF2-40B4-BE49-F238E27FC236}">
                    <a16:creationId xmlns:a16="http://schemas.microsoft.com/office/drawing/2014/main" xmlns="" id="{FE7E3ABF-ABC5-4BA8-B440-E09D1DBB975B}"/>
                  </a:ext>
                </a:extLst>
              </p:cNvPr>
              <p:cNvSpPr/>
              <p:nvPr/>
            </p:nvSpPr>
            <p:spPr bwMode="auto">
              <a:xfrm>
                <a:off x="10744201" y="1865313"/>
                <a:ext cx="160338" cy="158750"/>
              </a:xfrm>
              <a:custGeom>
                <a:avLst/>
                <a:gdLst>
                  <a:gd name="T0" fmla="*/ 42 w 51"/>
                  <a:gd name="T1" fmla="*/ 40 h 50"/>
                  <a:gd name="T2" fmla="*/ 41 w 51"/>
                  <a:gd name="T3" fmla="*/ 8 h 50"/>
                  <a:gd name="T4" fmla="*/ 9 w 51"/>
                  <a:gd name="T5" fmla="*/ 9 h 50"/>
                  <a:gd name="T6" fmla="*/ 10 w 51"/>
                  <a:gd name="T7" fmla="*/ 41 h 50"/>
                  <a:gd name="T8" fmla="*/ 42 w 51"/>
                  <a:gd name="T9" fmla="*/ 40 h 50"/>
                </a:gdLst>
                <a:ahLst/>
                <a:cxnLst>
                  <a:cxn ang="0">
                    <a:pos x="T0" y="T1"/>
                  </a:cxn>
                  <a:cxn ang="0">
                    <a:pos x="T2" y="T3"/>
                  </a:cxn>
                  <a:cxn ang="0">
                    <a:pos x="T4" y="T5"/>
                  </a:cxn>
                  <a:cxn ang="0">
                    <a:pos x="T6" y="T7"/>
                  </a:cxn>
                  <a:cxn ang="0">
                    <a:pos x="T8" y="T9"/>
                  </a:cxn>
                </a:cxnLst>
                <a:rect l="0" t="0" r="r" b="b"/>
                <a:pathLst>
                  <a:path w="51" h="50">
                    <a:moveTo>
                      <a:pt x="42" y="40"/>
                    </a:moveTo>
                    <a:cubicBezTo>
                      <a:pt x="51" y="31"/>
                      <a:pt x="50" y="17"/>
                      <a:pt x="41" y="8"/>
                    </a:cubicBezTo>
                    <a:cubicBezTo>
                      <a:pt x="32" y="0"/>
                      <a:pt x="17" y="0"/>
                      <a:pt x="9" y="9"/>
                    </a:cubicBezTo>
                    <a:cubicBezTo>
                      <a:pt x="0" y="18"/>
                      <a:pt x="1" y="32"/>
                      <a:pt x="10" y="41"/>
                    </a:cubicBezTo>
                    <a:cubicBezTo>
                      <a:pt x="19" y="50"/>
                      <a:pt x="34" y="49"/>
                      <a:pt x="42"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95" name="Freeform 39">
                <a:extLst>
                  <a:ext uri="{FF2B5EF4-FFF2-40B4-BE49-F238E27FC236}">
                    <a16:creationId xmlns:a16="http://schemas.microsoft.com/office/drawing/2014/main" xmlns="" id="{F1215BC9-36C1-487C-8783-E52AE865DE5A}"/>
                  </a:ext>
                </a:extLst>
              </p:cNvPr>
              <p:cNvSpPr/>
              <p:nvPr/>
            </p:nvSpPr>
            <p:spPr bwMode="auto">
              <a:xfrm>
                <a:off x="10274301" y="1922463"/>
                <a:ext cx="585788" cy="606425"/>
              </a:xfrm>
              <a:custGeom>
                <a:avLst/>
                <a:gdLst>
                  <a:gd name="T0" fmla="*/ 97 w 186"/>
                  <a:gd name="T1" fmla="*/ 12 h 192"/>
                  <a:gd name="T2" fmla="*/ 139 w 186"/>
                  <a:gd name="T3" fmla="*/ 11 h 192"/>
                  <a:gd name="T4" fmla="*/ 162 w 186"/>
                  <a:gd name="T5" fmla="*/ 32 h 192"/>
                  <a:gd name="T6" fmla="*/ 164 w 186"/>
                  <a:gd name="T7" fmla="*/ 34 h 192"/>
                  <a:gd name="T8" fmla="*/ 173 w 186"/>
                  <a:gd name="T9" fmla="*/ 42 h 192"/>
                  <a:gd name="T10" fmla="*/ 175 w 186"/>
                  <a:gd name="T11" fmla="*/ 85 h 192"/>
                  <a:gd name="T12" fmla="*/ 175 w 186"/>
                  <a:gd name="T13" fmla="*/ 85 h 192"/>
                  <a:gd name="T14" fmla="*/ 135 w 186"/>
                  <a:gd name="T15" fmla="*/ 128 h 192"/>
                  <a:gd name="T16" fmla="*/ 121 w 186"/>
                  <a:gd name="T17" fmla="*/ 129 h 192"/>
                  <a:gd name="T18" fmla="*/ 120 w 186"/>
                  <a:gd name="T19" fmla="*/ 115 h 192"/>
                  <a:gd name="T20" fmla="*/ 144 w 186"/>
                  <a:gd name="T21" fmla="*/ 89 h 192"/>
                  <a:gd name="T22" fmla="*/ 158 w 186"/>
                  <a:gd name="T23" fmla="*/ 75 h 192"/>
                  <a:gd name="T24" fmla="*/ 154 w 186"/>
                  <a:gd name="T25" fmla="*/ 71 h 192"/>
                  <a:gd name="T26" fmla="*/ 139 w 186"/>
                  <a:gd name="T27" fmla="*/ 87 h 192"/>
                  <a:gd name="T28" fmla="*/ 114 w 186"/>
                  <a:gd name="T29" fmla="*/ 115 h 192"/>
                  <a:gd name="T30" fmla="*/ 110 w 186"/>
                  <a:gd name="T31" fmla="*/ 119 h 192"/>
                  <a:gd name="T32" fmla="*/ 47 w 186"/>
                  <a:gd name="T33" fmla="*/ 187 h 192"/>
                  <a:gd name="T34" fmla="*/ 28 w 186"/>
                  <a:gd name="T35" fmla="*/ 187 h 192"/>
                  <a:gd name="T36" fmla="*/ 28 w 186"/>
                  <a:gd name="T37" fmla="*/ 169 h 192"/>
                  <a:gd name="T38" fmla="*/ 91 w 186"/>
                  <a:gd name="T39" fmla="*/ 101 h 192"/>
                  <a:gd name="T40" fmla="*/ 87 w 186"/>
                  <a:gd name="T41" fmla="*/ 97 h 192"/>
                  <a:gd name="T42" fmla="*/ 24 w 186"/>
                  <a:gd name="T43" fmla="*/ 165 h 192"/>
                  <a:gd name="T44" fmla="*/ 6 w 186"/>
                  <a:gd name="T45" fmla="*/ 166 h 192"/>
                  <a:gd name="T46" fmla="*/ 5 w 186"/>
                  <a:gd name="T47" fmla="*/ 147 h 192"/>
                  <a:gd name="T48" fmla="*/ 68 w 186"/>
                  <a:gd name="T49" fmla="*/ 79 h 192"/>
                  <a:gd name="T50" fmla="*/ 71 w 186"/>
                  <a:gd name="T51" fmla="*/ 76 h 192"/>
                  <a:gd name="T52" fmla="*/ 97 w 186"/>
                  <a:gd name="T53" fmla="*/ 48 h 192"/>
                  <a:gd name="T54" fmla="*/ 111 w 186"/>
                  <a:gd name="T55" fmla="*/ 32 h 192"/>
                  <a:gd name="T56" fmla="*/ 108 w 186"/>
                  <a:gd name="T57" fmla="*/ 29 h 192"/>
                  <a:gd name="T58" fmla="*/ 95 w 186"/>
                  <a:gd name="T59" fmla="*/ 43 h 192"/>
                  <a:gd name="T60" fmla="*/ 71 w 186"/>
                  <a:gd name="T61" fmla="*/ 69 h 192"/>
                  <a:gd name="T62" fmla="*/ 57 w 186"/>
                  <a:gd name="T63" fmla="*/ 69 h 192"/>
                  <a:gd name="T64" fmla="*/ 56 w 186"/>
                  <a:gd name="T65" fmla="*/ 55 h 192"/>
                  <a:gd name="T66" fmla="*/ 97 w 186"/>
                  <a:gd name="T67" fmla="*/ 12 h 192"/>
                  <a:gd name="T68" fmla="*/ 97 w 186"/>
                  <a:gd name="T6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192">
                    <a:moveTo>
                      <a:pt x="97" y="12"/>
                    </a:moveTo>
                    <a:cubicBezTo>
                      <a:pt x="107" y="0"/>
                      <a:pt x="127" y="0"/>
                      <a:pt x="139" y="11"/>
                    </a:cubicBezTo>
                    <a:cubicBezTo>
                      <a:pt x="162" y="32"/>
                      <a:pt x="162" y="32"/>
                      <a:pt x="162" y="32"/>
                    </a:cubicBezTo>
                    <a:cubicBezTo>
                      <a:pt x="164" y="34"/>
                      <a:pt x="164" y="34"/>
                      <a:pt x="164" y="34"/>
                    </a:cubicBezTo>
                    <a:cubicBezTo>
                      <a:pt x="173" y="42"/>
                      <a:pt x="173" y="42"/>
                      <a:pt x="173" y="42"/>
                    </a:cubicBezTo>
                    <a:cubicBezTo>
                      <a:pt x="184" y="53"/>
                      <a:pt x="186" y="73"/>
                      <a:pt x="175" y="85"/>
                    </a:cubicBezTo>
                    <a:cubicBezTo>
                      <a:pt x="175" y="85"/>
                      <a:pt x="175" y="85"/>
                      <a:pt x="175" y="85"/>
                    </a:cubicBezTo>
                    <a:cubicBezTo>
                      <a:pt x="135" y="128"/>
                      <a:pt x="135" y="128"/>
                      <a:pt x="135" y="128"/>
                    </a:cubicBezTo>
                    <a:cubicBezTo>
                      <a:pt x="131" y="133"/>
                      <a:pt x="125" y="132"/>
                      <a:pt x="121" y="129"/>
                    </a:cubicBezTo>
                    <a:cubicBezTo>
                      <a:pt x="117" y="125"/>
                      <a:pt x="116" y="119"/>
                      <a:pt x="120" y="115"/>
                    </a:cubicBezTo>
                    <a:cubicBezTo>
                      <a:pt x="144" y="89"/>
                      <a:pt x="144" y="89"/>
                      <a:pt x="144" y="89"/>
                    </a:cubicBezTo>
                    <a:cubicBezTo>
                      <a:pt x="158" y="75"/>
                      <a:pt x="158" y="75"/>
                      <a:pt x="158" y="75"/>
                    </a:cubicBezTo>
                    <a:cubicBezTo>
                      <a:pt x="154" y="71"/>
                      <a:pt x="154" y="71"/>
                      <a:pt x="154" y="71"/>
                    </a:cubicBezTo>
                    <a:cubicBezTo>
                      <a:pt x="139" y="87"/>
                      <a:pt x="139" y="87"/>
                      <a:pt x="139" y="87"/>
                    </a:cubicBezTo>
                    <a:cubicBezTo>
                      <a:pt x="114" y="115"/>
                      <a:pt x="114" y="115"/>
                      <a:pt x="114" y="115"/>
                    </a:cubicBezTo>
                    <a:cubicBezTo>
                      <a:pt x="110" y="119"/>
                      <a:pt x="110" y="119"/>
                      <a:pt x="110" y="119"/>
                    </a:cubicBezTo>
                    <a:cubicBezTo>
                      <a:pt x="47" y="187"/>
                      <a:pt x="47" y="187"/>
                      <a:pt x="47" y="187"/>
                    </a:cubicBezTo>
                    <a:cubicBezTo>
                      <a:pt x="42" y="192"/>
                      <a:pt x="34" y="192"/>
                      <a:pt x="28" y="187"/>
                    </a:cubicBezTo>
                    <a:cubicBezTo>
                      <a:pt x="23" y="182"/>
                      <a:pt x="23" y="174"/>
                      <a:pt x="28" y="169"/>
                    </a:cubicBezTo>
                    <a:cubicBezTo>
                      <a:pt x="91" y="101"/>
                      <a:pt x="91" y="101"/>
                      <a:pt x="91" y="101"/>
                    </a:cubicBezTo>
                    <a:cubicBezTo>
                      <a:pt x="87" y="97"/>
                      <a:pt x="87" y="97"/>
                      <a:pt x="87" y="97"/>
                    </a:cubicBezTo>
                    <a:cubicBezTo>
                      <a:pt x="24" y="165"/>
                      <a:pt x="24" y="165"/>
                      <a:pt x="24" y="165"/>
                    </a:cubicBezTo>
                    <a:cubicBezTo>
                      <a:pt x="19" y="170"/>
                      <a:pt x="11" y="171"/>
                      <a:pt x="6" y="166"/>
                    </a:cubicBezTo>
                    <a:cubicBezTo>
                      <a:pt x="0" y="161"/>
                      <a:pt x="0" y="153"/>
                      <a:pt x="5" y="147"/>
                    </a:cubicBezTo>
                    <a:cubicBezTo>
                      <a:pt x="68" y="79"/>
                      <a:pt x="68" y="79"/>
                      <a:pt x="68" y="79"/>
                    </a:cubicBezTo>
                    <a:cubicBezTo>
                      <a:pt x="71" y="76"/>
                      <a:pt x="71" y="76"/>
                      <a:pt x="71" y="76"/>
                    </a:cubicBezTo>
                    <a:cubicBezTo>
                      <a:pt x="97" y="48"/>
                      <a:pt x="97" y="48"/>
                      <a:pt x="97" y="48"/>
                    </a:cubicBezTo>
                    <a:cubicBezTo>
                      <a:pt x="111" y="32"/>
                      <a:pt x="111" y="32"/>
                      <a:pt x="111" y="32"/>
                    </a:cubicBezTo>
                    <a:cubicBezTo>
                      <a:pt x="108" y="29"/>
                      <a:pt x="108" y="29"/>
                      <a:pt x="108" y="29"/>
                    </a:cubicBezTo>
                    <a:cubicBezTo>
                      <a:pt x="95" y="43"/>
                      <a:pt x="95" y="43"/>
                      <a:pt x="95" y="43"/>
                    </a:cubicBezTo>
                    <a:cubicBezTo>
                      <a:pt x="71" y="69"/>
                      <a:pt x="71" y="69"/>
                      <a:pt x="71" y="69"/>
                    </a:cubicBezTo>
                    <a:cubicBezTo>
                      <a:pt x="66" y="73"/>
                      <a:pt x="61" y="73"/>
                      <a:pt x="57" y="69"/>
                    </a:cubicBezTo>
                    <a:cubicBezTo>
                      <a:pt x="53" y="66"/>
                      <a:pt x="52" y="60"/>
                      <a:pt x="56" y="55"/>
                    </a:cubicBezTo>
                    <a:cubicBezTo>
                      <a:pt x="97" y="12"/>
                      <a:pt x="97" y="12"/>
                      <a:pt x="97" y="12"/>
                    </a:cubicBezTo>
                    <a:cubicBezTo>
                      <a:pt x="97" y="12"/>
                      <a:pt x="97" y="12"/>
                      <a:pt x="97"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4" name="Group 18">
              <a:extLst>
                <a:ext uri="{FF2B5EF4-FFF2-40B4-BE49-F238E27FC236}">
                  <a16:creationId xmlns:a16="http://schemas.microsoft.com/office/drawing/2014/main" xmlns="" id="{903C66D5-6C01-4EF8-B3F1-71EEB1661544}"/>
                </a:ext>
              </a:extLst>
            </p:cNvPr>
            <p:cNvGrpSpPr/>
            <p:nvPr/>
          </p:nvGrpSpPr>
          <p:grpSpPr>
            <a:xfrm>
              <a:off x="1125602" y="4405946"/>
              <a:ext cx="609031" cy="547411"/>
              <a:chOff x="6786563" y="4692650"/>
              <a:chExt cx="674688" cy="606425"/>
            </a:xfrm>
            <a:solidFill>
              <a:srgbClr val="EE5058"/>
            </a:solidFill>
          </p:grpSpPr>
          <p:sp>
            <p:nvSpPr>
              <p:cNvPr id="92" name="Freeform 40">
                <a:extLst>
                  <a:ext uri="{FF2B5EF4-FFF2-40B4-BE49-F238E27FC236}">
                    <a16:creationId xmlns:a16="http://schemas.microsoft.com/office/drawing/2014/main" xmlns="" id="{DAEF652F-B107-4AF7-9469-F57871F67DF4}"/>
                  </a:ext>
                </a:extLst>
              </p:cNvPr>
              <p:cNvSpPr/>
              <p:nvPr/>
            </p:nvSpPr>
            <p:spPr bwMode="auto">
              <a:xfrm>
                <a:off x="6786563" y="5140325"/>
                <a:ext cx="157163" cy="158750"/>
              </a:xfrm>
              <a:custGeom>
                <a:avLst/>
                <a:gdLst>
                  <a:gd name="T0" fmla="*/ 40 w 50"/>
                  <a:gd name="T1" fmla="*/ 42 h 50"/>
                  <a:gd name="T2" fmla="*/ 8 w 50"/>
                  <a:gd name="T3" fmla="*/ 39 h 50"/>
                  <a:gd name="T4" fmla="*/ 10 w 50"/>
                  <a:gd name="T5" fmla="*/ 8 h 50"/>
                  <a:gd name="T6" fmla="*/ 42 w 50"/>
                  <a:gd name="T7" fmla="*/ 10 h 50"/>
                  <a:gd name="T8" fmla="*/ 40 w 50"/>
                  <a:gd name="T9" fmla="*/ 42 h 50"/>
                </a:gdLst>
                <a:ahLst/>
                <a:cxnLst>
                  <a:cxn ang="0">
                    <a:pos x="T0" y="T1"/>
                  </a:cxn>
                  <a:cxn ang="0">
                    <a:pos x="T2" y="T3"/>
                  </a:cxn>
                  <a:cxn ang="0">
                    <a:pos x="T4" y="T5"/>
                  </a:cxn>
                  <a:cxn ang="0">
                    <a:pos x="T6" y="T7"/>
                  </a:cxn>
                  <a:cxn ang="0">
                    <a:pos x="T8" y="T9"/>
                  </a:cxn>
                </a:cxnLst>
                <a:rect l="0" t="0" r="r" b="b"/>
                <a:pathLst>
                  <a:path w="50" h="50">
                    <a:moveTo>
                      <a:pt x="40" y="42"/>
                    </a:moveTo>
                    <a:cubicBezTo>
                      <a:pt x="31" y="50"/>
                      <a:pt x="16" y="49"/>
                      <a:pt x="8" y="39"/>
                    </a:cubicBezTo>
                    <a:cubicBezTo>
                      <a:pt x="0" y="30"/>
                      <a:pt x="1" y="16"/>
                      <a:pt x="10" y="8"/>
                    </a:cubicBezTo>
                    <a:cubicBezTo>
                      <a:pt x="20" y="0"/>
                      <a:pt x="34" y="1"/>
                      <a:pt x="42" y="10"/>
                    </a:cubicBezTo>
                    <a:cubicBezTo>
                      <a:pt x="50" y="20"/>
                      <a:pt x="49" y="34"/>
                      <a:pt x="40" y="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93" name="Freeform 41">
                <a:extLst>
                  <a:ext uri="{FF2B5EF4-FFF2-40B4-BE49-F238E27FC236}">
                    <a16:creationId xmlns:a16="http://schemas.microsoft.com/office/drawing/2014/main" xmlns="" id="{51D7E8AD-11B0-40A6-92B4-CF7C6DD763E6}"/>
                  </a:ext>
                </a:extLst>
              </p:cNvPr>
              <p:cNvSpPr/>
              <p:nvPr/>
            </p:nvSpPr>
            <p:spPr bwMode="auto">
              <a:xfrm>
                <a:off x="6883401" y="4692650"/>
                <a:ext cx="577850" cy="530225"/>
              </a:xfrm>
              <a:custGeom>
                <a:avLst/>
                <a:gdLst>
                  <a:gd name="T0" fmla="*/ 39 w 183"/>
                  <a:gd name="T1" fmla="*/ 54 h 168"/>
                  <a:gd name="T2" fmla="*/ 9 w 183"/>
                  <a:gd name="T3" fmla="*/ 102 h 168"/>
                  <a:gd name="T4" fmla="*/ 9 w 183"/>
                  <a:gd name="T5" fmla="*/ 104 h 168"/>
                  <a:gd name="T6" fmla="*/ 11 w 183"/>
                  <a:gd name="T7" fmla="*/ 139 h 168"/>
                  <a:gd name="T8" fmla="*/ 16 w 183"/>
                  <a:gd name="T9" fmla="*/ 146 h 168"/>
                  <a:gd name="T10" fmla="*/ 19 w 183"/>
                  <a:gd name="T11" fmla="*/ 148 h 168"/>
                  <a:gd name="T12" fmla="*/ 24 w 183"/>
                  <a:gd name="T13" fmla="*/ 155 h 168"/>
                  <a:gd name="T14" fmla="*/ 59 w 183"/>
                  <a:gd name="T15" fmla="*/ 162 h 168"/>
                  <a:gd name="T16" fmla="*/ 61 w 183"/>
                  <a:gd name="T17" fmla="*/ 162 h 168"/>
                  <a:gd name="T18" fmla="*/ 113 w 183"/>
                  <a:gd name="T19" fmla="*/ 140 h 168"/>
                  <a:gd name="T20" fmla="*/ 118 w 183"/>
                  <a:gd name="T21" fmla="*/ 129 h 168"/>
                  <a:gd name="T22" fmla="*/ 106 w 183"/>
                  <a:gd name="T23" fmla="*/ 123 h 168"/>
                  <a:gd name="T24" fmla="*/ 56 w 183"/>
                  <a:gd name="T25" fmla="*/ 145 h 168"/>
                  <a:gd name="T26" fmla="*/ 53 w 183"/>
                  <a:gd name="T27" fmla="*/ 142 h 168"/>
                  <a:gd name="T28" fmla="*/ 140 w 183"/>
                  <a:gd name="T29" fmla="*/ 105 h 168"/>
                  <a:gd name="T30" fmla="*/ 125 w 183"/>
                  <a:gd name="T31" fmla="*/ 87 h 168"/>
                  <a:gd name="T32" fmla="*/ 178 w 183"/>
                  <a:gd name="T33" fmla="*/ 42 h 168"/>
                  <a:gd name="T34" fmla="*/ 179 w 183"/>
                  <a:gd name="T35" fmla="*/ 26 h 168"/>
                  <a:gd name="T36" fmla="*/ 164 w 183"/>
                  <a:gd name="T37" fmla="*/ 26 h 168"/>
                  <a:gd name="T38" fmla="*/ 111 w 183"/>
                  <a:gd name="T39" fmla="*/ 72 h 168"/>
                  <a:gd name="T40" fmla="*/ 106 w 183"/>
                  <a:gd name="T41" fmla="*/ 65 h 168"/>
                  <a:gd name="T42" fmla="*/ 159 w 183"/>
                  <a:gd name="T43" fmla="*/ 19 h 168"/>
                  <a:gd name="T44" fmla="*/ 161 w 183"/>
                  <a:gd name="T45" fmla="*/ 5 h 168"/>
                  <a:gd name="T46" fmla="*/ 145 w 183"/>
                  <a:gd name="T47" fmla="*/ 4 h 168"/>
                  <a:gd name="T48" fmla="*/ 92 w 183"/>
                  <a:gd name="T49" fmla="*/ 49 h 168"/>
                  <a:gd name="T50" fmla="*/ 77 w 183"/>
                  <a:gd name="T51" fmla="*/ 32 h 168"/>
                  <a:gd name="T52" fmla="*/ 28 w 183"/>
                  <a:gd name="T53" fmla="*/ 113 h 168"/>
                  <a:gd name="T54" fmla="*/ 25 w 183"/>
                  <a:gd name="T55" fmla="*/ 109 h 168"/>
                  <a:gd name="T56" fmla="*/ 55 w 183"/>
                  <a:gd name="T57" fmla="*/ 63 h 168"/>
                  <a:gd name="T58" fmla="*/ 50 w 183"/>
                  <a:gd name="T59" fmla="*/ 50 h 168"/>
                  <a:gd name="T60" fmla="*/ 39 w 183"/>
                  <a:gd name="T61" fmla="*/ 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168">
                    <a:moveTo>
                      <a:pt x="39" y="54"/>
                    </a:moveTo>
                    <a:cubicBezTo>
                      <a:pt x="9" y="102"/>
                      <a:pt x="9" y="102"/>
                      <a:pt x="9" y="102"/>
                    </a:cubicBezTo>
                    <a:cubicBezTo>
                      <a:pt x="9" y="104"/>
                      <a:pt x="9" y="104"/>
                      <a:pt x="9" y="104"/>
                    </a:cubicBezTo>
                    <a:cubicBezTo>
                      <a:pt x="0" y="119"/>
                      <a:pt x="7" y="134"/>
                      <a:pt x="11" y="139"/>
                    </a:cubicBezTo>
                    <a:cubicBezTo>
                      <a:pt x="14" y="143"/>
                      <a:pt x="13" y="142"/>
                      <a:pt x="16" y="146"/>
                    </a:cubicBezTo>
                    <a:cubicBezTo>
                      <a:pt x="17" y="146"/>
                      <a:pt x="18" y="147"/>
                      <a:pt x="19" y="148"/>
                    </a:cubicBezTo>
                    <a:cubicBezTo>
                      <a:pt x="22" y="152"/>
                      <a:pt x="21" y="151"/>
                      <a:pt x="24" y="155"/>
                    </a:cubicBezTo>
                    <a:cubicBezTo>
                      <a:pt x="28" y="159"/>
                      <a:pt x="42" y="168"/>
                      <a:pt x="59" y="162"/>
                    </a:cubicBezTo>
                    <a:cubicBezTo>
                      <a:pt x="61" y="162"/>
                      <a:pt x="61" y="162"/>
                      <a:pt x="61" y="162"/>
                    </a:cubicBezTo>
                    <a:cubicBezTo>
                      <a:pt x="113" y="140"/>
                      <a:pt x="113" y="140"/>
                      <a:pt x="113" y="140"/>
                    </a:cubicBezTo>
                    <a:cubicBezTo>
                      <a:pt x="117" y="137"/>
                      <a:pt x="119" y="132"/>
                      <a:pt x="118" y="129"/>
                    </a:cubicBezTo>
                    <a:cubicBezTo>
                      <a:pt x="116" y="124"/>
                      <a:pt x="111" y="122"/>
                      <a:pt x="106" y="123"/>
                    </a:cubicBezTo>
                    <a:cubicBezTo>
                      <a:pt x="56" y="145"/>
                      <a:pt x="56" y="145"/>
                      <a:pt x="56" y="145"/>
                    </a:cubicBezTo>
                    <a:cubicBezTo>
                      <a:pt x="53" y="142"/>
                      <a:pt x="53" y="142"/>
                      <a:pt x="53" y="142"/>
                    </a:cubicBezTo>
                    <a:cubicBezTo>
                      <a:pt x="140" y="105"/>
                      <a:pt x="140" y="105"/>
                      <a:pt x="140" y="105"/>
                    </a:cubicBezTo>
                    <a:cubicBezTo>
                      <a:pt x="125" y="87"/>
                      <a:pt x="125" y="87"/>
                      <a:pt x="125" y="87"/>
                    </a:cubicBezTo>
                    <a:cubicBezTo>
                      <a:pt x="178" y="42"/>
                      <a:pt x="178" y="42"/>
                      <a:pt x="178" y="42"/>
                    </a:cubicBezTo>
                    <a:cubicBezTo>
                      <a:pt x="182" y="38"/>
                      <a:pt x="183" y="31"/>
                      <a:pt x="179" y="26"/>
                    </a:cubicBezTo>
                    <a:cubicBezTo>
                      <a:pt x="175" y="22"/>
                      <a:pt x="169" y="22"/>
                      <a:pt x="164" y="26"/>
                    </a:cubicBezTo>
                    <a:cubicBezTo>
                      <a:pt x="111" y="72"/>
                      <a:pt x="111" y="72"/>
                      <a:pt x="111" y="72"/>
                    </a:cubicBezTo>
                    <a:cubicBezTo>
                      <a:pt x="106" y="65"/>
                      <a:pt x="106" y="65"/>
                      <a:pt x="106" y="65"/>
                    </a:cubicBezTo>
                    <a:cubicBezTo>
                      <a:pt x="159" y="19"/>
                      <a:pt x="159" y="19"/>
                      <a:pt x="159" y="19"/>
                    </a:cubicBezTo>
                    <a:cubicBezTo>
                      <a:pt x="163" y="16"/>
                      <a:pt x="165" y="10"/>
                      <a:pt x="161" y="5"/>
                    </a:cubicBezTo>
                    <a:cubicBezTo>
                      <a:pt x="157" y="0"/>
                      <a:pt x="150" y="0"/>
                      <a:pt x="145" y="4"/>
                    </a:cubicBezTo>
                    <a:cubicBezTo>
                      <a:pt x="92" y="49"/>
                      <a:pt x="92" y="49"/>
                      <a:pt x="92" y="49"/>
                    </a:cubicBezTo>
                    <a:cubicBezTo>
                      <a:pt x="77" y="32"/>
                      <a:pt x="77" y="32"/>
                      <a:pt x="77" y="32"/>
                    </a:cubicBezTo>
                    <a:cubicBezTo>
                      <a:pt x="28" y="113"/>
                      <a:pt x="28" y="113"/>
                      <a:pt x="28" y="113"/>
                    </a:cubicBezTo>
                    <a:cubicBezTo>
                      <a:pt x="25" y="109"/>
                      <a:pt x="25" y="109"/>
                      <a:pt x="25" y="109"/>
                    </a:cubicBezTo>
                    <a:cubicBezTo>
                      <a:pt x="55" y="63"/>
                      <a:pt x="55" y="63"/>
                      <a:pt x="55" y="63"/>
                    </a:cubicBezTo>
                    <a:cubicBezTo>
                      <a:pt x="56" y="58"/>
                      <a:pt x="54" y="53"/>
                      <a:pt x="50" y="50"/>
                    </a:cubicBezTo>
                    <a:cubicBezTo>
                      <a:pt x="47" y="48"/>
                      <a:pt x="42" y="50"/>
                      <a:pt x="39" y="5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5" name="Group 19">
              <a:extLst>
                <a:ext uri="{FF2B5EF4-FFF2-40B4-BE49-F238E27FC236}">
                  <a16:creationId xmlns:a16="http://schemas.microsoft.com/office/drawing/2014/main" xmlns="" id="{2520AC2F-D4BA-492F-A618-876CFD5E9980}"/>
                </a:ext>
              </a:extLst>
            </p:cNvPr>
            <p:cNvGrpSpPr/>
            <p:nvPr/>
          </p:nvGrpSpPr>
          <p:grpSpPr>
            <a:xfrm>
              <a:off x="4424398" y="2213436"/>
              <a:ext cx="680682" cy="464296"/>
              <a:chOff x="10440988" y="2263775"/>
              <a:chExt cx="754063" cy="514350"/>
            </a:xfrm>
            <a:solidFill>
              <a:srgbClr val="5EA9CA"/>
            </a:solidFill>
          </p:grpSpPr>
          <p:sp>
            <p:nvSpPr>
              <p:cNvPr id="90" name="Freeform 42">
                <a:extLst>
                  <a:ext uri="{FF2B5EF4-FFF2-40B4-BE49-F238E27FC236}">
                    <a16:creationId xmlns:a16="http://schemas.microsoft.com/office/drawing/2014/main" xmlns="" id="{F2F4F7CE-427B-4F4E-9047-F217179A8C9C}"/>
                  </a:ext>
                </a:extLst>
              </p:cNvPr>
              <p:cNvSpPr/>
              <p:nvPr/>
            </p:nvSpPr>
            <p:spPr bwMode="auto">
              <a:xfrm>
                <a:off x="11031538" y="2263775"/>
                <a:ext cx="163513" cy="163512"/>
              </a:xfrm>
              <a:custGeom>
                <a:avLst/>
                <a:gdLst>
                  <a:gd name="T0" fmla="*/ 37 w 52"/>
                  <a:gd name="T1" fmla="*/ 46 h 52"/>
                  <a:gd name="T2" fmla="*/ 46 w 52"/>
                  <a:gd name="T3" fmla="*/ 15 h 52"/>
                  <a:gd name="T4" fmla="*/ 15 w 52"/>
                  <a:gd name="T5" fmla="*/ 6 h 52"/>
                  <a:gd name="T6" fmla="*/ 7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6"/>
                    </a:cubicBezTo>
                    <a:cubicBezTo>
                      <a:pt x="4" y="13"/>
                      <a:pt x="0" y="26"/>
                      <a:pt x="7" y="37"/>
                    </a:cubicBezTo>
                    <a:cubicBezTo>
                      <a:pt x="13" y="48"/>
                      <a:pt x="27" y="52"/>
                      <a:pt x="3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91" name="Freeform 43">
                <a:extLst>
                  <a:ext uri="{FF2B5EF4-FFF2-40B4-BE49-F238E27FC236}">
                    <a16:creationId xmlns:a16="http://schemas.microsoft.com/office/drawing/2014/main" xmlns="" id="{FFF6355B-9BE7-440E-A68E-3A04EEF148BE}"/>
                  </a:ext>
                </a:extLst>
              </p:cNvPr>
              <p:cNvSpPr/>
              <p:nvPr/>
            </p:nvSpPr>
            <p:spPr bwMode="auto">
              <a:xfrm>
                <a:off x="10440988" y="2263775"/>
                <a:ext cx="660400" cy="514350"/>
              </a:xfrm>
              <a:custGeom>
                <a:avLst/>
                <a:gdLst>
                  <a:gd name="T0" fmla="*/ 137 w 209"/>
                  <a:gd name="T1" fmla="*/ 7 h 163"/>
                  <a:gd name="T2" fmla="*/ 178 w 209"/>
                  <a:gd name="T3" fmla="*/ 20 h 163"/>
                  <a:gd name="T4" fmla="*/ 193 w 209"/>
                  <a:gd name="T5" fmla="*/ 47 h 163"/>
                  <a:gd name="T6" fmla="*/ 195 w 209"/>
                  <a:gd name="T7" fmla="*/ 49 h 163"/>
                  <a:gd name="T8" fmla="*/ 201 w 209"/>
                  <a:gd name="T9" fmla="*/ 60 h 163"/>
                  <a:gd name="T10" fmla="*/ 190 w 209"/>
                  <a:gd name="T11" fmla="*/ 101 h 163"/>
                  <a:gd name="T12" fmla="*/ 190 w 209"/>
                  <a:gd name="T13" fmla="*/ 101 h 163"/>
                  <a:gd name="T14" fmla="*/ 139 w 209"/>
                  <a:gd name="T15" fmla="*/ 130 h 163"/>
                  <a:gd name="T16" fmla="*/ 125 w 209"/>
                  <a:gd name="T17" fmla="*/ 127 h 163"/>
                  <a:gd name="T18" fmla="*/ 129 w 209"/>
                  <a:gd name="T19" fmla="*/ 113 h 163"/>
                  <a:gd name="T20" fmla="*/ 160 w 209"/>
                  <a:gd name="T21" fmla="*/ 96 h 163"/>
                  <a:gd name="T22" fmla="*/ 176 w 209"/>
                  <a:gd name="T23" fmla="*/ 86 h 163"/>
                  <a:gd name="T24" fmla="*/ 174 w 209"/>
                  <a:gd name="T25" fmla="*/ 82 h 163"/>
                  <a:gd name="T26" fmla="*/ 155 w 209"/>
                  <a:gd name="T27" fmla="*/ 93 h 163"/>
                  <a:gd name="T28" fmla="*/ 122 w 209"/>
                  <a:gd name="T29" fmla="*/ 111 h 163"/>
                  <a:gd name="T30" fmla="*/ 118 w 209"/>
                  <a:gd name="T31" fmla="*/ 114 h 163"/>
                  <a:gd name="T32" fmla="*/ 37 w 209"/>
                  <a:gd name="T33" fmla="*/ 159 h 163"/>
                  <a:gd name="T34" fmla="*/ 19 w 209"/>
                  <a:gd name="T35" fmla="*/ 154 h 163"/>
                  <a:gd name="T36" fmla="*/ 25 w 209"/>
                  <a:gd name="T37" fmla="*/ 137 h 163"/>
                  <a:gd name="T38" fmla="*/ 105 w 209"/>
                  <a:gd name="T39" fmla="*/ 91 h 163"/>
                  <a:gd name="T40" fmla="*/ 102 w 209"/>
                  <a:gd name="T41" fmla="*/ 86 h 163"/>
                  <a:gd name="T42" fmla="*/ 22 w 209"/>
                  <a:gd name="T43" fmla="*/ 131 h 163"/>
                  <a:gd name="T44" fmla="*/ 4 w 209"/>
                  <a:gd name="T45" fmla="*/ 127 h 163"/>
                  <a:gd name="T46" fmla="*/ 9 w 209"/>
                  <a:gd name="T47" fmla="*/ 109 h 163"/>
                  <a:gd name="T48" fmla="*/ 89 w 209"/>
                  <a:gd name="T49" fmla="*/ 63 h 163"/>
                  <a:gd name="T50" fmla="*/ 94 w 209"/>
                  <a:gd name="T51" fmla="*/ 61 h 163"/>
                  <a:gd name="T52" fmla="*/ 126 w 209"/>
                  <a:gd name="T53" fmla="*/ 42 h 163"/>
                  <a:gd name="T54" fmla="*/ 145 w 209"/>
                  <a:gd name="T55" fmla="*/ 31 h 163"/>
                  <a:gd name="T56" fmla="*/ 143 w 209"/>
                  <a:gd name="T57" fmla="*/ 27 h 163"/>
                  <a:gd name="T58" fmla="*/ 126 w 209"/>
                  <a:gd name="T59" fmla="*/ 37 h 163"/>
                  <a:gd name="T60" fmla="*/ 95 w 209"/>
                  <a:gd name="T61" fmla="*/ 54 h 163"/>
                  <a:gd name="T62" fmla="*/ 82 w 209"/>
                  <a:gd name="T63" fmla="*/ 50 h 163"/>
                  <a:gd name="T64" fmla="*/ 86 w 209"/>
                  <a:gd name="T65" fmla="*/ 37 h 163"/>
                  <a:gd name="T66" fmla="*/ 137 w 209"/>
                  <a:gd name="T67" fmla="*/ 7 h 163"/>
                  <a:gd name="T68" fmla="*/ 137 w 209"/>
                  <a:gd name="T69" fmla="*/ 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9" h="163">
                    <a:moveTo>
                      <a:pt x="137" y="7"/>
                    </a:moveTo>
                    <a:cubicBezTo>
                      <a:pt x="151" y="0"/>
                      <a:pt x="170" y="6"/>
                      <a:pt x="178" y="20"/>
                    </a:cubicBezTo>
                    <a:cubicBezTo>
                      <a:pt x="193" y="47"/>
                      <a:pt x="193" y="47"/>
                      <a:pt x="193" y="47"/>
                    </a:cubicBezTo>
                    <a:cubicBezTo>
                      <a:pt x="195" y="49"/>
                      <a:pt x="195" y="49"/>
                      <a:pt x="195" y="49"/>
                    </a:cubicBezTo>
                    <a:cubicBezTo>
                      <a:pt x="201" y="60"/>
                      <a:pt x="201" y="60"/>
                      <a:pt x="201" y="60"/>
                    </a:cubicBezTo>
                    <a:cubicBezTo>
                      <a:pt x="209" y="74"/>
                      <a:pt x="204" y="93"/>
                      <a:pt x="190" y="101"/>
                    </a:cubicBezTo>
                    <a:cubicBezTo>
                      <a:pt x="190" y="101"/>
                      <a:pt x="190" y="101"/>
                      <a:pt x="190" y="101"/>
                    </a:cubicBezTo>
                    <a:cubicBezTo>
                      <a:pt x="139" y="130"/>
                      <a:pt x="139" y="130"/>
                      <a:pt x="139" y="130"/>
                    </a:cubicBezTo>
                    <a:cubicBezTo>
                      <a:pt x="133" y="133"/>
                      <a:pt x="128" y="131"/>
                      <a:pt x="125" y="127"/>
                    </a:cubicBezTo>
                    <a:cubicBezTo>
                      <a:pt x="122" y="121"/>
                      <a:pt x="124" y="116"/>
                      <a:pt x="129" y="113"/>
                    </a:cubicBezTo>
                    <a:cubicBezTo>
                      <a:pt x="160" y="96"/>
                      <a:pt x="160" y="96"/>
                      <a:pt x="160" y="96"/>
                    </a:cubicBezTo>
                    <a:cubicBezTo>
                      <a:pt x="176" y="86"/>
                      <a:pt x="176" y="86"/>
                      <a:pt x="176" y="86"/>
                    </a:cubicBezTo>
                    <a:cubicBezTo>
                      <a:pt x="174" y="82"/>
                      <a:pt x="174" y="82"/>
                      <a:pt x="174" y="82"/>
                    </a:cubicBezTo>
                    <a:cubicBezTo>
                      <a:pt x="155" y="93"/>
                      <a:pt x="155" y="93"/>
                      <a:pt x="155" y="93"/>
                    </a:cubicBezTo>
                    <a:cubicBezTo>
                      <a:pt x="122" y="111"/>
                      <a:pt x="122" y="111"/>
                      <a:pt x="122" y="111"/>
                    </a:cubicBezTo>
                    <a:cubicBezTo>
                      <a:pt x="118" y="114"/>
                      <a:pt x="118" y="114"/>
                      <a:pt x="118" y="114"/>
                    </a:cubicBezTo>
                    <a:cubicBezTo>
                      <a:pt x="37" y="159"/>
                      <a:pt x="37" y="159"/>
                      <a:pt x="37" y="159"/>
                    </a:cubicBezTo>
                    <a:cubicBezTo>
                      <a:pt x="31" y="163"/>
                      <a:pt x="23" y="160"/>
                      <a:pt x="19" y="154"/>
                    </a:cubicBezTo>
                    <a:cubicBezTo>
                      <a:pt x="15" y="148"/>
                      <a:pt x="18" y="140"/>
                      <a:pt x="25" y="137"/>
                    </a:cubicBezTo>
                    <a:cubicBezTo>
                      <a:pt x="105" y="91"/>
                      <a:pt x="105" y="91"/>
                      <a:pt x="105" y="91"/>
                    </a:cubicBezTo>
                    <a:cubicBezTo>
                      <a:pt x="102" y="86"/>
                      <a:pt x="102" y="86"/>
                      <a:pt x="102" y="86"/>
                    </a:cubicBezTo>
                    <a:cubicBezTo>
                      <a:pt x="22" y="131"/>
                      <a:pt x="22" y="131"/>
                      <a:pt x="22" y="131"/>
                    </a:cubicBezTo>
                    <a:cubicBezTo>
                      <a:pt x="15" y="135"/>
                      <a:pt x="7" y="134"/>
                      <a:pt x="4" y="127"/>
                    </a:cubicBezTo>
                    <a:cubicBezTo>
                      <a:pt x="0" y="121"/>
                      <a:pt x="2" y="112"/>
                      <a:pt x="9" y="109"/>
                    </a:cubicBezTo>
                    <a:cubicBezTo>
                      <a:pt x="89" y="63"/>
                      <a:pt x="89" y="63"/>
                      <a:pt x="89" y="63"/>
                    </a:cubicBezTo>
                    <a:cubicBezTo>
                      <a:pt x="94" y="61"/>
                      <a:pt x="94" y="61"/>
                      <a:pt x="94" y="61"/>
                    </a:cubicBezTo>
                    <a:cubicBezTo>
                      <a:pt x="126" y="42"/>
                      <a:pt x="126" y="42"/>
                      <a:pt x="126" y="42"/>
                    </a:cubicBezTo>
                    <a:cubicBezTo>
                      <a:pt x="145" y="31"/>
                      <a:pt x="145" y="31"/>
                      <a:pt x="145" y="31"/>
                    </a:cubicBezTo>
                    <a:cubicBezTo>
                      <a:pt x="143" y="27"/>
                      <a:pt x="143" y="27"/>
                      <a:pt x="143" y="27"/>
                    </a:cubicBezTo>
                    <a:cubicBezTo>
                      <a:pt x="126" y="37"/>
                      <a:pt x="126" y="37"/>
                      <a:pt x="126" y="37"/>
                    </a:cubicBezTo>
                    <a:cubicBezTo>
                      <a:pt x="95" y="54"/>
                      <a:pt x="95" y="54"/>
                      <a:pt x="95" y="54"/>
                    </a:cubicBezTo>
                    <a:cubicBezTo>
                      <a:pt x="90" y="57"/>
                      <a:pt x="85" y="56"/>
                      <a:pt x="82" y="50"/>
                    </a:cubicBezTo>
                    <a:cubicBezTo>
                      <a:pt x="80" y="46"/>
                      <a:pt x="80" y="40"/>
                      <a:pt x="86" y="37"/>
                    </a:cubicBezTo>
                    <a:cubicBezTo>
                      <a:pt x="137" y="7"/>
                      <a:pt x="137" y="7"/>
                      <a:pt x="137" y="7"/>
                    </a:cubicBezTo>
                    <a:cubicBezTo>
                      <a:pt x="137" y="7"/>
                      <a:pt x="137" y="7"/>
                      <a:pt x="137"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6" name="Group 20">
              <a:extLst>
                <a:ext uri="{FF2B5EF4-FFF2-40B4-BE49-F238E27FC236}">
                  <a16:creationId xmlns:a16="http://schemas.microsoft.com/office/drawing/2014/main" xmlns="" id="{F6F9A209-E2DD-48A0-B118-91152CBD9E65}"/>
                </a:ext>
              </a:extLst>
            </p:cNvPr>
            <p:cNvGrpSpPr/>
            <p:nvPr/>
          </p:nvGrpSpPr>
          <p:grpSpPr>
            <a:xfrm>
              <a:off x="926413" y="4137973"/>
              <a:ext cx="657753" cy="481492"/>
              <a:chOff x="6565901" y="4395788"/>
              <a:chExt cx="728662" cy="533399"/>
            </a:xfrm>
            <a:solidFill>
              <a:srgbClr val="EE5058"/>
            </a:solidFill>
          </p:grpSpPr>
          <p:sp>
            <p:nvSpPr>
              <p:cNvPr id="88" name="Freeform 44">
                <a:extLst>
                  <a:ext uri="{FF2B5EF4-FFF2-40B4-BE49-F238E27FC236}">
                    <a16:creationId xmlns:a16="http://schemas.microsoft.com/office/drawing/2014/main" xmlns="" id="{F7B25F8B-5D79-45C1-B20C-912C525661E2}"/>
                  </a:ext>
                </a:extLst>
              </p:cNvPr>
              <p:cNvSpPr/>
              <p:nvPr/>
            </p:nvSpPr>
            <p:spPr bwMode="auto">
              <a:xfrm>
                <a:off x="6565901" y="4768850"/>
                <a:ext cx="157163" cy="160337"/>
              </a:xfrm>
              <a:custGeom>
                <a:avLst/>
                <a:gdLst>
                  <a:gd name="T0" fmla="*/ 37 w 50"/>
                  <a:gd name="T1" fmla="*/ 44 h 51"/>
                  <a:gd name="T2" fmla="*/ 6 w 50"/>
                  <a:gd name="T3" fmla="*/ 37 h 51"/>
                  <a:gd name="T4" fmla="*/ 13 w 50"/>
                  <a:gd name="T5" fmla="*/ 6 h 51"/>
                  <a:gd name="T6" fmla="*/ 44 w 50"/>
                  <a:gd name="T7" fmla="*/ 13 h 51"/>
                  <a:gd name="T8" fmla="*/ 37 w 50"/>
                  <a:gd name="T9" fmla="*/ 44 h 51"/>
                </a:gdLst>
                <a:ahLst/>
                <a:cxnLst>
                  <a:cxn ang="0">
                    <a:pos x="T0" y="T1"/>
                  </a:cxn>
                  <a:cxn ang="0">
                    <a:pos x="T2" y="T3"/>
                  </a:cxn>
                  <a:cxn ang="0">
                    <a:pos x="T4" y="T5"/>
                  </a:cxn>
                  <a:cxn ang="0">
                    <a:pos x="T6" y="T7"/>
                  </a:cxn>
                  <a:cxn ang="0">
                    <a:pos x="T8" y="T9"/>
                  </a:cxn>
                </a:cxnLst>
                <a:rect l="0" t="0" r="r" b="b"/>
                <a:pathLst>
                  <a:path w="50" h="51">
                    <a:moveTo>
                      <a:pt x="37" y="44"/>
                    </a:moveTo>
                    <a:cubicBezTo>
                      <a:pt x="27" y="51"/>
                      <a:pt x="13" y="48"/>
                      <a:pt x="6" y="37"/>
                    </a:cubicBezTo>
                    <a:cubicBezTo>
                      <a:pt x="0" y="27"/>
                      <a:pt x="2" y="13"/>
                      <a:pt x="13" y="6"/>
                    </a:cubicBezTo>
                    <a:cubicBezTo>
                      <a:pt x="23" y="0"/>
                      <a:pt x="37" y="3"/>
                      <a:pt x="44" y="13"/>
                    </a:cubicBezTo>
                    <a:cubicBezTo>
                      <a:pt x="50" y="24"/>
                      <a:pt x="47" y="38"/>
                      <a:pt x="37"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89" name="Freeform 45">
                <a:extLst>
                  <a:ext uri="{FF2B5EF4-FFF2-40B4-BE49-F238E27FC236}">
                    <a16:creationId xmlns:a16="http://schemas.microsoft.com/office/drawing/2014/main" xmlns="" id="{EBE7ECB7-8491-46D2-830F-6C5B20954005}"/>
                  </a:ext>
                </a:extLst>
              </p:cNvPr>
              <p:cNvSpPr/>
              <p:nvPr/>
            </p:nvSpPr>
            <p:spPr bwMode="auto">
              <a:xfrm>
                <a:off x="6684963" y="4395788"/>
                <a:ext cx="609600" cy="479425"/>
              </a:xfrm>
              <a:custGeom>
                <a:avLst/>
                <a:gdLst>
                  <a:gd name="T0" fmla="*/ 47 w 193"/>
                  <a:gd name="T1" fmla="*/ 38 h 152"/>
                  <a:gd name="T2" fmla="*/ 11 w 193"/>
                  <a:gd name="T3" fmla="*/ 81 h 152"/>
                  <a:gd name="T4" fmla="*/ 10 w 193"/>
                  <a:gd name="T5" fmla="*/ 83 h 152"/>
                  <a:gd name="T6" fmla="*/ 7 w 193"/>
                  <a:gd name="T7" fmla="*/ 118 h 152"/>
                  <a:gd name="T8" fmla="*/ 12 w 193"/>
                  <a:gd name="T9" fmla="*/ 126 h 152"/>
                  <a:gd name="T10" fmla="*/ 14 w 193"/>
                  <a:gd name="T11" fmla="*/ 129 h 152"/>
                  <a:gd name="T12" fmla="*/ 18 w 193"/>
                  <a:gd name="T13" fmla="*/ 136 h 152"/>
                  <a:gd name="T14" fmla="*/ 52 w 193"/>
                  <a:gd name="T15" fmla="*/ 148 h 152"/>
                  <a:gd name="T16" fmla="*/ 54 w 193"/>
                  <a:gd name="T17" fmla="*/ 148 h 152"/>
                  <a:gd name="T18" fmla="*/ 108 w 193"/>
                  <a:gd name="T19" fmla="*/ 134 h 152"/>
                  <a:gd name="T20" fmla="*/ 115 w 193"/>
                  <a:gd name="T21" fmla="*/ 124 h 152"/>
                  <a:gd name="T22" fmla="*/ 104 w 193"/>
                  <a:gd name="T23" fmla="*/ 116 h 152"/>
                  <a:gd name="T24" fmla="*/ 51 w 193"/>
                  <a:gd name="T25" fmla="*/ 131 h 152"/>
                  <a:gd name="T26" fmla="*/ 48 w 193"/>
                  <a:gd name="T27" fmla="*/ 127 h 152"/>
                  <a:gd name="T28" fmla="*/ 140 w 193"/>
                  <a:gd name="T29" fmla="*/ 103 h 152"/>
                  <a:gd name="T30" fmla="*/ 128 w 193"/>
                  <a:gd name="T31" fmla="*/ 83 h 152"/>
                  <a:gd name="T32" fmla="*/ 187 w 193"/>
                  <a:gd name="T33" fmla="*/ 46 h 152"/>
                  <a:gd name="T34" fmla="*/ 190 w 193"/>
                  <a:gd name="T35" fmla="*/ 31 h 152"/>
                  <a:gd name="T36" fmla="*/ 175 w 193"/>
                  <a:gd name="T37" fmla="*/ 28 h 152"/>
                  <a:gd name="T38" fmla="*/ 117 w 193"/>
                  <a:gd name="T39" fmla="*/ 66 h 152"/>
                  <a:gd name="T40" fmla="*/ 112 w 193"/>
                  <a:gd name="T41" fmla="*/ 59 h 152"/>
                  <a:gd name="T42" fmla="*/ 171 w 193"/>
                  <a:gd name="T43" fmla="*/ 21 h 152"/>
                  <a:gd name="T44" fmla="*/ 175 w 193"/>
                  <a:gd name="T45" fmla="*/ 7 h 152"/>
                  <a:gd name="T46" fmla="*/ 160 w 193"/>
                  <a:gd name="T47" fmla="*/ 4 h 152"/>
                  <a:gd name="T48" fmla="*/ 101 w 193"/>
                  <a:gd name="T49" fmla="*/ 41 h 152"/>
                  <a:gd name="T50" fmla="*/ 88 w 193"/>
                  <a:gd name="T51" fmla="*/ 22 h 152"/>
                  <a:gd name="T52" fmla="*/ 28 w 193"/>
                  <a:gd name="T53" fmla="*/ 95 h 152"/>
                  <a:gd name="T54" fmla="*/ 25 w 193"/>
                  <a:gd name="T55" fmla="*/ 91 h 152"/>
                  <a:gd name="T56" fmla="*/ 61 w 193"/>
                  <a:gd name="T57" fmla="*/ 49 h 152"/>
                  <a:gd name="T58" fmla="*/ 59 w 193"/>
                  <a:gd name="T59" fmla="*/ 36 h 152"/>
                  <a:gd name="T60" fmla="*/ 47 w 193"/>
                  <a:gd name="T61" fmla="*/ 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52">
                    <a:moveTo>
                      <a:pt x="47" y="38"/>
                    </a:moveTo>
                    <a:cubicBezTo>
                      <a:pt x="11" y="81"/>
                      <a:pt x="11" y="81"/>
                      <a:pt x="11" y="81"/>
                    </a:cubicBezTo>
                    <a:cubicBezTo>
                      <a:pt x="10" y="83"/>
                      <a:pt x="10" y="83"/>
                      <a:pt x="10" y="83"/>
                    </a:cubicBezTo>
                    <a:cubicBezTo>
                      <a:pt x="0" y="97"/>
                      <a:pt x="4" y="113"/>
                      <a:pt x="7" y="118"/>
                    </a:cubicBezTo>
                    <a:cubicBezTo>
                      <a:pt x="10" y="123"/>
                      <a:pt x="9" y="121"/>
                      <a:pt x="12" y="126"/>
                    </a:cubicBezTo>
                    <a:cubicBezTo>
                      <a:pt x="13" y="127"/>
                      <a:pt x="13" y="128"/>
                      <a:pt x="14" y="129"/>
                    </a:cubicBezTo>
                    <a:cubicBezTo>
                      <a:pt x="16" y="133"/>
                      <a:pt x="16" y="132"/>
                      <a:pt x="18" y="136"/>
                    </a:cubicBezTo>
                    <a:cubicBezTo>
                      <a:pt x="22" y="141"/>
                      <a:pt x="34" y="152"/>
                      <a:pt x="52" y="148"/>
                    </a:cubicBezTo>
                    <a:cubicBezTo>
                      <a:pt x="54" y="148"/>
                      <a:pt x="54" y="148"/>
                      <a:pt x="54" y="148"/>
                    </a:cubicBezTo>
                    <a:cubicBezTo>
                      <a:pt x="108" y="134"/>
                      <a:pt x="108" y="134"/>
                      <a:pt x="108" y="134"/>
                    </a:cubicBezTo>
                    <a:cubicBezTo>
                      <a:pt x="113" y="132"/>
                      <a:pt x="116" y="127"/>
                      <a:pt x="115" y="124"/>
                    </a:cubicBezTo>
                    <a:cubicBezTo>
                      <a:pt x="113" y="119"/>
                      <a:pt x="109" y="116"/>
                      <a:pt x="104" y="116"/>
                    </a:cubicBezTo>
                    <a:cubicBezTo>
                      <a:pt x="51" y="131"/>
                      <a:pt x="51" y="131"/>
                      <a:pt x="51" y="131"/>
                    </a:cubicBezTo>
                    <a:cubicBezTo>
                      <a:pt x="48" y="127"/>
                      <a:pt x="48" y="127"/>
                      <a:pt x="48" y="127"/>
                    </a:cubicBezTo>
                    <a:cubicBezTo>
                      <a:pt x="140" y="103"/>
                      <a:pt x="140" y="103"/>
                      <a:pt x="140" y="103"/>
                    </a:cubicBezTo>
                    <a:cubicBezTo>
                      <a:pt x="128" y="83"/>
                      <a:pt x="128" y="83"/>
                      <a:pt x="128" y="83"/>
                    </a:cubicBezTo>
                    <a:cubicBezTo>
                      <a:pt x="187" y="46"/>
                      <a:pt x="187" y="46"/>
                      <a:pt x="187" y="46"/>
                    </a:cubicBezTo>
                    <a:cubicBezTo>
                      <a:pt x="192" y="43"/>
                      <a:pt x="193" y="36"/>
                      <a:pt x="190" y="31"/>
                    </a:cubicBezTo>
                    <a:cubicBezTo>
                      <a:pt x="186" y="26"/>
                      <a:pt x="180" y="25"/>
                      <a:pt x="175" y="28"/>
                    </a:cubicBezTo>
                    <a:cubicBezTo>
                      <a:pt x="117" y="66"/>
                      <a:pt x="117" y="66"/>
                      <a:pt x="117" y="66"/>
                    </a:cubicBezTo>
                    <a:cubicBezTo>
                      <a:pt x="112" y="59"/>
                      <a:pt x="112" y="59"/>
                      <a:pt x="112" y="59"/>
                    </a:cubicBezTo>
                    <a:cubicBezTo>
                      <a:pt x="171" y="21"/>
                      <a:pt x="171" y="21"/>
                      <a:pt x="171" y="21"/>
                    </a:cubicBezTo>
                    <a:cubicBezTo>
                      <a:pt x="176" y="18"/>
                      <a:pt x="178" y="12"/>
                      <a:pt x="175" y="7"/>
                    </a:cubicBezTo>
                    <a:cubicBezTo>
                      <a:pt x="171" y="2"/>
                      <a:pt x="165" y="0"/>
                      <a:pt x="160" y="4"/>
                    </a:cubicBezTo>
                    <a:cubicBezTo>
                      <a:pt x="101" y="41"/>
                      <a:pt x="101" y="41"/>
                      <a:pt x="101" y="41"/>
                    </a:cubicBezTo>
                    <a:cubicBezTo>
                      <a:pt x="88" y="22"/>
                      <a:pt x="88" y="22"/>
                      <a:pt x="88" y="22"/>
                    </a:cubicBezTo>
                    <a:cubicBezTo>
                      <a:pt x="28" y="95"/>
                      <a:pt x="28" y="95"/>
                      <a:pt x="28" y="95"/>
                    </a:cubicBezTo>
                    <a:cubicBezTo>
                      <a:pt x="25" y="91"/>
                      <a:pt x="25" y="91"/>
                      <a:pt x="25" y="91"/>
                    </a:cubicBezTo>
                    <a:cubicBezTo>
                      <a:pt x="61" y="49"/>
                      <a:pt x="61" y="49"/>
                      <a:pt x="61" y="49"/>
                    </a:cubicBezTo>
                    <a:cubicBezTo>
                      <a:pt x="63" y="45"/>
                      <a:pt x="63" y="40"/>
                      <a:pt x="59" y="36"/>
                    </a:cubicBezTo>
                    <a:cubicBezTo>
                      <a:pt x="56" y="34"/>
                      <a:pt x="51" y="34"/>
                      <a:pt x="47"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7" name="Group 21">
              <a:extLst>
                <a:ext uri="{FF2B5EF4-FFF2-40B4-BE49-F238E27FC236}">
                  <a16:creationId xmlns:a16="http://schemas.microsoft.com/office/drawing/2014/main" xmlns="" id="{692E16F2-F012-4863-A991-E8EFD79E2E3D}"/>
                </a:ext>
              </a:extLst>
            </p:cNvPr>
            <p:cNvGrpSpPr/>
            <p:nvPr/>
          </p:nvGrpSpPr>
          <p:grpSpPr>
            <a:xfrm>
              <a:off x="4566267" y="2531565"/>
              <a:ext cx="690712" cy="452832"/>
              <a:chOff x="10598151" y="2616200"/>
              <a:chExt cx="765175" cy="501650"/>
            </a:xfrm>
            <a:solidFill>
              <a:srgbClr val="5EA9CA"/>
            </a:solidFill>
          </p:grpSpPr>
          <p:sp>
            <p:nvSpPr>
              <p:cNvPr id="86" name="Freeform 46">
                <a:extLst>
                  <a:ext uri="{FF2B5EF4-FFF2-40B4-BE49-F238E27FC236}">
                    <a16:creationId xmlns:a16="http://schemas.microsoft.com/office/drawing/2014/main" xmlns="" id="{8DACA10B-6498-4C05-99AE-255398A5B3DA}"/>
                  </a:ext>
                </a:extLst>
              </p:cNvPr>
              <p:cNvSpPr/>
              <p:nvPr/>
            </p:nvSpPr>
            <p:spPr bwMode="auto">
              <a:xfrm>
                <a:off x="11201401" y="2625725"/>
                <a:ext cx="161925" cy="165100"/>
              </a:xfrm>
              <a:custGeom>
                <a:avLst/>
                <a:gdLst>
                  <a:gd name="T0" fmla="*/ 36 w 51"/>
                  <a:gd name="T1" fmla="*/ 46 h 52"/>
                  <a:gd name="T2" fmla="*/ 45 w 51"/>
                  <a:gd name="T3" fmla="*/ 16 h 52"/>
                  <a:gd name="T4" fmla="*/ 15 w 51"/>
                  <a:gd name="T5" fmla="*/ 6 h 52"/>
                  <a:gd name="T6" fmla="*/ 5 w 51"/>
                  <a:gd name="T7" fmla="*/ 36 h 52"/>
                  <a:gd name="T8" fmla="*/ 36 w 51"/>
                  <a:gd name="T9" fmla="*/ 46 h 52"/>
                </a:gdLst>
                <a:ahLst/>
                <a:cxnLst>
                  <a:cxn ang="0">
                    <a:pos x="T0" y="T1"/>
                  </a:cxn>
                  <a:cxn ang="0">
                    <a:pos x="T2" y="T3"/>
                  </a:cxn>
                  <a:cxn ang="0">
                    <a:pos x="T4" y="T5"/>
                  </a:cxn>
                  <a:cxn ang="0">
                    <a:pos x="T6" y="T7"/>
                  </a:cxn>
                  <a:cxn ang="0">
                    <a:pos x="T8" y="T9"/>
                  </a:cxn>
                </a:cxnLst>
                <a:rect l="0" t="0" r="r" b="b"/>
                <a:pathLst>
                  <a:path w="51" h="52">
                    <a:moveTo>
                      <a:pt x="36" y="46"/>
                    </a:moveTo>
                    <a:cubicBezTo>
                      <a:pt x="47" y="40"/>
                      <a:pt x="51" y="27"/>
                      <a:pt x="45" y="16"/>
                    </a:cubicBezTo>
                    <a:cubicBezTo>
                      <a:pt x="39" y="5"/>
                      <a:pt x="26" y="0"/>
                      <a:pt x="15" y="6"/>
                    </a:cubicBezTo>
                    <a:cubicBezTo>
                      <a:pt x="4" y="12"/>
                      <a:pt x="0" y="25"/>
                      <a:pt x="5" y="36"/>
                    </a:cubicBezTo>
                    <a:cubicBezTo>
                      <a:pt x="11" y="48"/>
                      <a:pt x="25" y="52"/>
                      <a:pt x="36"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87" name="Freeform 47">
                <a:extLst>
                  <a:ext uri="{FF2B5EF4-FFF2-40B4-BE49-F238E27FC236}">
                    <a16:creationId xmlns:a16="http://schemas.microsoft.com/office/drawing/2014/main" xmlns="" id="{75034AB4-7D0D-45EB-8DF1-B39188342E9F}"/>
                  </a:ext>
                </a:extLst>
              </p:cNvPr>
              <p:cNvSpPr/>
              <p:nvPr/>
            </p:nvSpPr>
            <p:spPr bwMode="auto">
              <a:xfrm>
                <a:off x="10598151" y="2616200"/>
                <a:ext cx="663575" cy="501650"/>
              </a:xfrm>
              <a:custGeom>
                <a:avLst/>
                <a:gdLst>
                  <a:gd name="T0" fmla="*/ 141 w 210"/>
                  <a:gd name="T1" fmla="*/ 8 h 159"/>
                  <a:gd name="T2" fmla="*/ 182 w 210"/>
                  <a:gd name="T3" fmla="*/ 21 h 159"/>
                  <a:gd name="T4" fmla="*/ 196 w 210"/>
                  <a:gd name="T5" fmla="*/ 49 h 159"/>
                  <a:gd name="T6" fmla="*/ 197 w 210"/>
                  <a:gd name="T7" fmla="*/ 51 h 159"/>
                  <a:gd name="T8" fmla="*/ 203 w 210"/>
                  <a:gd name="T9" fmla="*/ 62 h 159"/>
                  <a:gd name="T10" fmla="*/ 191 w 210"/>
                  <a:gd name="T11" fmla="*/ 103 h 159"/>
                  <a:gd name="T12" fmla="*/ 191 w 210"/>
                  <a:gd name="T13" fmla="*/ 103 h 159"/>
                  <a:gd name="T14" fmla="*/ 138 w 210"/>
                  <a:gd name="T15" fmla="*/ 130 h 159"/>
                  <a:gd name="T16" fmla="*/ 125 w 210"/>
                  <a:gd name="T17" fmla="*/ 126 h 159"/>
                  <a:gd name="T18" fmla="*/ 129 w 210"/>
                  <a:gd name="T19" fmla="*/ 113 h 159"/>
                  <a:gd name="T20" fmla="*/ 160 w 210"/>
                  <a:gd name="T21" fmla="*/ 97 h 159"/>
                  <a:gd name="T22" fmla="*/ 178 w 210"/>
                  <a:gd name="T23" fmla="*/ 88 h 159"/>
                  <a:gd name="T24" fmla="*/ 175 w 210"/>
                  <a:gd name="T25" fmla="*/ 83 h 159"/>
                  <a:gd name="T26" fmla="*/ 156 w 210"/>
                  <a:gd name="T27" fmla="*/ 93 h 159"/>
                  <a:gd name="T28" fmla="*/ 122 w 210"/>
                  <a:gd name="T29" fmla="*/ 111 h 159"/>
                  <a:gd name="T30" fmla="*/ 118 w 210"/>
                  <a:gd name="T31" fmla="*/ 113 h 159"/>
                  <a:gd name="T32" fmla="*/ 36 w 210"/>
                  <a:gd name="T33" fmla="*/ 156 h 159"/>
                  <a:gd name="T34" fmla="*/ 18 w 210"/>
                  <a:gd name="T35" fmla="*/ 150 h 159"/>
                  <a:gd name="T36" fmla="*/ 24 w 210"/>
                  <a:gd name="T37" fmla="*/ 133 h 159"/>
                  <a:gd name="T38" fmla="*/ 106 w 210"/>
                  <a:gd name="T39" fmla="*/ 90 h 159"/>
                  <a:gd name="T40" fmla="*/ 103 w 210"/>
                  <a:gd name="T41" fmla="*/ 85 h 159"/>
                  <a:gd name="T42" fmla="*/ 21 w 210"/>
                  <a:gd name="T43" fmla="*/ 127 h 159"/>
                  <a:gd name="T44" fmla="*/ 4 w 210"/>
                  <a:gd name="T45" fmla="*/ 123 h 159"/>
                  <a:gd name="T46" fmla="*/ 9 w 210"/>
                  <a:gd name="T47" fmla="*/ 104 h 159"/>
                  <a:gd name="T48" fmla="*/ 91 w 210"/>
                  <a:gd name="T49" fmla="*/ 62 h 159"/>
                  <a:gd name="T50" fmla="*/ 96 w 210"/>
                  <a:gd name="T51" fmla="*/ 59 h 159"/>
                  <a:gd name="T52" fmla="*/ 129 w 210"/>
                  <a:gd name="T53" fmla="*/ 42 h 159"/>
                  <a:gd name="T54" fmla="*/ 149 w 210"/>
                  <a:gd name="T55" fmla="*/ 32 h 159"/>
                  <a:gd name="T56" fmla="*/ 146 w 210"/>
                  <a:gd name="T57" fmla="*/ 27 h 159"/>
                  <a:gd name="T58" fmla="*/ 129 w 210"/>
                  <a:gd name="T59" fmla="*/ 36 h 159"/>
                  <a:gd name="T60" fmla="*/ 98 w 210"/>
                  <a:gd name="T61" fmla="*/ 53 h 159"/>
                  <a:gd name="T62" fmla="*/ 84 w 210"/>
                  <a:gd name="T63" fmla="*/ 48 h 159"/>
                  <a:gd name="T64" fmla="*/ 88 w 210"/>
                  <a:gd name="T65" fmla="*/ 35 h 159"/>
                  <a:gd name="T66" fmla="*/ 141 w 210"/>
                  <a:gd name="T67" fmla="*/ 8 h 159"/>
                  <a:gd name="T68" fmla="*/ 141 w 210"/>
                  <a:gd name="T69" fmla="*/ 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0" h="159">
                    <a:moveTo>
                      <a:pt x="141" y="8"/>
                    </a:moveTo>
                    <a:cubicBezTo>
                      <a:pt x="155" y="0"/>
                      <a:pt x="174" y="7"/>
                      <a:pt x="182" y="21"/>
                    </a:cubicBezTo>
                    <a:cubicBezTo>
                      <a:pt x="196" y="49"/>
                      <a:pt x="196" y="49"/>
                      <a:pt x="196" y="49"/>
                    </a:cubicBezTo>
                    <a:cubicBezTo>
                      <a:pt x="197" y="51"/>
                      <a:pt x="197" y="51"/>
                      <a:pt x="197" y="51"/>
                    </a:cubicBezTo>
                    <a:cubicBezTo>
                      <a:pt x="203" y="62"/>
                      <a:pt x="203" y="62"/>
                      <a:pt x="203" y="62"/>
                    </a:cubicBezTo>
                    <a:cubicBezTo>
                      <a:pt x="210" y="76"/>
                      <a:pt x="205" y="96"/>
                      <a:pt x="191" y="103"/>
                    </a:cubicBezTo>
                    <a:cubicBezTo>
                      <a:pt x="191" y="103"/>
                      <a:pt x="191" y="103"/>
                      <a:pt x="191" y="103"/>
                    </a:cubicBezTo>
                    <a:cubicBezTo>
                      <a:pt x="138" y="130"/>
                      <a:pt x="138" y="130"/>
                      <a:pt x="138" y="130"/>
                    </a:cubicBezTo>
                    <a:cubicBezTo>
                      <a:pt x="133" y="133"/>
                      <a:pt x="127" y="131"/>
                      <a:pt x="125" y="126"/>
                    </a:cubicBezTo>
                    <a:cubicBezTo>
                      <a:pt x="122" y="121"/>
                      <a:pt x="124" y="116"/>
                      <a:pt x="129" y="113"/>
                    </a:cubicBezTo>
                    <a:cubicBezTo>
                      <a:pt x="160" y="97"/>
                      <a:pt x="160" y="97"/>
                      <a:pt x="160" y="97"/>
                    </a:cubicBezTo>
                    <a:cubicBezTo>
                      <a:pt x="178" y="88"/>
                      <a:pt x="178" y="88"/>
                      <a:pt x="178" y="88"/>
                    </a:cubicBezTo>
                    <a:cubicBezTo>
                      <a:pt x="175" y="83"/>
                      <a:pt x="175" y="83"/>
                      <a:pt x="175" y="83"/>
                    </a:cubicBezTo>
                    <a:cubicBezTo>
                      <a:pt x="156" y="93"/>
                      <a:pt x="156" y="93"/>
                      <a:pt x="156" y="93"/>
                    </a:cubicBezTo>
                    <a:cubicBezTo>
                      <a:pt x="122" y="111"/>
                      <a:pt x="122" y="111"/>
                      <a:pt x="122" y="111"/>
                    </a:cubicBezTo>
                    <a:cubicBezTo>
                      <a:pt x="118" y="113"/>
                      <a:pt x="118" y="113"/>
                      <a:pt x="118" y="113"/>
                    </a:cubicBezTo>
                    <a:cubicBezTo>
                      <a:pt x="36" y="156"/>
                      <a:pt x="36" y="156"/>
                      <a:pt x="36" y="156"/>
                    </a:cubicBezTo>
                    <a:cubicBezTo>
                      <a:pt x="30" y="159"/>
                      <a:pt x="21" y="157"/>
                      <a:pt x="18" y="150"/>
                    </a:cubicBezTo>
                    <a:cubicBezTo>
                      <a:pt x="14" y="143"/>
                      <a:pt x="18" y="136"/>
                      <a:pt x="24" y="133"/>
                    </a:cubicBezTo>
                    <a:cubicBezTo>
                      <a:pt x="106" y="90"/>
                      <a:pt x="106" y="90"/>
                      <a:pt x="106" y="90"/>
                    </a:cubicBezTo>
                    <a:cubicBezTo>
                      <a:pt x="103" y="85"/>
                      <a:pt x="103" y="85"/>
                      <a:pt x="103" y="85"/>
                    </a:cubicBezTo>
                    <a:cubicBezTo>
                      <a:pt x="21" y="127"/>
                      <a:pt x="21" y="127"/>
                      <a:pt x="21" y="127"/>
                    </a:cubicBezTo>
                    <a:cubicBezTo>
                      <a:pt x="15" y="131"/>
                      <a:pt x="7" y="129"/>
                      <a:pt x="4" y="123"/>
                    </a:cubicBezTo>
                    <a:cubicBezTo>
                      <a:pt x="0" y="116"/>
                      <a:pt x="3" y="108"/>
                      <a:pt x="9" y="104"/>
                    </a:cubicBezTo>
                    <a:cubicBezTo>
                      <a:pt x="91" y="62"/>
                      <a:pt x="91" y="62"/>
                      <a:pt x="91" y="62"/>
                    </a:cubicBezTo>
                    <a:cubicBezTo>
                      <a:pt x="96" y="59"/>
                      <a:pt x="96" y="59"/>
                      <a:pt x="96" y="59"/>
                    </a:cubicBezTo>
                    <a:cubicBezTo>
                      <a:pt x="129" y="42"/>
                      <a:pt x="129" y="42"/>
                      <a:pt x="129" y="42"/>
                    </a:cubicBezTo>
                    <a:cubicBezTo>
                      <a:pt x="149" y="32"/>
                      <a:pt x="149" y="32"/>
                      <a:pt x="149" y="32"/>
                    </a:cubicBezTo>
                    <a:cubicBezTo>
                      <a:pt x="146" y="27"/>
                      <a:pt x="146" y="27"/>
                      <a:pt x="146" y="27"/>
                    </a:cubicBezTo>
                    <a:cubicBezTo>
                      <a:pt x="129" y="36"/>
                      <a:pt x="129" y="36"/>
                      <a:pt x="129" y="36"/>
                    </a:cubicBezTo>
                    <a:cubicBezTo>
                      <a:pt x="98" y="53"/>
                      <a:pt x="98" y="53"/>
                      <a:pt x="98" y="53"/>
                    </a:cubicBezTo>
                    <a:cubicBezTo>
                      <a:pt x="92" y="55"/>
                      <a:pt x="87" y="54"/>
                      <a:pt x="84" y="48"/>
                    </a:cubicBezTo>
                    <a:cubicBezTo>
                      <a:pt x="82" y="44"/>
                      <a:pt x="83" y="38"/>
                      <a:pt x="88" y="35"/>
                    </a:cubicBezTo>
                    <a:cubicBezTo>
                      <a:pt x="141" y="8"/>
                      <a:pt x="141" y="8"/>
                      <a:pt x="141" y="8"/>
                    </a:cubicBezTo>
                    <a:cubicBezTo>
                      <a:pt x="141" y="8"/>
                      <a:pt x="141" y="8"/>
                      <a:pt x="141"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8" name="Group 22">
              <a:extLst>
                <a:ext uri="{FF2B5EF4-FFF2-40B4-BE49-F238E27FC236}">
                  <a16:creationId xmlns:a16="http://schemas.microsoft.com/office/drawing/2014/main" xmlns="" id="{A0CE2A95-BF27-4212-A0E9-56AE75518861}"/>
                </a:ext>
              </a:extLst>
            </p:cNvPr>
            <p:cNvGrpSpPr/>
            <p:nvPr/>
          </p:nvGrpSpPr>
          <p:grpSpPr>
            <a:xfrm>
              <a:off x="742988" y="3867133"/>
              <a:ext cx="699310" cy="399811"/>
              <a:chOff x="6362701" y="4095750"/>
              <a:chExt cx="774700" cy="442913"/>
            </a:xfrm>
            <a:solidFill>
              <a:srgbClr val="EE5058"/>
            </a:solidFill>
          </p:grpSpPr>
          <p:sp>
            <p:nvSpPr>
              <p:cNvPr id="84" name="Freeform 48">
                <a:extLst>
                  <a:ext uri="{FF2B5EF4-FFF2-40B4-BE49-F238E27FC236}">
                    <a16:creationId xmlns:a16="http://schemas.microsoft.com/office/drawing/2014/main" xmlns="" id="{DF155A5A-5E8B-41B9-8A37-C5B00CD717F6}"/>
                  </a:ext>
                </a:extLst>
              </p:cNvPr>
              <p:cNvSpPr/>
              <p:nvPr/>
            </p:nvSpPr>
            <p:spPr bwMode="auto">
              <a:xfrm>
                <a:off x="6362701" y="4376738"/>
                <a:ext cx="161925" cy="161925"/>
              </a:xfrm>
              <a:custGeom>
                <a:avLst/>
                <a:gdLst>
                  <a:gd name="T0" fmla="*/ 34 w 51"/>
                  <a:gd name="T1" fmla="*/ 46 h 51"/>
                  <a:gd name="T2" fmla="*/ 5 w 51"/>
                  <a:gd name="T3" fmla="*/ 34 h 51"/>
                  <a:gd name="T4" fmla="*/ 16 w 51"/>
                  <a:gd name="T5" fmla="*/ 5 h 51"/>
                  <a:gd name="T6" fmla="*/ 46 w 51"/>
                  <a:gd name="T7" fmla="*/ 16 h 51"/>
                  <a:gd name="T8" fmla="*/ 34 w 51"/>
                  <a:gd name="T9" fmla="*/ 46 h 51"/>
                </a:gdLst>
                <a:ahLst/>
                <a:cxnLst>
                  <a:cxn ang="0">
                    <a:pos x="T0" y="T1"/>
                  </a:cxn>
                  <a:cxn ang="0">
                    <a:pos x="T2" y="T3"/>
                  </a:cxn>
                  <a:cxn ang="0">
                    <a:pos x="T4" y="T5"/>
                  </a:cxn>
                  <a:cxn ang="0">
                    <a:pos x="T6" y="T7"/>
                  </a:cxn>
                  <a:cxn ang="0">
                    <a:pos x="T8" y="T9"/>
                  </a:cxn>
                </a:cxnLst>
                <a:rect l="0" t="0" r="r" b="b"/>
                <a:pathLst>
                  <a:path w="51" h="51">
                    <a:moveTo>
                      <a:pt x="34" y="46"/>
                    </a:moveTo>
                    <a:cubicBezTo>
                      <a:pt x="23" y="51"/>
                      <a:pt x="10" y="46"/>
                      <a:pt x="5" y="34"/>
                    </a:cubicBezTo>
                    <a:cubicBezTo>
                      <a:pt x="0" y="23"/>
                      <a:pt x="5" y="10"/>
                      <a:pt x="16" y="5"/>
                    </a:cubicBezTo>
                    <a:cubicBezTo>
                      <a:pt x="27" y="0"/>
                      <a:pt x="41" y="5"/>
                      <a:pt x="46" y="16"/>
                    </a:cubicBezTo>
                    <a:cubicBezTo>
                      <a:pt x="51" y="28"/>
                      <a:pt x="46" y="41"/>
                      <a:pt x="3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85" name="Freeform 49">
                <a:extLst>
                  <a:ext uri="{FF2B5EF4-FFF2-40B4-BE49-F238E27FC236}">
                    <a16:creationId xmlns:a16="http://schemas.microsoft.com/office/drawing/2014/main" xmlns="" id="{94042598-F688-4EE7-BA8F-DE1E9B16F7E1}"/>
                  </a:ext>
                </a:extLst>
              </p:cNvPr>
              <p:cNvSpPr/>
              <p:nvPr/>
            </p:nvSpPr>
            <p:spPr bwMode="auto">
              <a:xfrm>
                <a:off x="6505576" y="4095750"/>
                <a:ext cx="631825" cy="411162"/>
              </a:xfrm>
              <a:custGeom>
                <a:avLst/>
                <a:gdLst>
                  <a:gd name="T0" fmla="*/ 56 w 200"/>
                  <a:gd name="T1" fmla="*/ 19 h 130"/>
                  <a:gd name="T2" fmla="*/ 13 w 200"/>
                  <a:gd name="T3" fmla="*/ 57 h 130"/>
                  <a:gd name="T4" fmla="*/ 13 w 200"/>
                  <a:gd name="T5" fmla="*/ 58 h 130"/>
                  <a:gd name="T6" fmla="*/ 4 w 200"/>
                  <a:gd name="T7" fmla="*/ 93 h 130"/>
                  <a:gd name="T8" fmla="*/ 8 w 200"/>
                  <a:gd name="T9" fmla="*/ 101 h 130"/>
                  <a:gd name="T10" fmla="*/ 9 w 200"/>
                  <a:gd name="T11" fmla="*/ 104 h 130"/>
                  <a:gd name="T12" fmla="*/ 13 w 200"/>
                  <a:gd name="T13" fmla="*/ 112 h 130"/>
                  <a:gd name="T14" fmla="*/ 44 w 200"/>
                  <a:gd name="T15" fmla="*/ 129 h 130"/>
                  <a:gd name="T16" fmla="*/ 45 w 200"/>
                  <a:gd name="T17" fmla="*/ 129 h 130"/>
                  <a:gd name="T18" fmla="*/ 102 w 200"/>
                  <a:gd name="T19" fmla="*/ 123 h 130"/>
                  <a:gd name="T20" fmla="*/ 110 w 200"/>
                  <a:gd name="T21" fmla="*/ 114 h 130"/>
                  <a:gd name="T22" fmla="*/ 100 w 200"/>
                  <a:gd name="T23" fmla="*/ 105 h 130"/>
                  <a:gd name="T24" fmla="*/ 46 w 200"/>
                  <a:gd name="T25" fmla="*/ 112 h 130"/>
                  <a:gd name="T26" fmla="*/ 44 w 200"/>
                  <a:gd name="T27" fmla="*/ 108 h 130"/>
                  <a:gd name="T28" fmla="*/ 138 w 200"/>
                  <a:gd name="T29" fmla="*/ 98 h 130"/>
                  <a:gd name="T30" fmla="*/ 129 w 200"/>
                  <a:gd name="T31" fmla="*/ 77 h 130"/>
                  <a:gd name="T32" fmla="*/ 193 w 200"/>
                  <a:gd name="T33" fmla="*/ 49 h 130"/>
                  <a:gd name="T34" fmla="*/ 198 w 200"/>
                  <a:gd name="T35" fmla="*/ 34 h 130"/>
                  <a:gd name="T36" fmla="*/ 184 w 200"/>
                  <a:gd name="T37" fmla="*/ 30 h 130"/>
                  <a:gd name="T38" fmla="*/ 120 w 200"/>
                  <a:gd name="T39" fmla="*/ 58 h 130"/>
                  <a:gd name="T40" fmla="*/ 117 w 200"/>
                  <a:gd name="T41" fmla="*/ 50 h 130"/>
                  <a:gd name="T42" fmla="*/ 181 w 200"/>
                  <a:gd name="T43" fmla="*/ 22 h 130"/>
                  <a:gd name="T44" fmla="*/ 187 w 200"/>
                  <a:gd name="T45" fmla="*/ 8 h 130"/>
                  <a:gd name="T46" fmla="*/ 172 w 200"/>
                  <a:gd name="T47" fmla="*/ 3 h 130"/>
                  <a:gd name="T48" fmla="*/ 109 w 200"/>
                  <a:gd name="T49" fmla="*/ 31 h 130"/>
                  <a:gd name="T50" fmla="*/ 99 w 200"/>
                  <a:gd name="T51" fmla="*/ 10 h 130"/>
                  <a:gd name="T52" fmla="*/ 28 w 200"/>
                  <a:gd name="T53" fmla="*/ 73 h 130"/>
                  <a:gd name="T54" fmla="*/ 26 w 200"/>
                  <a:gd name="T55" fmla="*/ 68 h 130"/>
                  <a:gd name="T56" fmla="*/ 68 w 200"/>
                  <a:gd name="T57" fmla="*/ 33 h 130"/>
                  <a:gd name="T58" fmla="*/ 68 w 200"/>
                  <a:gd name="T59" fmla="*/ 19 h 130"/>
                  <a:gd name="T60" fmla="*/ 56 w 200"/>
                  <a:gd name="T61" fmla="*/ 1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 h="130">
                    <a:moveTo>
                      <a:pt x="56" y="19"/>
                    </a:moveTo>
                    <a:cubicBezTo>
                      <a:pt x="13" y="57"/>
                      <a:pt x="13" y="57"/>
                      <a:pt x="13" y="57"/>
                    </a:cubicBezTo>
                    <a:cubicBezTo>
                      <a:pt x="13" y="58"/>
                      <a:pt x="13" y="58"/>
                      <a:pt x="13" y="58"/>
                    </a:cubicBezTo>
                    <a:cubicBezTo>
                      <a:pt x="0" y="71"/>
                      <a:pt x="2" y="87"/>
                      <a:pt x="4" y="93"/>
                    </a:cubicBezTo>
                    <a:cubicBezTo>
                      <a:pt x="6" y="97"/>
                      <a:pt x="6" y="96"/>
                      <a:pt x="8" y="101"/>
                    </a:cubicBezTo>
                    <a:cubicBezTo>
                      <a:pt x="8" y="102"/>
                      <a:pt x="9" y="103"/>
                      <a:pt x="9" y="104"/>
                    </a:cubicBezTo>
                    <a:cubicBezTo>
                      <a:pt x="11" y="108"/>
                      <a:pt x="11" y="107"/>
                      <a:pt x="13" y="112"/>
                    </a:cubicBezTo>
                    <a:cubicBezTo>
                      <a:pt x="15" y="117"/>
                      <a:pt x="26" y="130"/>
                      <a:pt x="44" y="129"/>
                    </a:cubicBezTo>
                    <a:cubicBezTo>
                      <a:pt x="45" y="129"/>
                      <a:pt x="45" y="129"/>
                      <a:pt x="45" y="129"/>
                    </a:cubicBezTo>
                    <a:cubicBezTo>
                      <a:pt x="102" y="123"/>
                      <a:pt x="102" y="123"/>
                      <a:pt x="102" y="123"/>
                    </a:cubicBezTo>
                    <a:cubicBezTo>
                      <a:pt x="107" y="122"/>
                      <a:pt x="110" y="118"/>
                      <a:pt x="110" y="114"/>
                    </a:cubicBezTo>
                    <a:cubicBezTo>
                      <a:pt x="109" y="109"/>
                      <a:pt x="105" y="106"/>
                      <a:pt x="100" y="105"/>
                    </a:cubicBezTo>
                    <a:cubicBezTo>
                      <a:pt x="46" y="112"/>
                      <a:pt x="46" y="112"/>
                      <a:pt x="46" y="112"/>
                    </a:cubicBezTo>
                    <a:cubicBezTo>
                      <a:pt x="44" y="108"/>
                      <a:pt x="44" y="108"/>
                      <a:pt x="44" y="108"/>
                    </a:cubicBezTo>
                    <a:cubicBezTo>
                      <a:pt x="138" y="98"/>
                      <a:pt x="138" y="98"/>
                      <a:pt x="138" y="98"/>
                    </a:cubicBezTo>
                    <a:cubicBezTo>
                      <a:pt x="129" y="77"/>
                      <a:pt x="129" y="77"/>
                      <a:pt x="129" y="77"/>
                    </a:cubicBezTo>
                    <a:cubicBezTo>
                      <a:pt x="193" y="49"/>
                      <a:pt x="193" y="49"/>
                      <a:pt x="193" y="49"/>
                    </a:cubicBezTo>
                    <a:cubicBezTo>
                      <a:pt x="198" y="46"/>
                      <a:pt x="200" y="40"/>
                      <a:pt x="198" y="34"/>
                    </a:cubicBezTo>
                    <a:cubicBezTo>
                      <a:pt x="196" y="29"/>
                      <a:pt x="190" y="27"/>
                      <a:pt x="184" y="30"/>
                    </a:cubicBezTo>
                    <a:cubicBezTo>
                      <a:pt x="120" y="58"/>
                      <a:pt x="120" y="58"/>
                      <a:pt x="120" y="58"/>
                    </a:cubicBezTo>
                    <a:cubicBezTo>
                      <a:pt x="117" y="50"/>
                      <a:pt x="117" y="50"/>
                      <a:pt x="117" y="50"/>
                    </a:cubicBezTo>
                    <a:cubicBezTo>
                      <a:pt x="181" y="22"/>
                      <a:pt x="181" y="22"/>
                      <a:pt x="181" y="22"/>
                    </a:cubicBezTo>
                    <a:cubicBezTo>
                      <a:pt x="186" y="19"/>
                      <a:pt x="189" y="14"/>
                      <a:pt x="187" y="8"/>
                    </a:cubicBezTo>
                    <a:cubicBezTo>
                      <a:pt x="184" y="3"/>
                      <a:pt x="178" y="0"/>
                      <a:pt x="172" y="3"/>
                    </a:cubicBezTo>
                    <a:cubicBezTo>
                      <a:pt x="109" y="31"/>
                      <a:pt x="109" y="31"/>
                      <a:pt x="109" y="31"/>
                    </a:cubicBezTo>
                    <a:cubicBezTo>
                      <a:pt x="99" y="10"/>
                      <a:pt x="99" y="10"/>
                      <a:pt x="99" y="10"/>
                    </a:cubicBezTo>
                    <a:cubicBezTo>
                      <a:pt x="28" y="73"/>
                      <a:pt x="28" y="73"/>
                      <a:pt x="28" y="73"/>
                    </a:cubicBezTo>
                    <a:cubicBezTo>
                      <a:pt x="26" y="68"/>
                      <a:pt x="26" y="68"/>
                      <a:pt x="26" y="68"/>
                    </a:cubicBezTo>
                    <a:cubicBezTo>
                      <a:pt x="68" y="33"/>
                      <a:pt x="68" y="33"/>
                      <a:pt x="68" y="33"/>
                    </a:cubicBezTo>
                    <a:cubicBezTo>
                      <a:pt x="71" y="29"/>
                      <a:pt x="71" y="23"/>
                      <a:pt x="68" y="19"/>
                    </a:cubicBezTo>
                    <a:cubicBezTo>
                      <a:pt x="65" y="17"/>
                      <a:pt x="60" y="16"/>
                      <a:pt x="56"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29" name="Group 23">
              <a:extLst>
                <a:ext uri="{FF2B5EF4-FFF2-40B4-BE49-F238E27FC236}">
                  <a16:creationId xmlns:a16="http://schemas.microsoft.com/office/drawing/2014/main" xmlns="" id="{9F15F1C8-5105-4DCA-9C02-DE4522F97EE5}"/>
                </a:ext>
              </a:extLst>
            </p:cNvPr>
            <p:cNvGrpSpPr/>
            <p:nvPr/>
          </p:nvGrpSpPr>
          <p:grpSpPr>
            <a:xfrm>
              <a:off x="4614990" y="2911314"/>
              <a:ext cx="732270" cy="341057"/>
              <a:chOff x="10652126" y="3036888"/>
              <a:chExt cx="811213" cy="377825"/>
            </a:xfrm>
            <a:solidFill>
              <a:srgbClr val="5EA9CA"/>
            </a:solidFill>
          </p:grpSpPr>
          <p:sp>
            <p:nvSpPr>
              <p:cNvPr id="82" name="Freeform 50">
                <a:extLst>
                  <a:ext uri="{FF2B5EF4-FFF2-40B4-BE49-F238E27FC236}">
                    <a16:creationId xmlns:a16="http://schemas.microsoft.com/office/drawing/2014/main" xmlns="" id="{637C40E0-C73B-4FC9-96CB-C4B7BB58758C}"/>
                  </a:ext>
                </a:extLst>
              </p:cNvPr>
              <p:cNvSpPr/>
              <p:nvPr/>
            </p:nvSpPr>
            <p:spPr bwMode="auto">
              <a:xfrm>
                <a:off x="11312526" y="3108325"/>
                <a:ext cx="150813" cy="152400"/>
              </a:xfrm>
              <a:custGeom>
                <a:avLst/>
                <a:gdLst>
                  <a:gd name="T0" fmla="*/ 27 w 48"/>
                  <a:gd name="T1" fmla="*/ 46 h 48"/>
                  <a:gd name="T2" fmla="*/ 46 w 48"/>
                  <a:gd name="T3" fmla="*/ 20 h 48"/>
                  <a:gd name="T4" fmla="*/ 20 w 48"/>
                  <a:gd name="T5" fmla="*/ 2 h 48"/>
                  <a:gd name="T6" fmla="*/ 2 w 48"/>
                  <a:gd name="T7" fmla="*/ 28 h 48"/>
                  <a:gd name="T8" fmla="*/ 27 w 48"/>
                  <a:gd name="T9" fmla="*/ 46 h 48"/>
                </a:gdLst>
                <a:ahLst/>
                <a:cxnLst>
                  <a:cxn ang="0">
                    <a:pos x="T0" y="T1"/>
                  </a:cxn>
                  <a:cxn ang="0">
                    <a:pos x="T2" y="T3"/>
                  </a:cxn>
                  <a:cxn ang="0">
                    <a:pos x="T4" y="T5"/>
                  </a:cxn>
                  <a:cxn ang="0">
                    <a:pos x="T6" y="T7"/>
                  </a:cxn>
                  <a:cxn ang="0">
                    <a:pos x="T8" y="T9"/>
                  </a:cxn>
                </a:cxnLst>
                <a:rect l="0" t="0" r="r" b="b"/>
                <a:pathLst>
                  <a:path w="48" h="48">
                    <a:moveTo>
                      <a:pt x="27" y="46"/>
                    </a:moveTo>
                    <a:cubicBezTo>
                      <a:pt x="40" y="44"/>
                      <a:pt x="48" y="33"/>
                      <a:pt x="46" y="20"/>
                    </a:cubicBezTo>
                    <a:cubicBezTo>
                      <a:pt x="44" y="8"/>
                      <a:pt x="32" y="0"/>
                      <a:pt x="20" y="2"/>
                    </a:cubicBezTo>
                    <a:cubicBezTo>
                      <a:pt x="8" y="3"/>
                      <a:pt x="0" y="15"/>
                      <a:pt x="2" y="28"/>
                    </a:cubicBezTo>
                    <a:cubicBezTo>
                      <a:pt x="4" y="40"/>
                      <a:pt x="15" y="48"/>
                      <a:pt x="2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83" name="Freeform 51">
                <a:extLst>
                  <a:ext uri="{FF2B5EF4-FFF2-40B4-BE49-F238E27FC236}">
                    <a16:creationId xmlns:a16="http://schemas.microsoft.com/office/drawing/2014/main" xmlns="" id="{9F1E5224-C576-4ABE-B756-FD6AEAF971C3}"/>
                  </a:ext>
                </a:extLst>
              </p:cNvPr>
              <p:cNvSpPr/>
              <p:nvPr/>
            </p:nvSpPr>
            <p:spPr bwMode="auto">
              <a:xfrm>
                <a:off x="10652126" y="3036888"/>
                <a:ext cx="669925" cy="377825"/>
              </a:xfrm>
              <a:custGeom>
                <a:avLst/>
                <a:gdLst>
                  <a:gd name="T0" fmla="*/ 168 w 212"/>
                  <a:gd name="T1" fmla="*/ 3 h 120"/>
                  <a:gd name="T2" fmla="*/ 202 w 212"/>
                  <a:gd name="T3" fmla="*/ 29 h 120"/>
                  <a:gd name="T4" fmla="*/ 207 w 212"/>
                  <a:gd name="T5" fmla="*/ 59 h 120"/>
                  <a:gd name="T6" fmla="*/ 208 w 212"/>
                  <a:gd name="T7" fmla="*/ 62 h 120"/>
                  <a:gd name="T8" fmla="*/ 210 w 212"/>
                  <a:gd name="T9" fmla="*/ 74 h 120"/>
                  <a:gd name="T10" fmla="*/ 186 w 212"/>
                  <a:gd name="T11" fmla="*/ 109 h 120"/>
                  <a:gd name="T12" fmla="*/ 186 w 212"/>
                  <a:gd name="T13" fmla="*/ 109 h 120"/>
                  <a:gd name="T14" fmla="*/ 127 w 212"/>
                  <a:gd name="T15" fmla="*/ 119 h 120"/>
                  <a:gd name="T16" fmla="*/ 115 w 212"/>
                  <a:gd name="T17" fmla="*/ 110 h 120"/>
                  <a:gd name="T18" fmla="*/ 124 w 212"/>
                  <a:gd name="T19" fmla="*/ 99 h 120"/>
                  <a:gd name="T20" fmla="*/ 158 w 212"/>
                  <a:gd name="T21" fmla="*/ 93 h 120"/>
                  <a:gd name="T22" fmla="*/ 178 w 212"/>
                  <a:gd name="T23" fmla="*/ 90 h 120"/>
                  <a:gd name="T24" fmla="*/ 177 w 212"/>
                  <a:gd name="T25" fmla="*/ 85 h 120"/>
                  <a:gd name="T26" fmla="*/ 155 w 212"/>
                  <a:gd name="T27" fmla="*/ 89 h 120"/>
                  <a:gd name="T28" fmla="*/ 118 w 212"/>
                  <a:gd name="T29" fmla="*/ 95 h 120"/>
                  <a:gd name="T30" fmla="*/ 113 w 212"/>
                  <a:gd name="T31" fmla="*/ 96 h 120"/>
                  <a:gd name="T32" fmla="*/ 22 w 212"/>
                  <a:gd name="T33" fmla="*/ 111 h 120"/>
                  <a:gd name="T34" fmla="*/ 6 w 212"/>
                  <a:gd name="T35" fmla="*/ 99 h 120"/>
                  <a:gd name="T36" fmla="*/ 18 w 212"/>
                  <a:gd name="T37" fmla="*/ 85 h 120"/>
                  <a:gd name="T38" fmla="*/ 109 w 212"/>
                  <a:gd name="T39" fmla="*/ 70 h 120"/>
                  <a:gd name="T40" fmla="*/ 108 w 212"/>
                  <a:gd name="T41" fmla="*/ 64 h 120"/>
                  <a:gd name="T42" fmla="*/ 17 w 212"/>
                  <a:gd name="T43" fmla="*/ 79 h 120"/>
                  <a:gd name="T44" fmla="*/ 1 w 212"/>
                  <a:gd name="T45" fmla="*/ 69 h 120"/>
                  <a:gd name="T46" fmla="*/ 13 w 212"/>
                  <a:gd name="T47" fmla="*/ 53 h 120"/>
                  <a:gd name="T48" fmla="*/ 104 w 212"/>
                  <a:gd name="T49" fmla="*/ 38 h 120"/>
                  <a:gd name="T50" fmla="*/ 109 w 212"/>
                  <a:gd name="T51" fmla="*/ 38 h 120"/>
                  <a:gd name="T52" fmla="*/ 146 w 212"/>
                  <a:gd name="T53" fmla="*/ 32 h 120"/>
                  <a:gd name="T54" fmla="*/ 168 w 212"/>
                  <a:gd name="T55" fmla="*/ 28 h 120"/>
                  <a:gd name="T56" fmla="*/ 167 w 212"/>
                  <a:gd name="T57" fmla="*/ 23 h 120"/>
                  <a:gd name="T58" fmla="*/ 148 w 212"/>
                  <a:gd name="T59" fmla="*/ 26 h 120"/>
                  <a:gd name="T60" fmla="*/ 113 w 212"/>
                  <a:gd name="T61" fmla="*/ 32 h 120"/>
                  <a:gd name="T62" fmla="*/ 101 w 212"/>
                  <a:gd name="T63" fmla="*/ 24 h 120"/>
                  <a:gd name="T64" fmla="*/ 110 w 212"/>
                  <a:gd name="T65" fmla="*/ 13 h 120"/>
                  <a:gd name="T66" fmla="*/ 168 w 212"/>
                  <a:gd name="T67" fmla="*/ 3 h 120"/>
                  <a:gd name="T68" fmla="*/ 168 w 212"/>
                  <a:gd name="T69" fmla="*/ 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120">
                    <a:moveTo>
                      <a:pt x="168" y="3"/>
                    </a:moveTo>
                    <a:cubicBezTo>
                      <a:pt x="184" y="0"/>
                      <a:pt x="200" y="13"/>
                      <a:pt x="202" y="29"/>
                    </a:cubicBezTo>
                    <a:cubicBezTo>
                      <a:pt x="207" y="59"/>
                      <a:pt x="207" y="59"/>
                      <a:pt x="207" y="59"/>
                    </a:cubicBezTo>
                    <a:cubicBezTo>
                      <a:pt x="208" y="62"/>
                      <a:pt x="208" y="62"/>
                      <a:pt x="208" y="62"/>
                    </a:cubicBezTo>
                    <a:cubicBezTo>
                      <a:pt x="210" y="74"/>
                      <a:pt x="210" y="74"/>
                      <a:pt x="210" y="74"/>
                    </a:cubicBezTo>
                    <a:cubicBezTo>
                      <a:pt x="212" y="90"/>
                      <a:pt x="201" y="107"/>
                      <a:pt x="186" y="109"/>
                    </a:cubicBezTo>
                    <a:cubicBezTo>
                      <a:pt x="186" y="109"/>
                      <a:pt x="186" y="109"/>
                      <a:pt x="186" y="109"/>
                    </a:cubicBezTo>
                    <a:cubicBezTo>
                      <a:pt x="127" y="119"/>
                      <a:pt x="127" y="119"/>
                      <a:pt x="127" y="119"/>
                    </a:cubicBezTo>
                    <a:cubicBezTo>
                      <a:pt x="121" y="120"/>
                      <a:pt x="116" y="115"/>
                      <a:pt x="115" y="110"/>
                    </a:cubicBezTo>
                    <a:cubicBezTo>
                      <a:pt x="115" y="104"/>
                      <a:pt x="118" y="100"/>
                      <a:pt x="124" y="99"/>
                    </a:cubicBezTo>
                    <a:cubicBezTo>
                      <a:pt x="158" y="93"/>
                      <a:pt x="158" y="93"/>
                      <a:pt x="158" y="93"/>
                    </a:cubicBezTo>
                    <a:cubicBezTo>
                      <a:pt x="178" y="90"/>
                      <a:pt x="178" y="90"/>
                      <a:pt x="178" y="90"/>
                    </a:cubicBezTo>
                    <a:cubicBezTo>
                      <a:pt x="177" y="85"/>
                      <a:pt x="177" y="85"/>
                      <a:pt x="177" y="85"/>
                    </a:cubicBezTo>
                    <a:cubicBezTo>
                      <a:pt x="155" y="89"/>
                      <a:pt x="155" y="89"/>
                      <a:pt x="155" y="89"/>
                    </a:cubicBezTo>
                    <a:cubicBezTo>
                      <a:pt x="118" y="95"/>
                      <a:pt x="118" y="95"/>
                      <a:pt x="118" y="95"/>
                    </a:cubicBezTo>
                    <a:cubicBezTo>
                      <a:pt x="113" y="96"/>
                      <a:pt x="113" y="96"/>
                      <a:pt x="113" y="96"/>
                    </a:cubicBezTo>
                    <a:cubicBezTo>
                      <a:pt x="22" y="111"/>
                      <a:pt x="22" y="111"/>
                      <a:pt x="22" y="111"/>
                    </a:cubicBezTo>
                    <a:cubicBezTo>
                      <a:pt x="15" y="112"/>
                      <a:pt x="8" y="107"/>
                      <a:pt x="6" y="99"/>
                    </a:cubicBezTo>
                    <a:cubicBezTo>
                      <a:pt x="5" y="92"/>
                      <a:pt x="10" y="86"/>
                      <a:pt x="18" y="85"/>
                    </a:cubicBezTo>
                    <a:cubicBezTo>
                      <a:pt x="109" y="70"/>
                      <a:pt x="109" y="70"/>
                      <a:pt x="109" y="70"/>
                    </a:cubicBezTo>
                    <a:cubicBezTo>
                      <a:pt x="108" y="64"/>
                      <a:pt x="108" y="64"/>
                      <a:pt x="108" y="64"/>
                    </a:cubicBezTo>
                    <a:cubicBezTo>
                      <a:pt x="17" y="79"/>
                      <a:pt x="17" y="79"/>
                      <a:pt x="17" y="79"/>
                    </a:cubicBezTo>
                    <a:cubicBezTo>
                      <a:pt x="9" y="80"/>
                      <a:pt x="3" y="76"/>
                      <a:pt x="1" y="69"/>
                    </a:cubicBezTo>
                    <a:cubicBezTo>
                      <a:pt x="0" y="61"/>
                      <a:pt x="5" y="54"/>
                      <a:pt x="13" y="53"/>
                    </a:cubicBezTo>
                    <a:cubicBezTo>
                      <a:pt x="104" y="38"/>
                      <a:pt x="104" y="38"/>
                      <a:pt x="104" y="38"/>
                    </a:cubicBezTo>
                    <a:cubicBezTo>
                      <a:pt x="109" y="38"/>
                      <a:pt x="109" y="38"/>
                      <a:pt x="109" y="38"/>
                    </a:cubicBezTo>
                    <a:cubicBezTo>
                      <a:pt x="146" y="32"/>
                      <a:pt x="146" y="32"/>
                      <a:pt x="146" y="32"/>
                    </a:cubicBezTo>
                    <a:cubicBezTo>
                      <a:pt x="168" y="28"/>
                      <a:pt x="168" y="28"/>
                      <a:pt x="168" y="28"/>
                    </a:cubicBezTo>
                    <a:cubicBezTo>
                      <a:pt x="167" y="23"/>
                      <a:pt x="167" y="23"/>
                      <a:pt x="167" y="23"/>
                    </a:cubicBezTo>
                    <a:cubicBezTo>
                      <a:pt x="148" y="26"/>
                      <a:pt x="148" y="26"/>
                      <a:pt x="148" y="26"/>
                    </a:cubicBezTo>
                    <a:cubicBezTo>
                      <a:pt x="113" y="32"/>
                      <a:pt x="113" y="32"/>
                      <a:pt x="113" y="32"/>
                    </a:cubicBezTo>
                    <a:cubicBezTo>
                      <a:pt x="107" y="33"/>
                      <a:pt x="102" y="30"/>
                      <a:pt x="101" y="24"/>
                    </a:cubicBezTo>
                    <a:cubicBezTo>
                      <a:pt x="101" y="19"/>
                      <a:pt x="104" y="13"/>
                      <a:pt x="110" y="13"/>
                    </a:cubicBezTo>
                    <a:cubicBezTo>
                      <a:pt x="168" y="3"/>
                      <a:pt x="168" y="3"/>
                      <a:pt x="168" y="3"/>
                    </a:cubicBezTo>
                    <a:cubicBezTo>
                      <a:pt x="168" y="3"/>
                      <a:pt x="168" y="3"/>
                      <a:pt x="168"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0" name="Group 24">
              <a:extLst>
                <a:ext uri="{FF2B5EF4-FFF2-40B4-BE49-F238E27FC236}">
                  <a16:creationId xmlns:a16="http://schemas.microsoft.com/office/drawing/2014/main" xmlns="" id="{186E5F4B-189F-466D-8D1C-361F2C547B06}"/>
                </a:ext>
              </a:extLst>
            </p:cNvPr>
            <p:cNvGrpSpPr/>
            <p:nvPr/>
          </p:nvGrpSpPr>
          <p:grpSpPr>
            <a:xfrm>
              <a:off x="646975" y="3554737"/>
              <a:ext cx="729404" cy="326727"/>
              <a:chOff x="6256338" y="3749675"/>
              <a:chExt cx="808038" cy="361950"/>
            </a:xfrm>
            <a:solidFill>
              <a:srgbClr val="EE5058"/>
            </a:solidFill>
          </p:grpSpPr>
          <p:sp>
            <p:nvSpPr>
              <p:cNvPr id="80" name="Freeform 52">
                <a:extLst>
                  <a:ext uri="{FF2B5EF4-FFF2-40B4-BE49-F238E27FC236}">
                    <a16:creationId xmlns:a16="http://schemas.microsoft.com/office/drawing/2014/main" xmlns="" id="{EF357627-A83D-42F6-A0AA-74DA71006A21}"/>
                  </a:ext>
                </a:extLst>
              </p:cNvPr>
              <p:cNvSpPr/>
              <p:nvPr/>
            </p:nvSpPr>
            <p:spPr bwMode="auto">
              <a:xfrm>
                <a:off x="6256338" y="3900488"/>
                <a:ext cx="150813" cy="149225"/>
              </a:xfrm>
              <a:custGeom>
                <a:avLst/>
                <a:gdLst>
                  <a:gd name="T0" fmla="*/ 27 w 48"/>
                  <a:gd name="T1" fmla="*/ 46 h 47"/>
                  <a:gd name="T2" fmla="*/ 2 w 48"/>
                  <a:gd name="T3" fmla="*/ 26 h 47"/>
                  <a:gd name="T4" fmla="*/ 21 w 48"/>
                  <a:gd name="T5" fmla="*/ 1 h 47"/>
                  <a:gd name="T6" fmla="*/ 46 w 48"/>
                  <a:gd name="T7" fmla="*/ 21 h 47"/>
                  <a:gd name="T8" fmla="*/ 27 w 48"/>
                  <a:gd name="T9" fmla="*/ 46 h 47"/>
                </a:gdLst>
                <a:ahLst/>
                <a:cxnLst>
                  <a:cxn ang="0">
                    <a:pos x="T0" y="T1"/>
                  </a:cxn>
                  <a:cxn ang="0">
                    <a:pos x="T2" y="T3"/>
                  </a:cxn>
                  <a:cxn ang="0">
                    <a:pos x="T4" y="T5"/>
                  </a:cxn>
                  <a:cxn ang="0">
                    <a:pos x="T6" y="T7"/>
                  </a:cxn>
                  <a:cxn ang="0">
                    <a:pos x="T8" y="T9"/>
                  </a:cxn>
                </a:cxnLst>
                <a:rect l="0" t="0" r="r" b="b"/>
                <a:pathLst>
                  <a:path w="48" h="47">
                    <a:moveTo>
                      <a:pt x="27" y="46"/>
                    </a:moveTo>
                    <a:cubicBezTo>
                      <a:pt x="15" y="47"/>
                      <a:pt x="4" y="39"/>
                      <a:pt x="2" y="26"/>
                    </a:cubicBezTo>
                    <a:cubicBezTo>
                      <a:pt x="0" y="14"/>
                      <a:pt x="9" y="3"/>
                      <a:pt x="21" y="1"/>
                    </a:cubicBezTo>
                    <a:cubicBezTo>
                      <a:pt x="33" y="0"/>
                      <a:pt x="44" y="9"/>
                      <a:pt x="46" y="21"/>
                    </a:cubicBezTo>
                    <a:cubicBezTo>
                      <a:pt x="48" y="33"/>
                      <a:pt x="39" y="44"/>
                      <a:pt x="2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81" name="Freeform 53">
                <a:extLst>
                  <a:ext uri="{FF2B5EF4-FFF2-40B4-BE49-F238E27FC236}">
                    <a16:creationId xmlns:a16="http://schemas.microsoft.com/office/drawing/2014/main" xmlns="" id="{1885BAD1-89EE-46E9-807E-189098243FC2}"/>
                  </a:ext>
                </a:extLst>
              </p:cNvPr>
              <p:cNvSpPr/>
              <p:nvPr/>
            </p:nvSpPr>
            <p:spPr bwMode="auto">
              <a:xfrm>
                <a:off x="6419851" y="3749675"/>
                <a:ext cx="644525" cy="361950"/>
              </a:xfrm>
              <a:custGeom>
                <a:avLst/>
                <a:gdLst>
                  <a:gd name="T0" fmla="*/ 72 w 204"/>
                  <a:gd name="T1" fmla="*/ 2 h 115"/>
                  <a:gd name="T2" fmla="*/ 20 w 204"/>
                  <a:gd name="T3" fmla="*/ 26 h 115"/>
                  <a:gd name="T4" fmla="*/ 19 w 204"/>
                  <a:gd name="T5" fmla="*/ 27 h 115"/>
                  <a:gd name="T6" fmla="*/ 1 w 204"/>
                  <a:gd name="T7" fmla="*/ 58 h 115"/>
                  <a:gd name="T8" fmla="*/ 2 w 204"/>
                  <a:gd name="T9" fmla="*/ 66 h 115"/>
                  <a:gd name="T10" fmla="*/ 3 w 204"/>
                  <a:gd name="T11" fmla="*/ 70 h 115"/>
                  <a:gd name="T12" fmla="*/ 4 w 204"/>
                  <a:gd name="T13" fmla="*/ 78 h 115"/>
                  <a:gd name="T14" fmla="*/ 29 w 204"/>
                  <a:gd name="T15" fmla="*/ 103 h 115"/>
                  <a:gd name="T16" fmla="*/ 30 w 204"/>
                  <a:gd name="T17" fmla="*/ 105 h 115"/>
                  <a:gd name="T18" fmla="*/ 86 w 204"/>
                  <a:gd name="T19" fmla="*/ 115 h 115"/>
                  <a:gd name="T20" fmla="*/ 96 w 204"/>
                  <a:gd name="T21" fmla="*/ 108 h 115"/>
                  <a:gd name="T22" fmla="*/ 90 w 204"/>
                  <a:gd name="T23" fmla="*/ 97 h 115"/>
                  <a:gd name="T24" fmla="*/ 35 w 204"/>
                  <a:gd name="T25" fmla="*/ 88 h 115"/>
                  <a:gd name="T26" fmla="*/ 35 w 204"/>
                  <a:gd name="T27" fmla="*/ 83 h 115"/>
                  <a:gd name="T28" fmla="*/ 128 w 204"/>
                  <a:gd name="T29" fmla="*/ 101 h 115"/>
                  <a:gd name="T30" fmla="*/ 125 w 204"/>
                  <a:gd name="T31" fmla="*/ 78 h 115"/>
                  <a:gd name="T32" fmla="*/ 194 w 204"/>
                  <a:gd name="T33" fmla="*/ 69 h 115"/>
                  <a:gd name="T34" fmla="*/ 204 w 204"/>
                  <a:gd name="T35" fmla="*/ 57 h 115"/>
                  <a:gd name="T36" fmla="*/ 192 w 204"/>
                  <a:gd name="T37" fmla="*/ 48 h 115"/>
                  <a:gd name="T38" fmla="*/ 122 w 204"/>
                  <a:gd name="T39" fmla="*/ 57 h 115"/>
                  <a:gd name="T40" fmla="*/ 121 w 204"/>
                  <a:gd name="T41" fmla="*/ 49 h 115"/>
                  <a:gd name="T42" fmla="*/ 191 w 204"/>
                  <a:gd name="T43" fmla="*/ 40 h 115"/>
                  <a:gd name="T44" fmla="*/ 200 w 204"/>
                  <a:gd name="T45" fmla="*/ 29 h 115"/>
                  <a:gd name="T46" fmla="*/ 188 w 204"/>
                  <a:gd name="T47" fmla="*/ 19 h 115"/>
                  <a:gd name="T48" fmla="*/ 119 w 204"/>
                  <a:gd name="T49" fmla="*/ 28 h 115"/>
                  <a:gd name="T50" fmla="*/ 116 w 204"/>
                  <a:gd name="T51" fmla="*/ 5 h 115"/>
                  <a:gd name="T52" fmla="*/ 30 w 204"/>
                  <a:gd name="T53" fmla="*/ 46 h 115"/>
                  <a:gd name="T54" fmla="*/ 29 w 204"/>
                  <a:gd name="T55" fmla="*/ 41 h 115"/>
                  <a:gd name="T56" fmla="*/ 80 w 204"/>
                  <a:gd name="T57" fmla="*/ 18 h 115"/>
                  <a:gd name="T58" fmla="*/ 83 w 204"/>
                  <a:gd name="T59" fmla="*/ 6 h 115"/>
                  <a:gd name="T60" fmla="*/ 72 w 204"/>
                  <a:gd name="T61"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115">
                    <a:moveTo>
                      <a:pt x="72" y="2"/>
                    </a:moveTo>
                    <a:cubicBezTo>
                      <a:pt x="20" y="26"/>
                      <a:pt x="20" y="26"/>
                      <a:pt x="20" y="26"/>
                    </a:cubicBezTo>
                    <a:cubicBezTo>
                      <a:pt x="19" y="27"/>
                      <a:pt x="19" y="27"/>
                      <a:pt x="19" y="27"/>
                    </a:cubicBezTo>
                    <a:cubicBezTo>
                      <a:pt x="3" y="35"/>
                      <a:pt x="0" y="52"/>
                      <a:pt x="1" y="58"/>
                    </a:cubicBezTo>
                    <a:cubicBezTo>
                      <a:pt x="2" y="63"/>
                      <a:pt x="2" y="61"/>
                      <a:pt x="2" y="66"/>
                    </a:cubicBezTo>
                    <a:cubicBezTo>
                      <a:pt x="2" y="67"/>
                      <a:pt x="3" y="69"/>
                      <a:pt x="3" y="70"/>
                    </a:cubicBezTo>
                    <a:cubicBezTo>
                      <a:pt x="3" y="75"/>
                      <a:pt x="3" y="74"/>
                      <a:pt x="4" y="78"/>
                    </a:cubicBezTo>
                    <a:cubicBezTo>
                      <a:pt x="5" y="84"/>
                      <a:pt x="11" y="100"/>
                      <a:pt x="29" y="103"/>
                    </a:cubicBezTo>
                    <a:cubicBezTo>
                      <a:pt x="30" y="105"/>
                      <a:pt x="30" y="105"/>
                      <a:pt x="30" y="105"/>
                    </a:cubicBezTo>
                    <a:cubicBezTo>
                      <a:pt x="86" y="115"/>
                      <a:pt x="86" y="115"/>
                      <a:pt x="86" y="115"/>
                    </a:cubicBezTo>
                    <a:cubicBezTo>
                      <a:pt x="91" y="115"/>
                      <a:pt x="95" y="112"/>
                      <a:pt x="96" y="108"/>
                    </a:cubicBezTo>
                    <a:cubicBezTo>
                      <a:pt x="97" y="103"/>
                      <a:pt x="94" y="99"/>
                      <a:pt x="90" y="97"/>
                    </a:cubicBezTo>
                    <a:cubicBezTo>
                      <a:pt x="35" y="88"/>
                      <a:pt x="35" y="88"/>
                      <a:pt x="35" y="88"/>
                    </a:cubicBezTo>
                    <a:cubicBezTo>
                      <a:pt x="35" y="83"/>
                      <a:pt x="35" y="83"/>
                      <a:pt x="35" y="83"/>
                    </a:cubicBezTo>
                    <a:cubicBezTo>
                      <a:pt x="128" y="101"/>
                      <a:pt x="128" y="101"/>
                      <a:pt x="128" y="101"/>
                    </a:cubicBezTo>
                    <a:cubicBezTo>
                      <a:pt x="125" y="78"/>
                      <a:pt x="125" y="78"/>
                      <a:pt x="125" y="78"/>
                    </a:cubicBezTo>
                    <a:cubicBezTo>
                      <a:pt x="194" y="69"/>
                      <a:pt x="194" y="69"/>
                      <a:pt x="194" y="69"/>
                    </a:cubicBezTo>
                    <a:cubicBezTo>
                      <a:pt x="200" y="68"/>
                      <a:pt x="204" y="63"/>
                      <a:pt x="204" y="57"/>
                    </a:cubicBezTo>
                    <a:cubicBezTo>
                      <a:pt x="203" y="51"/>
                      <a:pt x="198" y="48"/>
                      <a:pt x="192" y="48"/>
                    </a:cubicBezTo>
                    <a:cubicBezTo>
                      <a:pt x="122" y="57"/>
                      <a:pt x="122" y="57"/>
                      <a:pt x="122" y="57"/>
                    </a:cubicBezTo>
                    <a:cubicBezTo>
                      <a:pt x="121" y="49"/>
                      <a:pt x="121" y="49"/>
                      <a:pt x="121" y="49"/>
                    </a:cubicBezTo>
                    <a:cubicBezTo>
                      <a:pt x="191" y="40"/>
                      <a:pt x="191" y="40"/>
                      <a:pt x="191" y="40"/>
                    </a:cubicBezTo>
                    <a:cubicBezTo>
                      <a:pt x="196" y="39"/>
                      <a:pt x="201" y="35"/>
                      <a:pt x="200" y="29"/>
                    </a:cubicBezTo>
                    <a:cubicBezTo>
                      <a:pt x="199" y="23"/>
                      <a:pt x="194" y="19"/>
                      <a:pt x="188" y="19"/>
                    </a:cubicBezTo>
                    <a:cubicBezTo>
                      <a:pt x="119" y="28"/>
                      <a:pt x="119" y="28"/>
                      <a:pt x="119" y="28"/>
                    </a:cubicBezTo>
                    <a:cubicBezTo>
                      <a:pt x="116" y="5"/>
                      <a:pt x="116" y="5"/>
                      <a:pt x="116" y="5"/>
                    </a:cubicBezTo>
                    <a:cubicBezTo>
                      <a:pt x="30" y="46"/>
                      <a:pt x="30" y="46"/>
                      <a:pt x="30" y="46"/>
                    </a:cubicBezTo>
                    <a:cubicBezTo>
                      <a:pt x="29" y="41"/>
                      <a:pt x="29" y="41"/>
                      <a:pt x="29" y="41"/>
                    </a:cubicBezTo>
                    <a:cubicBezTo>
                      <a:pt x="80" y="18"/>
                      <a:pt x="80" y="18"/>
                      <a:pt x="80" y="18"/>
                    </a:cubicBezTo>
                    <a:cubicBezTo>
                      <a:pt x="83" y="15"/>
                      <a:pt x="85" y="10"/>
                      <a:pt x="83" y="6"/>
                    </a:cubicBezTo>
                    <a:cubicBezTo>
                      <a:pt x="81" y="2"/>
                      <a:pt x="76" y="0"/>
                      <a:pt x="7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1" name="Group 25">
              <a:extLst>
                <a:ext uri="{FF2B5EF4-FFF2-40B4-BE49-F238E27FC236}">
                  <a16:creationId xmlns:a16="http://schemas.microsoft.com/office/drawing/2014/main" xmlns="" id="{9AED6922-8A99-4DC7-8D0F-ECF8A0218BF6}"/>
                </a:ext>
              </a:extLst>
            </p:cNvPr>
            <p:cNvGrpSpPr/>
            <p:nvPr/>
          </p:nvGrpSpPr>
          <p:grpSpPr>
            <a:xfrm>
              <a:off x="4646516" y="3289630"/>
              <a:ext cx="729404" cy="316695"/>
              <a:chOff x="10687051" y="3455988"/>
              <a:chExt cx="808038" cy="350837"/>
            </a:xfrm>
            <a:solidFill>
              <a:srgbClr val="5EA9CA"/>
            </a:solidFill>
          </p:grpSpPr>
          <p:sp>
            <p:nvSpPr>
              <p:cNvPr id="78" name="Freeform 54">
                <a:extLst>
                  <a:ext uri="{FF2B5EF4-FFF2-40B4-BE49-F238E27FC236}">
                    <a16:creationId xmlns:a16="http://schemas.microsoft.com/office/drawing/2014/main" xmlns="" id="{17D7EB56-BB8B-4ADB-A612-7519E06F6FE3}"/>
                  </a:ext>
                </a:extLst>
              </p:cNvPr>
              <p:cNvSpPr/>
              <p:nvPr/>
            </p:nvSpPr>
            <p:spPr bwMode="auto">
              <a:xfrm>
                <a:off x="11350626" y="3548063"/>
                <a:ext cx="144463" cy="144462"/>
              </a:xfrm>
              <a:custGeom>
                <a:avLst/>
                <a:gdLst>
                  <a:gd name="T0" fmla="*/ 24 w 46"/>
                  <a:gd name="T1" fmla="*/ 46 h 46"/>
                  <a:gd name="T2" fmla="*/ 45 w 46"/>
                  <a:gd name="T3" fmla="*/ 22 h 46"/>
                  <a:gd name="T4" fmla="*/ 22 w 46"/>
                  <a:gd name="T5" fmla="*/ 0 h 46"/>
                  <a:gd name="T6" fmla="*/ 0 w 46"/>
                  <a:gd name="T7" fmla="*/ 24 h 46"/>
                  <a:gd name="T8" fmla="*/ 24 w 46"/>
                  <a:gd name="T9" fmla="*/ 46 h 46"/>
                </a:gdLst>
                <a:ahLst/>
                <a:cxnLst>
                  <a:cxn ang="0">
                    <a:pos x="T0" y="T1"/>
                  </a:cxn>
                  <a:cxn ang="0">
                    <a:pos x="T2" y="T3"/>
                  </a:cxn>
                  <a:cxn ang="0">
                    <a:pos x="T4" y="T5"/>
                  </a:cxn>
                  <a:cxn ang="0">
                    <a:pos x="T6" y="T7"/>
                  </a:cxn>
                  <a:cxn ang="0">
                    <a:pos x="T8" y="T9"/>
                  </a:cxn>
                </a:cxnLst>
                <a:rect l="0" t="0" r="r" b="b"/>
                <a:pathLst>
                  <a:path w="46" h="46">
                    <a:moveTo>
                      <a:pt x="24" y="46"/>
                    </a:moveTo>
                    <a:cubicBezTo>
                      <a:pt x="36" y="45"/>
                      <a:pt x="46" y="35"/>
                      <a:pt x="45" y="22"/>
                    </a:cubicBezTo>
                    <a:cubicBezTo>
                      <a:pt x="45" y="9"/>
                      <a:pt x="34" y="0"/>
                      <a:pt x="22" y="0"/>
                    </a:cubicBezTo>
                    <a:cubicBezTo>
                      <a:pt x="9" y="1"/>
                      <a:pt x="0" y="11"/>
                      <a:pt x="0" y="24"/>
                    </a:cubicBezTo>
                    <a:cubicBezTo>
                      <a:pt x="1" y="37"/>
                      <a:pt x="11" y="46"/>
                      <a:pt x="2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79" name="Freeform 55">
                <a:extLst>
                  <a:ext uri="{FF2B5EF4-FFF2-40B4-BE49-F238E27FC236}">
                    <a16:creationId xmlns:a16="http://schemas.microsoft.com/office/drawing/2014/main" xmlns="" id="{EAB7AB0D-031F-4224-B755-F38A0D2D1D2D}"/>
                  </a:ext>
                </a:extLst>
              </p:cNvPr>
              <p:cNvSpPr/>
              <p:nvPr/>
            </p:nvSpPr>
            <p:spPr bwMode="auto">
              <a:xfrm>
                <a:off x="10687051" y="3455988"/>
                <a:ext cx="654050" cy="350837"/>
              </a:xfrm>
              <a:custGeom>
                <a:avLst/>
                <a:gdLst>
                  <a:gd name="T0" fmla="*/ 174 w 207"/>
                  <a:gd name="T1" fmla="*/ 1 h 111"/>
                  <a:gd name="T2" fmla="*/ 204 w 207"/>
                  <a:gd name="T3" fmla="*/ 30 h 111"/>
                  <a:gd name="T4" fmla="*/ 206 w 207"/>
                  <a:gd name="T5" fmla="*/ 61 h 111"/>
                  <a:gd name="T6" fmla="*/ 206 w 207"/>
                  <a:gd name="T7" fmla="*/ 64 h 111"/>
                  <a:gd name="T8" fmla="*/ 206 w 207"/>
                  <a:gd name="T9" fmla="*/ 76 h 111"/>
                  <a:gd name="T10" fmla="*/ 179 w 207"/>
                  <a:gd name="T11" fmla="*/ 108 h 111"/>
                  <a:gd name="T12" fmla="*/ 179 w 207"/>
                  <a:gd name="T13" fmla="*/ 108 h 111"/>
                  <a:gd name="T14" fmla="*/ 119 w 207"/>
                  <a:gd name="T15" fmla="*/ 111 h 111"/>
                  <a:gd name="T16" fmla="*/ 109 w 207"/>
                  <a:gd name="T17" fmla="*/ 101 h 111"/>
                  <a:gd name="T18" fmla="*/ 118 w 207"/>
                  <a:gd name="T19" fmla="*/ 91 h 111"/>
                  <a:gd name="T20" fmla="*/ 153 w 207"/>
                  <a:gd name="T21" fmla="*/ 89 h 111"/>
                  <a:gd name="T22" fmla="*/ 173 w 207"/>
                  <a:gd name="T23" fmla="*/ 89 h 111"/>
                  <a:gd name="T24" fmla="*/ 173 w 207"/>
                  <a:gd name="T25" fmla="*/ 84 h 111"/>
                  <a:gd name="T26" fmla="*/ 151 w 207"/>
                  <a:gd name="T27" fmla="*/ 85 h 111"/>
                  <a:gd name="T28" fmla="*/ 113 w 207"/>
                  <a:gd name="T29" fmla="*/ 86 h 111"/>
                  <a:gd name="T30" fmla="*/ 108 w 207"/>
                  <a:gd name="T31" fmla="*/ 86 h 111"/>
                  <a:gd name="T32" fmla="*/ 16 w 207"/>
                  <a:gd name="T33" fmla="*/ 91 h 111"/>
                  <a:gd name="T34" fmla="*/ 2 w 207"/>
                  <a:gd name="T35" fmla="*/ 78 h 111"/>
                  <a:gd name="T36" fmla="*/ 15 w 207"/>
                  <a:gd name="T37" fmla="*/ 65 h 111"/>
                  <a:gd name="T38" fmla="*/ 107 w 207"/>
                  <a:gd name="T39" fmla="*/ 61 h 111"/>
                  <a:gd name="T40" fmla="*/ 107 w 207"/>
                  <a:gd name="T41" fmla="*/ 54 h 111"/>
                  <a:gd name="T42" fmla="*/ 14 w 207"/>
                  <a:gd name="T43" fmla="*/ 58 h 111"/>
                  <a:gd name="T44" fmla="*/ 0 w 207"/>
                  <a:gd name="T45" fmla="*/ 47 h 111"/>
                  <a:gd name="T46" fmla="*/ 13 w 207"/>
                  <a:gd name="T47" fmla="*/ 33 h 111"/>
                  <a:gd name="T48" fmla="*/ 106 w 207"/>
                  <a:gd name="T49" fmla="*/ 28 h 111"/>
                  <a:gd name="T50" fmla="*/ 111 w 207"/>
                  <a:gd name="T51" fmla="*/ 28 h 111"/>
                  <a:gd name="T52" fmla="*/ 148 w 207"/>
                  <a:gd name="T53" fmla="*/ 27 h 111"/>
                  <a:gd name="T54" fmla="*/ 170 w 207"/>
                  <a:gd name="T55" fmla="*/ 26 h 111"/>
                  <a:gd name="T56" fmla="*/ 170 w 207"/>
                  <a:gd name="T57" fmla="*/ 21 h 111"/>
                  <a:gd name="T58" fmla="*/ 150 w 207"/>
                  <a:gd name="T59" fmla="*/ 22 h 111"/>
                  <a:gd name="T60" fmla="*/ 115 w 207"/>
                  <a:gd name="T61" fmla="*/ 23 h 111"/>
                  <a:gd name="T62" fmla="*/ 105 w 207"/>
                  <a:gd name="T63" fmla="*/ 14 h 111"/>
                  <a:gd name="T64" fmla="*/ 114 w 207"/>
                  <a:gd name="T65" fmla="*/ 3 h 111"/>
                  <a:gd name="T66" fmla="*/ 174 w 207"/>
                  <a:gd name="T67" fmla="*/ 1 h 111"/>
                  <a:gd name="T68" fmla="*/ 174 w 207"/>
                  <a:gd name="T69"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111">
                    <a:moveTo>
                      <a:pt x="174" y="1"/>
                    </a:moveTo>
                    <a:cubicBezTo>
                      <a:pt x="190" y="0"/>
                      <a:pt x="204" y="14"/>
                      <a:pt x="204" y="30"/>
                    </a:cubicBezTo>
                    <a:cubicBezTo>
                      <a:pt x="206" y="61"/>
                      <a:pt x="206" y="61"/>
                      <a:pt x="206" y="61"/>
                    </a:cubicBezTo>
                    <a:cubicBezTo>
                      <a:pt x="206" y="64"/>
                      <a:pt x="206" y="64"/>
                      <a:pt x="206" y="64"/>
                    </a:cubicBezTo>
                    <a:cubicBezTo>
                      <a:pt x="206" y="76"/>
                      <a:pt x="206" y="76"/>
                      <a:pt x="206" y="76"/>
                    </a:cubicBezTo>
                    <a:cubicBezTo>
                      <a:pt x="207" y="92"/>
                      <a:pt x="194" y="107"/>
                      <a:pt x="179" y="108"/>
                    </a:cubicBezTo>
                    <a:cubicBezTo>
                      <a:pt x="179" y="108"/>
                      <a:pt x="179" y="108"/>
                      <a:pt x="179" y="108"/>
                    </a:cubicBezTo>
                    <a:cubicBezTo>
                      <a:pt x="119" y="111"/>
                      <a:pt x="119" y="111"/>
                      <a:pt x="119" y="111"/>
                    </a:cubicBezTo>
                    <a:cubicBezTo>
                      <a:pt x="113" y="111"/>
                      <a:pt x="109" y="106"/>
                      <a:pt x="109" y="101"/>
                    </a:cubicBezTo>
                    <a:cubicBezTo>
                      <a:pt x="109" y="95"/>
                      <a:pt x="112" y="91"/>
                      <a:pt x="118" y="91"/>
                    </a:cubicBezTo>
                    <a:cubicBezTo>
                      <a:pt x="153" y="89"/>
                      <a:pt x="153" y="89"/>
                      <a:pt x="153" y="89"/>
                    </a:cubicBezTo>
                    <a:cubicBezTo>
                      <a:pt x="173" y="89"/>
                      <a:pt x="173" y="89"/>
                      <a:pt x="173" y="89"/>
                    </a:cubicBezTo>
                    <a:cubicBezTo>
                      <a:pt x="173" y="84"/>
                      <a:pt x="173" y="84"/>
                      <a:pt x="173" y="84"/>
                    </a:cubicBezTo>
                    <a:cubicBezTo>
                      <a:pt x="151" y="85"/>
                      <a:pt x="151" y="85"/>
                      <a:pt x="151" y="85"/>
                    </a:cubicBezTo>
                    <a:cubicBezTo>
                      <a:pt x="113" y="86"/>
                      <a:pt x="113" y="86"/>
                      <a:pt x="113" y="86"/>
                    </a:cubicBezTo>
                    <a:cubicBezTo>
                      <a:pt x="108" y="86"/>
                      <a:pt x="108" y="86"/>
                      <a:pt x="108" y="86"/>
                    </a:cubicBezTo>
                    <a:cubicBezTo>
                      <a:pt x="16" y="91"/>
                      <a:pt x="16" y="91"/>
                      <a:pt x="16" y="91"/>
                    </a:cubicBezTo>
                    <a:cubicBezTo>
                      <a:pt x="8" y="91"/>
                      <a:pt x="2" y="85"/>
                      <a:pt x="2" y="78"/>
                    </a:cubicBezTo>
                    <a:cubicBezTo>
                      <a:pt x="1" y="70"/>
                      <a:pt x="7" y="65"/>
                      <a:pt x="15" y="65"/>
                    </a:cubicBezTo>
                    <a:cubicBezTo>
                      <a:pt x="107" y="61"/>
                      <a:pt x="107" y="61"/>
                      <a:pt x="107" y="61"/>
                    </a:cubicBezTo>
                    <a:cubicBezTo>
                      <a:pt x="107" y="54"/>
                      <a:pt x="107" y="54"/>
                      <a:pt x="107" y="54"/>
                    </a:cubicBezTo>
                    <a:cubicBezTo>
                      <a:pt x="14" y="58"/>
                      <a:pt x="14" y="58"/>
                      <a:pt x="14" y="58"/>
                    </a:cubicBezTo>
                    <a:cubicBezTo>
                      <a:pt x="7" y="59"/>
                      <a:pt x="1" y="54"/>
                      <a:pt x="0" y="47"/>
                    </a:cubicBezTo>
                    <a:cubicBezTo>
                      <a:pt x="0" y="39"/>
                      <a:pt x="6" y="33"/>
                      <a:pt x="13" y="33"/>
                    </a:cubicBezTo>
                    <a:cubicBezTo>
                      <a:pt x="106" y="28"/>
                      <a:pt x="106" y="28"/>
                      <a:pt x="106" y="28"/>
                    </a:cubicBezTo>
                    <a:cubicBezTo>
                      <a:pt x="111" y="28"/>
                      <a:pt x="111" y="28"/>
                      <a:pt x="111" y="28"/>
                    </a:cubicBezTo>
                    <a:cubicBezTo>
                      <a:pt x="148" y="27"/>
                      <a:pt x="148" y="27"/>
                      <a:pt x="148" y="27"/>
                    </a:cubicBezTo>
                    <a:cubicBezTo>
                      <a:pt x="170" y="26"/>
                      <a:pt x="170" y="26"/>
                      <a:pt x="170" y="26"/>
                    </a:cubicBezTo>
                    <a:cubicBezTo>
                      <a:pt x="170" y="21"/>
                      <a:pt x="170" y="21"/>
                      <a:pt x="170" y="21"/>
                    </a:cubicBezTo>
                    <a:cubicBezTo>
                      <a:pt x="150" y="22"/>
                      <a:pt x="150" y="22"/>
                      <a:pt x="150" y="22"/>
                    </a:cubicBezTo>
                    <a:cubicBezTo>
                      <a:pt x="115" y="23"/>
                      <a:pt x="115" y="23"/>
                      <a:pt x="115" y="23"/>
                    </a:cubicBezTo>
                    <a:cubicBezTo>
                      <a:pt x="109" y="23"/>
                      <a:pt x="105" y="20"/>
                      <a:pt x="105" y="14"/>
                    </a:cubicBezTo>
                    <a:cubicBezTo>
                      <a:pt x="105" y="9"/>
                      <a:pt x="108" y="4"/>
                      <a:pt x="114" y="3"/>
                    </a:cubicBezTo>
                    <a:cubicBezTo>
                      <a:pt x="174" y="1"/>
                      <a:pt x="174" y="1"/>
                      <a:pt x="174" y="1"/>
                    </a:cubicBezTo>
                    <a:cubicBezTo>
                      <a:pt x="174" y="1"/>
                      <a:pt x="174" y="1"/>
                      <a:pt x="174"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2" name="Group 26">
              <a:extLst>
                <a:ext uri="{FF2B5EF4-FFF2-40B4-BE49-F238E27FC236}">
                  <a16:creationId xmlns:a16="http://schemas.microsoft.com/office/drawing/2014/main" xmlns="" id="{6E492B3D-0D04-4E65-9569-3CFA0A83A0F9}"/>
                </a:ext>
              </a:extLst>
            </p:cNvPr>
            <p:cNvGrpSpPr/>
            <p:nvPr/>
          </p:nvGrpSpPr>
          <p:grpSpPr>
            <a:xfrm>
              <a:off x="606851" y="3215113"/>
              <a:ext cx="726538" cy="331026"/>
              <a:chOff x="6211888" y="3373438"/>
              <a:chExt cx="804863" cy="366712"/>
            </a:xfrm>
            <a:solidFill>
              <a:srgbClr val="EE5058"/>
            </a:solidFill>
          </p:grpSpPr>
          <p:sp>
            <p:nvSpPr>
              <p:cNvPr id="76" name="Freeform 56">
                <a:extLst>
                  <a:ext uri="{FF2B5EF4-FFF2-40B4-BE49-F238E27FC236}">
                    <a16:creationId xmlns:a16="http://schemas.microsoft.com/office/drawing/2014/main" xmlns="" id="{066F8364-30BE-49E8-9B94-74392F06C064}"/>
                  </a:ext>
                </a:extLst>
              </p:cNvPr>
              <p:cNvSpPr/>
              <p:nvPr/>
            </p:nvSpPr>
            <p:spPr bwMode="auto">
              <a:xfrm>
                <a:off x="6211888" y="3500438"/>
                <a:ext cx="141288" cy="144462"/>
              </a:xfrm>
              <a:custGeom>
                <a:avLst/>
                <a:gdLst>
                  <a:gd name="T0" fmla="*/ 24 w 45"/>
                  <a:gd name="T1" fmla="*/ 46 h 46"/>
                  <a:gd name="T2" fmla="*/ 0 w 45"/>
                  <a:gd name="T3" fmla="*/ 25 h 46"/>
                  <a:gd name="T4" fmla="*/ 21 w 45"/>
                  <a:gd name="T5" fmla="*/ 1 h 46"/>
                  <a:gd name="T6" fmla="*/ 45 w 45"/>
                  <a:gd name="T7" fmla="*/ 22 h 46"/>
                  <a:gd name="T8" fmla="*/ 24 w 45"/>
                  <a:gd name="T9" fmla="*/ 46 h 46"/>
                </a:gdLst>
                <a:ahLst/>
                <a:cxnLst>
                  <a:cxn ang="0">
                    <a:pos x="T0" y="T1"/>
                  </a:cxn>
                  <a:cxn ang="0">
                    <a:pos x="T2" y="T3"/>
                  </a:cxn>
                  <a:cxn ang="0">
                    <a:pos x="T4" y="T5"/>
                  </a:cxn>
                  <a:cxn ang="0">
                    <a:pos x="T6" y="T7"/>
                  </a:cxn>
                  <a:cxn ang="0">
                    <a:pos x="T8" y="T9"/>
                  </a:cxn>
                </a:cxnLst>
                <a:rect l="0" t="0" r="r" b="b"/>
                <a:pathLst>
                  <a:path w="45" h="46">
                    <a:moveTo>
                      <a:pt x="24" y="46"/>
                    </a:moveTo>
                    <a:cubicBezTo>
                      <a:pt x="11" y="46"/>
                      <a:pt x="1" y="37"/>
                      <a:pt x="0" y="25"/>
                    </a:cubicBezTo>
                    <a:cubicBezTo>
                      <a:pt x="0" y="12"/>
                      <a:pt x="9" y="2"/>
                      <a:pt x="21" y="1"/>
                    </a:cubicBezTo>
                    <a:cubicBezTo>
                      <a:pt x="34" y="0"/>
                      <a:pt x="44" y="10"/>
                      <a:pt x="45" y="22"/>
                    </a:cubicBezTo>
                    <a:cubicBezTo>
                      <a:pt x="45" y="35"/>
                      <a:pt x="36" y="45"/>
                      <a:pt x="2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77" name="Freeform 57">
                <a:extLst>
                  <a:ext uri="{FF2B5EF4-FFF2-40B4-BE49-F238E27FC236}">
                    <a16:creationId xmlns:a16="http://schemas.microsoft.com/office/drawing/2014/main" xmlns="" id="{0B432518-581E-4540-86AD-591FB8039827}"/>
                  </a:ext>
                </a:extLst>
              </p:cNvPr>
              <p:cNvSpPr/>
              <p:nvPr/>
            </p:nvSpPr>
            <p:spPr bwMode="auto">
              <a:xfrm>
                <a:off x="6375401" y="3373438"/>
                <a:ext cx="641350" cy="366712"/>
              </a:xfrm>
              <a:custGeom>
                <a:avLst/>
                <a:gdLst>
                  <a:gd name="T0" fmla="*/ 75 w 203"/>
                  <a:gd name="T1" fmla="*/ 2 h 116"/>
                  <a:gd name="T2" fmla="*/ 22 w 203"/>
                  <a:gd name="T3" fmla="*/ 21 h 116"/>
                  <a:gd name="T4" fmla="*/ 21 w 203"/>
                  <a:gd name="T5" fmla="*/ 23 h 116"/>
                  <a:gd name="T6" fmla="*/ 1 w 203"/>
                  <a:gd name="T7" fmla="*/ 52 h 116"/>
                  <a:gd name="T8" fmla="*/ 1 w 203"/>
                  <a:gd name="T9" fmla="*/ 60 h 116"/>
                  <a:gd name="T10" fmla="*/ 1 w 203"/>
                  <a:gd name="T11" fmla="*/ 64 h 116"/>
                  <a:gd name="T12" fmla="*/ 2 w 203"/>
                  <a:gd name="T13" fmla="*/ 73 h 116"/>
                  <a:gd name="T14" fmla="*/ 25 w 203"/>
                  <a:gd name="T15" fmla="*/ 99 h 116"/>
                  <a:gd name="T16" fmla="*/ 26 w 203"/>
                  <a:gd name="T17" fmla="*/ 101 h 116"/>
                  <a:gd name="T18" fmla="*/ 81 w 203"/>
                  <a:gd name="T19" fmla="*/ 115 h 116"/>
                  <a:gd name="T20" fmla="*/ 91 w 203"/>
                  <a:gd name="T21" fmla="*/ 110 h 116"/>
                  <a:gd name="T22" fmla="*/ 86 w 203"/>
                  <a:gd name="T23" fmla="*/ 98 h 116"/>
                  <a:gd name="T24" fmla="*/ 32 w 203"/>
                  <a:gd name="T25" fmla="*/ 84 h 116"/>
                  <a:gd name="T26" fmla="*/ 32 w 203"/>
                  <a:gd name="T27" fmla="*/ 80 h 116"/>
                  <a:gd name="T28" fmla="*/ 124 w 203"/>
                  <a:gd name="T29" fmla="*/ 104 h 116"/>
                  <a:gd name="T30" fmla="*/ 123 w 203"/>
                  <a:gd name="T31" fmla="*/ 81 h 116"/>
                  <a:gd name="T32" fmla="*/ 192 w 203"/>
                  <a:gd name="T33" fmla="*/ 78 h 116"/>
                  <a:gd name="T34" fmla="*/ 202 w 203"/>
                  <a:gd name="T35" fmla="*/ 66 h 116"/>
                  <a:gd name="T36" fmla="*/ 191 w 203"/>
                  <a:gd name="T37" fmla="*/ 57 h 116"/>
                  <a:gd name="T38" fmla="*/ 121 w 203"/>
                  <a:gd name="T39" fmla="*/ 60 h 116"/>
                  <a:gd name="T40" fmla="*/ 121 w 203"/>
                  <a:gd name="T41" fmla="*/ 52 h 116"/>
                  <a:gd name="T42" fmla="*/ 191 w 203"/>
                  <a:gd name="T43" fmla="*/ 48 h 116"/>
                  <a:gd name="T44" fmla="*/ 201 w 203"/>
                  <a:gd name="T45" fmla="*/ 38 h 116"/>
                  <a:gd name="T46" fmla="*/ 190 w 203"/>
                  <a:gd name="T47" fmla="*/ 28 h 116"/>
                  <a:gd name="T48" fmla="*/ 120 w 203"/>
                  <a:gd name="T49" fmla="*/ 31 h 116"/>
                  <a:gd name="T50" fmla="*/ 119 w 203"/>
                  <a:gd name="T51" fmla="*/ 8 h 116"/>
                  <a:gd name="T52" fmla="*/ 30 w 203"/>
                  <a:gd name="T53" fmla="*/ 42 h 116"/>
                  <a:gd name="T54" fmla="*/ 30 w 203"/>
                  <a:gd name="T55" fmla="*/ 37 h 116"/>
                  <a:gd name="T56" fmla="*/ 82 w 203"/>
                  <a:gd name="T57" fmla="*/ 18 h 116"/>
                  <a:gd name="T58" fmla="*/ 86 w 203"/>
                  <a:gd name="T59" fmla="*/ 6 h 116"/>
                  <a:gd name="T60" fmla="*/ 75 w 203"/>
                  <a:gd name="T6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16">
                    <a:moveTo>
                      <a:pt x="75" y="2"/>
                    </a:moveTo>
                    <a:cubicBezTo>
                      <a:pt x="22" y="21"/>
                      <a:pt x="22" y="21"/>
                      <a:pt x="22" y="21"/>
                    </a:cubicBezTo>
                    <a:cubicBezTo>
                      <a:pt x="21" y="23"/>
                      <a:pt x="21" y="23"/>
                      <a:pt x="21" y="23"/>
                    </a:cubicBezTo>
                    <a:cubicBezTo>
                      <a:pt x="4" y="30"/>
                      <a:pt x="0" y="46"/>
                      <a:pt x="1" y="52"/>
                    </a:cubicBezTo>
                    <a:cubicBezTo>
                      <a:pt x="1" y="57"/>
                      <a:pt x="1" y="55"/>
                      <a:pt x="1" y="60"/>
                    </a:cubicBezTo>
                    <a:cubicBezTo>
                      <a:pt x="1" y="62"/>
                      <a:pt x="1" y="63"/>
                      <a:pt x="1" y="64"/>
                    </a:cubicBezTo>
                    <a:cubicBezTo>
                      <a:pt x="1" y="69"/>
                      <a:pt x="1" y="68"/>
                      <a:pt x="2" y="73"/>
                    </a:cubicBezTo>
                    <a:cubicBezTo>
                      <a:pt x="2" y="79"/>
                      <a:pt x="8" y="94"/>
                      <a:pt x="25" y="99"/>
                    </a:cubicBezTo>
                    <a:cubicBezTo>
                      <a:pt x="26" y="101"/>
                      <a:pt x="26" y="101"/>
                      <a:pt x="26" y="101"/>
                    </a:cubicBezTo>
                    <a:cubicBezTo>
                      <a:pt x="81" y="115"/>
                      <a:pt x="81" y="115"/>
                      <a:pt x="81" y="115"/>
                    </a:cubicBezTo>
                    <a:cubicBezTo>
                      <a:pt x="86" y="116"/>
                      <a:pt x="90" y="113"/>
                      <a:pt x="91" y="110"/>
                    </a:cubicBezTo>
                    <a:cubicBezTo>
                      <a:pt x="92" y="105"/>
                      <a:pt x="90" y="100"/>
                      <a:pt x="86" y="98"/>
                    </a:cubicBezTo>
                    <a:cubicBezTo>
                      <a:pt x="32" y="84"/>
                      <a:pt x="32" y="84"/>
                      <a:pt x="32" y="84"/>
                    </a:cubicBezTo>
                    <a:cubicBezTo>
                      <a:pt x="32" y="80"/>
                      <a:pt x="32" y="80"/>
                      <a:pt x="32" y="80"/>
                    </a:cubicBezTo>
                    <a:cubicBezTo>
                      <a:pt x="124" y="104"/>
                      <a:pt x="124" y="104"/>
                      <a:pt x="124" y="104"/>
                    </a:cubicBezTo>
                    <a:cubicBezTo>
                      <a:pt x="123" y="81"/>
                      <a:pt x="123" y="81"/>
                      <a:pt x="123" y="81"/>
                    </a:cubicBezTo>
                    <a:cubicBezTo>
                      <a:pt x="192" y="78"/>
                      <a:pt x="192" y="78"/>
                      <a:pt x="192" y="78"/>
                    </a:cubicBezTo>
                    <a:cubicBezTo>
                      <a:pt x="198" y="77"/>
                      <a:pt x="203" y="72"/>
                      <a:pt x="202" y="66"/>
                    </a:cubicBezTo>
                    <a:cubicBezTo>
                      <a:pt x="202" y="60"/>
                      <a:pt x="197" y="57"/>
                      <a:pt x="191" y="57"/>
                    </a:cubicBezTo>
                    <a:cubicBezTo>
                      <a:pt x="121" y="60"/>
                      <a:pt x="121" y="60"/>
                      <a:pt x="121" y="60"/>
                    </a:cubicBezTo>
                    <a:cubicBezTo>
                      <a:pt x="121" y="52"/>
                      <a:pt x="121" y="52"/>
                      <a:pt x="121" y="52"/>
                    </a:cubicBezTo>
                    <a:cubicBezTo>
                      <a:pt x="191" y="48"/>
                      <a:pt x="191" y="48"/>
                      <a:pt x="191" y="48"/>
                    </a:cubicBezTo>
                    <a:cubicBezTo>
                      <a:pt x="197" y="48"/>
                      <a:pt x="201" y="44"/>
                      <a:pt x="201" y="38"/>
                    </a:cubicBezTo>
                    <a:cubicBezTo>
                      <a:pt x="201" y="32"/>
                      <a:pt x="196" y="27"/>
                      <a:pt x="190" y="28"/>
                    </a:cubicBezTo>
                    <a:cubicBezTo>
                      <a:pt x="120" y="31"/>
                      <a:pt x="120" y="31"/>
                      <a:pt x="120" y="31"/>
                    </a:cubicBezTo>
                    <a:cubicBezTo>
                      <a:pt x="119" y="8"/>
                      <a:pt x="119" y="8"/>
                      <a:pt x="119" y="8"/>
                    </a:cubicBezTo>
                    <a:cubicBezTo>
                      <a:pt x="30" y="42"/>
                      <a:pt x="30" y="42"/>
                      <a:pt x="30" y="42"/>
                    </a:cubicBezTo>
                    <a:cubicBezTo>
                      <a:pt x="30" y="37"/>
                      <a:pt x="30" y="37"/>
                      <a:pt x="30" y="37"/>
                    </a:cubicBezTo>
                    <a:cubicBezTo>
                      <a:pt x="82" y="18"/>
                      <a:pt x="82" y="18"/>
                      <a:pt x="82" y="18"/>
                    </a:cubicBezTo>
                    <a:cubicBezTo>
                      <a:pt x="86" y="16"/>
                      <a:pt x="88" y="11"/>
                      <a:pt x="86" y="6"/>
                    </a:cubicBezTo>
                    <a:cubicBezTo>
                      <a:pt x="85" y="2"/>
                      <a:pt x="80" y="0"/>
                      <a:pt x="75"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3" name="Group 27">
              <a:extLst>
                <a:ext uri="{FF2B5EF4-FFF2-40B4-BE49-F238E27FC236}">
                  <a16:creationId xmlns:a16="http://schemas.microsoft.com/office/drawing/2014/main" xmlns="" id="{1E78F07F-01E7-4922-A9DD-E072C75F7817}"/>
                </a:ext>
              </a:extLst>
            </p:cNvPr>
            <p:cNvGrpSpPr/>
            <p:nvPr/>
          </p:nvGrpSpPr>
          <p:grpSpPr>
            <a:xfrm>
              <a:off x="4612123" y="3647883"/>
              <a:ext cx="732270" cy="333892"/>
              <a:chOff x="10648951" y="3852863"/>
              <a:chExt cx="811213" cy="369887"/>
            </a:xfrm>
            <a:solidFill>
              <a:srgbClr val="5EA9CA"/>
            </a:solidFill>
          </p:grpSpPr>
          <p:sp>
            <p:nvSpPr>
              <p:cNvPr id="74" name="Freeform 58">
                <a:extLst>
                  <a:ext uri="{FF2B5EF4-FFF2-40B4-BE49-F238E27FC236}">
                    <a16:creationId xmlns:a16="http://schemas.microsoft.com/office/drawing/2014/main" xmlns="" id="{103D51E7-DEA4-4CC6-BB7F-BDE3CB143875}"/>
                  </a:ext>
                </a:extLst>
              </p:cNvPr>
              <p:cNvSpPr/>
              <p:nvPr/>
            </p:nvSpPr>
            <p:spPr bwMode="auto">
              <a:xfrm>
                <a:off x="11309351" y="3995738"/>
                <a:ext cx="150813" cy="150812"/>
              </a:xfrm>
              <a:custGeom>
                <a:avLst/>
                <a:gdLst>
                  <a:gd name="T0" fmla="*/ 21 w 48"/>
                  <a:gd name="T1" fmla="*/ 46 h 48"/>
                  <a:gd name="T2" fmla="*/ 46 w 48"/>
                  <a:gd name="T3" fmla="*/ 27 h 48"/>
                  <a:gd name="T4" fmla="*/ 27 w 48"/>
                  <a:gd name="T5" fmla="*/ 1 h 48"/>
                  <a:gd name="T6" fmla="*/ 2 w 48"/>
                  <a:gd name="T7" fmla="*/ 21 h 48"/>
                  <a:gd name="T8" fmla="*/ 21 w 48"/>
                  <a:gd name="T9" fmla="*/ 46 h 48"/>
                </a:gdLst>
                <a:ahLst/>
                <a:cxnLst>
                  <a:cxn ang="0">
                    <a:pos x="T0" y="T1"/>
                  </a:cxn>
                  <a:cxn ang="0">
                    <a:pos x="T2" y="T3"/>
                  </a:cxn>
                  <a:cxn ang="0">
                    <a:pos x="T4" y="T5"/>
                  </a:cxn>
                  <a:cxn ang="0">
                    <a:pos x="T6" y="T7"/>
                  </a:cxn>
                  <a:cxn ang="0">
                    <a:pos x="T8" y="T9"/>
                  </a:cxn>
                </a:cxnLst>
                <a:rect l="0" t="0" r="r" b="b"/>
                <a:pathLst>
                  <a:path w="48" h="48">
                    <a:moveTo>
                      <a:pt x="21" y="46"/>
                    </a:moveTo>
                    <a:cubicBezTo>
                      <a:pt x="33" y="48"/>
                      <a:pt x="45" y="39"/>
                      <a:pt x="46" y="27"/>
                    </a:cubicBezTo>
                    <a:cubicBezTo>
                      <a:pt x="48" y="14"/>
                      <a:pt x="39" y="3"/>
                      <a:pt x="27" y="1"/>
                    </a:cubicBezTo>
                    <a:cubicBezTo>
                      <a:pt x="15" y="0"/>
                      <a:pt x="3" y="8"/>
                      <a:pt x="2" y="21"/>
                    </a:cubicBezTo>
                    <a:cubicBezTo>
                      <a:pt x="0" y="33"/>
                      <a:pt x="9" y="45"/>
                      <a:pt x="21"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75" name="Freeform 59">
                <a:extLst>
                  <a:ext uri="{FF2B5EF4-FFF2-40B4-BE49-F238E27FC236}">
                    <a16:creationId xmlns:a16="http://schemas.microsoft.com/office/drawing/2014/main" xmlns="" id="{D4BA5B00-BF7C-4B20-91B1-FFDCBBA36E26}"/>
                  </a:ext>
                </a:extLst>
              </p:cNvPr>
              <p:cNvSpPr/>
              <p:nvPr/>
            </p:nvSpPr>
            <p:spPr bwMode="auto">
              <a:xfrm>
                <a:off x="10648951" y="3852863"/>
                <a:ext cx="666750" cy="369887"/>
              </a:xfrm>
              <a:custGeom>
                <a:avLst/>
                <a:gdLst>
                  <a:gd name="T0" fmla="*/ 184 w 211"/>
                  <a:gd name="T1" fmla="*/ 8 h 117"/>
                  <a:gd name="T2" fmla="*/ 209 w 211"/>
                  <a:gd name="T3" fmla="*/ 43 h 117"/>
                  <a:gd name="T4" fmla="*/ 205 w 211"/>
                  <a:gd name="T5" fmla="*/ 73 h 117"/>
                  <a:gd name="T6" fmla="*/ 205 w 211"/>
                  <a:gd name="T7" fmla="*/ 76 h 117"/>
                  <a:gd name="T8" fmla="*/ 203 w 211"/>
                  <a:gd name="T9" fmla="*/ 88 h 117"/>
                  <a:gd name="T10" fmla="*/ 170 w 211"/>
                  <a:gd name="T11" fmla="*/ 115 h 117"/>
                  <a:gd name="T12" fmla="*/ 170 w 211"/>
                  <a:gd name="T13" fmla="*/ 115 h 117"/>
                  <a:gd name="T14" fmla="*/ 111 w 211"/>
                  <a:gd name="T15" fmla="*/ 107 h 117"/>
                  <a:gd name="T16" fmla="*/ 102 w 211"/>
                  <a:gd name="T17" fmla="*/ 96 h 117"/>
                  <a:gd name="T18" fmla="*/ 113 w 211"/>
                  <a:gd name="T19" fmla="*/ 87 h 117"/>
                  <a:gd name="T20" fmla="*/ 148 w 211"/>
                  <a:gd name="T21" fmla="*/ 92 h 117"/>
                  <a:gd name="T22" fmla="*/ 168 w 211"/>
                  <a:gd name="T23" fmla="*/ 94 h 117"/>
                  <a:gd name="T24" fmla="*/ 168 w 211"/>
                  <a:gd name="T25" fmla="*/ 90 h 117"/>
                  <a:gd name="T26" fmla="*/ 147 w 211"/>
                  <a:gd name="T27" fmla="*/ 87 h 117"/>
                  <a:gd name="T28" fmla="*/ 109 w 211"/>
                  <a:gd name="T29" fmla="*/ 82 h 117"/>
                  <a:gd name="T30" fmla="*/ 104 w 211"/>
                  <a:gd name="T31" fmla="*/ 81 h 117"/>
                  <a:gd name="T32" fmla="*/ 13 w 211"/>
                  <a:gd name="T33" fmla="*/ 69 h 117"/>
                  <a:gd name="T34" fmla="*/ 1 w 211"/>
                  <a:gd name="T35" fmla="*/ 54 h 117"/>
                  <a:gd name="T36" fmla="*/ 16 w 211"/>
                  <a:gd name="T37" fmla="*/ 44 h 117"/>
                  <a:gd name="T38" fmla="*/ 108 w 211"/>
                  <a:gd name="T39" fmla="*/ 55 h 117"/>
                  <a:gd name="T40" fmla="*/ 109 w 211"/>
                  <a:gd name="T41" fmla="*/ 49 h 117"/>
                  <a:gd name="T42" fmla="*/ 17 w 211"/>
                  <a:gd name="T43" fmla="*/ 37 h 117"/>
                  <a:gd name="T44" fmla="*/ 5 w 211"/>
                  <a:gd name="T45" fmla="*/ 23 h 117"/>
                  <a:gd name="T46" fmla="*/ 20 w 211"/>
                  <a:gd name="T47" fmla="*/ 12 h 117"/>
                  <a:gd name="T48" fmla="*/ 112 w 211"/>
                  <a:gd name="T49" fmla="*/ 24 h 117"/>
                  <a:gd name="T50" fmla="*/ 117 w 211"/>
                  <a:gd name="T51" fmla="*/ 24 h 117"/>
                  <a:gd name="T52" fmla="*/ 154 w 211"/>
                  <a:gd name="T53" fmla="*/ 29 h 117"/>
                  <a:gd name="T54" fmla="*/ 176 w 211"/>
                  <a:gd name="T55" fmla="*/ 32 h 117"/>
                  <a:gd name="T56" fmla="*/ 176 w 211"/>
                  <a:gd name="T57" fmla="*/ 27 h 117"/>
                  <a:gd name="T58" fmla="*/ 157 w 211"/>
                  <a:gd name="T59" fmla="*/ 25 h 117"/>
                  <a:gd name="T60" fmla="*/ 122 w 211"/>
                  <a:gd name="T61" fmla="*/ 20 h 117"/>
                  <a:gd name="T62" fmla="*/ 114 w 211"/>
                  <a:gd name="T63" fmla="*/ 9 h 117"/>
                  <a:gd name="T64" fmla="*/ 125 w 211"/>
                  <a:gd name="T65" fmla="*/ 0 h 117"/>
                  <a:gd name="T66" fmla="*/ 184 w 211"/>
                  <a:gd name="T67" fmla="*/ 8 h 117"/>
                  <a:gd name="T68" fmla="*/ 184 w 211"/>
                  <a:gd name="T69" fmla="*/ 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117">
                    <a:moveTo>
                      <a:pt x="184" y="8"/>
                    </a:moveTo>
                    <a:cubicBezTo>
                      <a:pt x="200" y="10"/>
                      <a:pt x="211" y="27"/>
                      <a:pt x="209" y="43"/>
                    </a:cubicBezTo>
                    <a:cubicBezTo>
                      <a:pt x="205" y="73"/>
                      <a:pt x="205" y="73"/>
                      <a:pt x="205" y="73"/>
                    </a:cubicBezTo>
                    <a:cubicBezTo>
                      <a:pt x="205" y="76"/>
                      <a:pt x="205" y="76"/>
                      <a:pt x="205" y="76"/>
                    </a:cubicBezTo>
                    <a:cubicBezTo>
                      <a:pt x="203" y="88"/>
                      <a:pt x="203" y="88"/>
                      <a:pt x="203" y="88"/>
                    </a:cubicBezTo>
                    <a:cubicBezTo>
                      <a:pt x="201" y="104"/>
                      <a:pt x="186" y="117"/>
                      <a:pt x="170" y="115"/>
                    </a:cubicBezTo>
                    <a:cubicBezTo>
                      <a:pt x="170" y="115"/>
                      <a:pt x="170" y="115"/>
                      <a:pt x="170" y="115"/>
                    </a:cubicBezTo>
                    <a:cubicBezTo>
                      <a:pt x="111" y="107"/>
                      <a:pt x="111" y="107"/>
                      <a:pt x="111" y="107"/>
                    </a:cubicBezTo>
                    <a:cubicBezTo>
                      <a:pt x="105" y="106"/>
                      <a:pt x="102" y="101"/>
                      <a:pt x="102" y="96"/>
                    </a:cubicBezTo>
                    <a:cubicBezTo>
                      <a:pt x="103" y="90"/>
                      <a:pt x="107" y="87"/>
                      <a:pt x="113" y="87"/>
                    </a:cubicBezTo>
                    <a:cubicBezTo>
                      <a:pt x="148" y="92"/>
                      <a:pt x="148" y="92"/>
                      <a:pt x="148" y="92"/>
                    </a:cubicBezTo>
                    <a:cubicBezTo>
                      <a:pt x="168" y="94"/>
                      <a:pt x="168" y="94"/>
                      <a:pt x="168" y="94"/>
                    </a:cubicBezTo>
                    <a:cubicBezTo>
                      <a:pt x="168" y="90"/>
                      <a:pt x="168" y="90"/>
                      <a:pt x="168" y="90"/>
                    </a:cubicBezTo>
                    <a:cubicBezTo>
                      <a:pt x="147" y="87"/>
                      <a:pt x="147" y="87"/>
                      <a:pt x="147" y="87"/>
                    </a:cubicBezTo>
                    <a:cubicBezTo>
                      <a:pt x="109" y="82"/>
                      <a:pt x="109" y="82"/>
                      <a:pt x="109" y="82"/>
                    </a:cubicBezTo>
                    <a:cubicBezTo>
                      <a:pt x="104" y="81"/>
                      <a:pt x="104" y="81"/>
                      <a:pt x="104" y="81"/>
                    </a:cubicBezTo>
                    <a:cubicBezTo>
                      <a:pt x="13" y="69"/>
                      <a:pt x="13" y="69"/>
                      <a:pt x="13" y="69"/>
                    </a:cubicBezTo>
                    <a:cubicBezTo>
                      <a:pt x="5" y="68"/>
                      <a:pt x="0" y="61"/>
                      <a:pt x="1" y="54"/>
                    </a:cubicBezTo>
                    <a:cubicBezTo>
                      <a:pt x="2" y="47"/>
                      <a:pt x="9" y="43"/>
                      <a:pt x="16" y="44"/>
                    </a:cubicBezTo>
                    <a:cubicBezTo>
                      <a:pt x="108" y="55"/>
                      <a:pt x="108" y="55"/>
                      <a:pt x="108" y="55"/>
                    </a:cubicBezTo>
                    <a:cubicBezTo>
                      <a:pt x="109" y="49"/>
                      <a:pt x="109" y="49"/>
                      <a:pt x="109" y="49"/>
                    </a:cubicBezTo>
                    <a:cubicBezTo>
                      <a:pt x="17" y="37"/>
                      <a:pt x="17" y="37"/>
                      <a:pt x="17" y="37"/>
                    </a:cubicBezTo>
                    <a:cubicBezTo>
                      <a:pt x="9" y="36"/>
                      <a:pt x="4" y="31"/>
                      <a:pt x="5" y="23"/>
                    </a:cubicBezTo>
                    <a:cubicBezTo>
                      <a:pt x="6" y="16"/>
                      <a:pt x="13" y="11"/>
                      <a:pt x="20" y="12"/>
                    </a:cubicBezTo>
                    <a:cubicBezTo>
                      <a:pt x="112" y="24"/>
                      <a:pt x="112" y="24"/>
                      <a:pt x="112" y="24"/>
                    </a:cubicBezTo>
                    <a:cubicBezTo>
                      <a:pt x="117" y="24"/>
                      <a:pt x="117" y="24"/>
                      <a:pt x="117" y="24"/>
                    </a:cubicBezTo>
                    <a:cubicBezTo>
                      <a:pt x="154" y="29"/>
                      <a:pt x="154" y="29"/>
                      <a:pt x="154" y="29"/>
                    </a:cubicBezTo>
                    <a:cubicBezTo>
                      <a:pt x="176" y="32"/>
                      <a:pt x="176" y="32"/>
                      <a:pt x="176" y="32"/>
                    </a:cubicBezTo>
                    <a:cubicBezTo>
                      <a:pt x="176" y="27"/>
                      <a:pt x="176" y="27"/>
                      <a:pt x="176" y="27"/>
                    </a:cubicBezTo>
                    <a:cubicBezTo>
                      <a:pt x="157" y="25"/>
                      <a:pt x="157" y="25"/>
                      <a:pt x="157" y="25"/>
                    </a:cubicBezTo>
                    <a:cubicBezTo>
                      <a:pt x="122" y="20"/>
                      <a:pt x="122" y="20"/>
                      <a:pt x="122" y="20"/>
                    </a:cubicBezTo>
                    <a:cubicBezTo>
                      <a:pt x="116" y="19"/>
                      <a:pt x="113" y="15"/>
                      <a:pt x="114" y="9"/>
                    </a:cubicBezTo>
                    <a:cubicBezTo>
                      <a:pt x="114" y="4"/>
                      <a:pt x="119" y="0"/>
                      <a:pt x="125" y="0"/>
                    </a:cubicBezTo>
                    <a:cubicBezTo>
                      <a:pt x="184" y="8"/>
                      <a:pt x="184" y="8"/>
                      <a:pt x="184" y="8"/>
                    </a:cubicBezTo>
                    <a:cubicBezTo>
                      <a:pt x="184" y="8"/>
                      <a:pt x="184" y="8"/>
                      <a:pt x="184"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4" name="Group 28">
              <a:extLst>
                <a:ext uri="{FF2B5EF4-FFF2-40B4-BE49-F238E27FC236}">
                  <a16:creationId xmlns:a16="http://schemas.microsoft.com/office/drawing/2014/main" xmlns="" id="{BBE30BAC-A231-4A6D-9748-69B27D357413}"/>
                </a:ext>
              </a:extLst>
            </p:cNvPr>
            <p:cNvGrpSpPr/>
            <p:nvPr/>
          </p:nvGrpSpPr>
          <p:grpSpPr>
            <a:xfrm>
              <a:off x="664172" y="2862592"/>
              <a:ext cx="726538" cy="323861"/>
              <a:chOff x="6275388" y="2982913"/>
              <a:chExt cx="804863" cy="358775"/>
            </a:xfrm>
            <a:solidFill>
              <a:srgbClr val="EE5058"/>
            </a:solidFill>
          </p:grpSpPr>
          <p:sp>
            <p:nvSpPr>
              <p:cNvPr id="72" name="Freeform 60">
                <a:extLst>
                  <a:ext uri="{FF2B5EF4-FFF2-40B4-BE49-F238E27FC236}">
                    <a16:creationId xmlns:a16="http://schemas.microsoft.com/office/drawing/2014/main" xmlns="" id="{4967143E-A74B-421A-B965-3BA4DB74E48B}"/>
                  </a:ext>
                </a:extLst>
              </p:cNvPr>
              <p:cNvSpPr/>
              <p:nvPr/>
            </p:nvSpPr>
            <p:spPr bwMode="auto">
              <a:xfrm>
                <a:off x="6275388" y="3017838"/>
                <a:ext cx="150813" cy="153987"/>
              </a:xfrm>
              <a:custGeom>
                <a:avLst/>
                <a:gdLst>
                  <a:gd name="T0" fmla="*/ 20 w 48"/>
                  <a:gd name="T1" fmla="*/ 47 h 49"/>
                  <a:gd name="T2" fmla="*/ 2 w 48"/>
                  <a:gd name="T3" fmla="*/ 21 h 49"/>
                  <a:gd name="T4" fmla="*/ 28 w 48"/>
                  <a:gd name="T5" fmla="*/ 3 h 49"/>
                  <a:gd name="T6" fmla="*/ 46 w 48"/>
                  <a:gd name="T7" fmla="*/ 29 h 49"/>
                  <a:gd name="T8" fmla="*/ 20 w 48"/>
                  <a:gd name="T9" fmla="*/ 47 h 49"/>
                </a:gdLst>
                <a:ahLst/>
                <a:cxnLst>
                  <a:cxn ang="0">
                    <a:pos x="T0" y="T1"/>
                  </a:cxn>
                  <a:cxn ang="0">
                    <a:pos x="T2" y="T3"/>
                  </a:cxn>
                  <a:cxn ang="0">
                    <a:pos x="T4" y="T5"/>
                  </a:cxn>
                  <a:cxn ang="0">
                    <a:pos x="T6" y="T7"/>
                  </a:cxn>
                  <a:cxn ang="0">
                    <a:pos x="T8" y="T9"/>
                  </a:cxn>
                </a:cxnLst>
                <a:rect l="0" t="0" r="r" b="b"/>
                <a:pathLst>
                  <a:path w="48" h="49">
                    <a:moveTo>
                      <a:pt x="20" y="47"/>
                    </a:moveTo>
                    <a:cubicBezTo>
                      <a:pt x="8" y="45"/>
                      <a:pt x="0" y="33"/>
                      <a:pt x="2" y="21"/>
                    </a:cubicBezTo>
                    <a:cubicBezTo>
                      <a:pt x="4" y="9"/>
                      <a:pt x="16" y="0"/>
                      <a:pt x="28" y="3"/>
                    </a:cubicBezTo>
                    <a:cubicBezTo>
                      <a:pt x="40" y="5"/>
                      <a:pt x="48" y="17"/>
                      <a:pt x="46" y="29"/>
                    </a:cubicBezTo>
                    <a:cubicBezTo>
                      <a:pt x="43" y="41"/>
                      <a:pt x="32" y="49"/>
                      <a:pt x="20" y="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73" name="Freeform 61">
                <a:extLst>
                  <a:ext uri="{FF2B5EF4-FFF2-40B4-BE49-F238E27FC236}">
                    <a16:creationId xmlns:a16="http://schemas.microsoft.com/office/drawing/2014/main" xmlns="" id="{D55447A5-8529-4A88-95E2-8ABE12FE0F23}"/>
                  </a:ext>
                </a:extLst>
              </p:cNvPr>
              <p:cNvSpPr/>
              <p:nvPr/>
            </p:nvSpPr>
            <p:spPr bwMode="auto">
              <a:xfrm>
                <a:off x="6435726" y="2982913"/>
                <a:ext cx="644525" cy="358775"/>
              </a:xfrm>
              <a:custGeom>
                <a:avLst/>
                <a:gdLst>
                  <a:gd name="T0" fmla="*/ 89 w 204"/>
                  <a:gd name="T1" fmla="*/ 0 h 114"/>
                  <a:gd name="T2" fmla="*/ 33 w 204"/>
                  <a:gd name="T3" fmla="*/ 7 h 114"/>
                  <a:gd name="T4" fmla="*/ 31 w 204"/>
                  <a:gd name="T5" fmla="*/ 8 h 114"/>
                  <a:gd name="T6" fmla="*/ 5 w 204"/>
                  <a:gd name="T7" fmla="*/ 31 h 114"/>
                  <a:gd name="T8" fmla="*/ 3 w 204"/>
                  <a:gd name="T9" fmla="*/ 40 h 114"/>
                  <a:gd name="T10" fmla="*/ 3 w 204"/>
                  <a:gd name="T11" fmla="*/ 43 h 114"/>
                  <a:gd name="T12" fmla="*/ 1 w 204"/>
                  <a:gd name="T13" fmla="*/ 52 h 114"/>
                  <a:gd name="T14" fmla="*/ 17 w 204"/>
                  <a:gd name="T15" fmla="*/ 83 h 114"/>
                  <a:gd name="T16" fmla="*/ 18 w 204"/>
                  <a:gd name="T17" fmla="*/ 85 h 114"/>
                  <a:gd name="T18" fmla="*/ 68 w 204"/>
                  <a:gd name="T19" fmla="*/ 111 h 114"/>
                  <a:gd name="T20" fmla="*/ 80 w 204"/>
                  <a:gd name="T21" fmla="*/ 109 h 114"/>
                  <a:gd name="T22" fmla="*/ 77 w 204"/>
                  <a:gd name="T23" fmla="*/ 96 h 114"/>
                  <a:gd name="T24" fmla="*/ 28 w 204"/>
                  <a:gd name="T25" fmla="*/ 71 h 114"/>
                  <a:gd name="T26" fmla="*/ 29 w 204"/>
                  <a:gd name="T27" fmla="*/ 66 h 114"/>
                  <a:gd name="T28" fmla="*/ 113 w 204"/>
                  <a:gd name="T29" fmla="*/ 111 h 114"/>
                  <a:gd name="T30" fmla="*/ 117 w 204"/>
                  <a:gd name="T31" fmla="*/ 88 h 114"/>
                  <a:gd name="T32" fmla="*/ 185 w 204"/>
                  <a:gd name="T33" fmla="*/ 101 h 114"/>
                  <a:gd name="T34" fmla="*/ 198 w 204"/>
                  <a:gd name="T35" fmla="*/ 92 h 114"/>
                  <a:gd name="T36" fmla="*/ 189 w 204"/>
                  <a:gd name="T37" fmla="*/ 80 h 114"/>
                  <a:gd name="T38" fmla="*/ 120 w 204"/>
                  <a:gd name="T39" fmla="*/ 68 h 114"/>
                  <a:gd name="T40" fmla="*/ 122 w 204"/>
                  <a:gd name="T41" fmla="*/ 59 h 114"/>
                  <a:gd name="T42" fmla="*/ 191 w 204"/>
                  <a:gd name="T43" fmla="*/ 72 h 114"/>
                  <a:gd name="T44" fmla="*/ 203 w 204"/>
                  <a:gd name="T45" fmla="*/ 64 h 114"/>
                  <a:gd name="T46" fmla="*/ 194 w 204"/>
                  <a:gd name="T47" fmla="*/ 52 h 114"/>
                  <a:gd name="T48" fmla="*/ 126 w 204"/>
                  <a:gd name="T49" fmla="*/ 39 h 114"/>
                  <a:gd name="T50" fmla="*/ 130 w 204"/>
                  <a:gd name="T51" fmla="*/ 16 h 114"/>
                  <a:gd name="T52" fmla="*/ 36 w 204"/>
                  <a:gd name="T53" fmla="*/ 29 h 114"/>
                  <a:gd name="T54" fmla="*/ 37 w 204"/>
                  <a:gd name="T55" fmla="*/ 24 h 114"/>
                  <a:gd name="T56" fmla="*/ 92 w 204"/>
                  <a:gd name="T57" fmla="*/ 18 h 114"/>
                  <a:gd name="T58" fmla="*/ 99 w 204"/>
                  <a:gd name="T59" fmla="*/ 7 h 114"/>
                  <a:gd name="T60" fmla="*/ 89 w 204"/>
                  <a:gd name="T6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114">
                    <a:moveTo>
                      <a:pt x="89" y="0"/>
                    </a:moveTo>
                    <a:cubicBezTo>
                      <a:pt x="33" y="7"/>
                      <a:pt x="33" y="7"/>
                      <a:pt x="33" y="7"/>
                    </a:cubicBezTo>
                    <a:cubicBezTo>
                      <a:pt x="31" y="8"/>
                      <a:pt x="31" y="8"/>
                      <a:pt x="31" y="8"/>
                    </a:cubicBezTo>
                    <a:cubicBezTo>
                      <a:pt x="14" y="11"/>
                      <a:pt x="6" y="25"/>
                      <a:pt x="5" y="31"/>
                    </a:cubicBezTo>
                    <a:cubicBezTo>
                      <a:pt x="4" y="36"/>
                      <a:pt x="4" y="35"/>
                      <a:pt x="3" y="40"/>
                    </a:cubicBezTo>
                    <a:cubicBezTo>
                      <a:pt x="3" y="41"/>
                      <a:pt x="3" y="42"/>
                      <a:pt x="3" y="43"/>
                    </a:cubicBezTo>
                    <a:cubicBezTo>
                      <a:pt x="2" y="48"/>
                      <a:pt x="2" y="47"/>
                      <a:pt x="1" y="52"/>
                    </a:cubicBezTo>
                    <a:cubicBezTo>
                      <a:pt x="0" y="58"/>
                      <a:pt x="2" y="74"/>
                      <a:pt x="17" y="83"/>
                    </a:cubicBezTo>
                    <a:cubicBezTo>
                      <a:pt x="18" y="85"/>
                      <a:pt x="18" y="85"/>
                      <a:pt x="18" y="85"/>
                    </a:cubicBezTo>
                    <a:cubicBezTo>
                      <a:pt x="68" y="111"/>
                      <a:pt x="68" y="111"/>
                      <a:pt x="68" y="111"/>
                    </a:cubicBezTo>
                    <a:cubicBezTo>
                      <a:pt x="73" y="114"/>
                      <a:pt x="78" y="112"/>
                      <a:pt x="80" y="109"/>
                    </a:cubicBezTo>
                    <a:cubicBezTo>
                      <a:pt x="82" y="104"/>
                      <a:pt x="80" y="99"/>
                      <a:pt x="77" y="96"/>
                    </a:cubicBezTo>
                    <a:cubicBezTo>
                      <a:pt x="28" y="71"/>
                      <a:pt x="28" y="71"/>
                      <a:pt x="28" y="71"/>
                    </a:cubicBezTo>
                    <a:cubicBezTo>
                      <a:pt x="29" y="66"/>
                      <a:pt x="29" y="66"/>
                      <a:pt x="29" y="66"/>
                    </a:cubicBezTo>
                    <a:cubicBezTo>
                      <a:pt x="113" y="111"/>
                      <a:pt x="113" y="111"/>
                      <a:pt x="113" y="111"/>
                    </a:cubicBezTo>
                    <a:cubicBezTo>
                      <a:pt x="117" y="88"/>
                      <a:pt x="117" y="88"/>
                      <a:pt x="117" y="88"/>
                    </a:cubicBezTo>
                    <a:cubicBezTo>
                      <a:pt x="185" y="101"/>
                      <a:pt x="185" y="101"/>
                      <a:pt x="185" y="101"/>
                    </a:cubicBezTo>
                    <a:cubicBezTo>
                      <a:pt x="191" y="102"/>
                      <a:pt x="197" y="98"/>
                      <a:pt x="198" y="92"/>
                    </a:cubicBezTo>
                    <a:cubicBezTo>
                      <a:pt x="199" y="86"/>
                      <a:pt x="195" y="82"/>
                      <a:pt x="189" y="80"/>
                    </a:cubicBezTo>
                    <a:cubicBezTo>
                      <a:pt x="120" y="68"/>
                      <a:pt x="120" y="68"/>
                      <a:pt x="120" y="68"/>
                    </a:cubicBezTo>
                    <a:cubicBezTo>
                      <a:pt x="122" y="59"/>
                      <a:pt x="122" y="59"/>
                      <a:pt x="122" y="59"/>
                    </a:cubicBezTo>
                    <a:cubicBezTo>
                      <a:pt x="191" y="72"/>
                      <a:pt x="191" y="72"/>
                      <a:pt x="191" y="72"/>
                    </a:cubicBezTo>
                    <a:cubicBezTo>
                      <a:pt x="197" y="73"/>
                      <a:pt x="202" y="70"/>
                      <a:pt x="203" y="64"/>
                    </a:cubicBezTo>
                    <a:cubicBezTo>
                      <a:pt x="204" y="58"/>
                      <a:pt x="200" y="53"/>
                      <a:pt x="194" y="52"/>
                    </a:cubicBezTo>
                    <a:cubicBezTo>
                      <a:pt x="126" y="39"/>
                      <a:pt x="126" y="39"/>
                      <a:pt x="126" y="39"/>
                    </a:cubicBezTo>
                    <a:cubicBezTo>
                      <a:pt x="130" y="16"/>
                      <a:pt x="130" y="16"/>
                      <a:pt x="130" y="16"/>
                    </a:cubicBezTo>
                    <a:cubicBezTo>
                      <a:pt x="36" y="29"/>
                      <a:pt x="36" y="29"/>
                      <a:pt x="36" y="29"/>
                    </a:cubicBezTo>
                    <a:cubicBezTo>
                      <a:pt x="37" y="24"/>
                      <a:pt x="37" y="24"/>
                      <a:pt x="37" y="24"/>
                    </a:cubicBezTo>
                    <a:cubicBezTo>
                      <a:pt x="92" y="18"/>
                      <a:pt x="92" y="18"/>
                      <a:pt x="92" y="18"/>
                    </a:cubicBezTo>
                    <a:cubicBezTo>
                      <a:pt x="96" y="16"/>
                      <a:pt x="99" y="12"/>
                      <a:pt x="99" y="7"/>
                    </a:cubicBezTo>
                    <a:cubicBezTo>
                      <a:pt x="98" y="3"/>
                      <a:pt x="94" y="0"/>
                      <a:pt x="8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5" name="Group 29">
              <a:extLst>
                <a:ext uri="{FF2B5EF4-FFF2-40B4-BE49-F238E27FC236}">
                  <a16:creationId xmlns:a16="http://schemas.microsoft.com/office/drawing/2014/main" xmlns="" id="{D1B108CB-13AF-407E-B82D-2C6E98706185}"/>
                </a:ext>
              </a:extLst>
            </p:cNvPr>
            <p:cNvGrpSpPr/>
            <p:nvPr/>
          </p:nvGrpSpPr>
          <p:grpSpPr>
            <a:xfrm>
              <a:off x="4524709" y="3955980"/>
              <a:ext cx="720806" cy="389780"/>
              <a:chOff x="10552113" y="4194175"/>
              <a:chExt cx="798513" cy="431800"/>
            </a:xfrm>
            <a:solidFill>
              <a:srgbClr val="5EA9CA"/>
            </a:solidFill>
          </p:grpSpPr>
          <p:sp>
            <p:nvSpPr>
              <p:cNvPr id="70" name="Freeform 62">
                <a:extLst>
                  <a:ext uri="{FF2B5EF4-FFF2-40B4-BE49-F238E27FC236}">
                    <a16:creationId xmlns:a16="http://schemas.microsoft.com/office/drawing/2014/main" xmlns="" id="{17304555-EB90-4FAA-8E92-805C0CC9EED8}"/>
                  </a:ext>
                </a:extLst>
              </p:cNvPr>
              <p:cNvSpPr/>
              <p:nvPr/>
            </p:nvSpPr>
            <p:spPr bwMode="auto">
              <a:xfrm>
                <a:off x="11188701" y="4424363"/>
                <a:ext cx="161925" cy="160337"/>
              </a:xfrm>
              <a:custGeom>
                <a:avLst/>
                <a:gdLst>
                  <a:gd name="T0" fmla="*/ 18 w 51"/>
                  <a:gd name="T1" fmla="*/ 47 h 51"/>
                  <a:gd name="T2" fmla="*/ 47 w 51"/>
                  <a:gd name="T3" fmla="*/ 32 h 51"/>
                  <a:gd name="T4" fmla="*/ 32 w 51"/>
                  <a:gd name="T5" fmla="*/ 4 h 51"/>
                  <a:gd name="T6" fmla="*/ 4 w 51"/>
                  <a:gd name="T7" fmla="*/ 18 h 51"/>
                  <a:gd name="T8" fmla="*/ 18 w 51"/>
                  <a:gd name="T9" fmla="*/ 47 h 51"/>
                </a:gdLst>
                <a:ahLst/>
                <a:cxnLst>
                  <a:cxn ang="0">
                    <a:pos x="T0" y="T1"/>
                  </a:cxn>
                  <a:cxn ang="0">
                    <a:pos x="T2" y="T3"/>
                  </a:cxn>
                  <a:cxn ang="0">
                    <a:pos x="T4" y="T5"/>
                  </a:cxn>
                  <a:cxn ang="0">
                    <a:pos x="T6" y="T7"/>
                  </a:cxn>
                  <a:cxn ang="0">
                    <a:pos x="T8" y="T9"/>
                  </a:cxn>
                </a:cxnLst>
                <a:rect l="0" t="0" r="r" b="b"/>
                <a:pathLst>
                  <a:path w="51" h="51">
                    <a:moveTo>
                      <a:pt x="18" y="47"/>
                    </a:moveTo>
                    <a:cubicBezTo>
                      <a:pt x="30" y="51"/>
                      <a:pt x="43" y="44"/>
                      <a:pt x="47" y="32"/>
                    </a:cubicBezTo>
                    <a:cubicBezTo>
                      <a:pt x="51" y="20"/>
                      <a:pt x="44" y="8"/>
                      <a:pt x="32" y="4"/>
                    </a:cubicBezTo>
                    <a:cubicBezTo>
                      <a:pt x="21" y="0"/>
                      <a:pt x="8" y="6"/>
                      <a:pt x="4" y="18"/>
                    </a:cubicBezTo>
                    <a:cubicBezTo>
                      <a:pt x="0" y="30"/>
                      <a:pt x="6" y="43"/>
                      <a:pt x="18" y="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71" name="Freeform 63">
                <a:extLst>
                  <a:ext uri="{FF2B5EF4-FFF2-40B4-BE49-F238E27FC236}">
                    <a16:creationId xmlns:a16="http://schemas.microsoft.com/office/drawing/2014/main" xmlns="" id="{16BDBFD8-745C-4F7E-B8EF-FBC08EF93125}"/>
                  </a:ext>
                </a:extLst>
              </p:cNvPr>
              <p:cNvSpPr/>
              <p:nvPr/>
            </p:nvSpPr>
            <p:spPr bwMode="auto">
              <a:xfrm>
                <a:off x="10552113" y="4194175"/>
                <a:ext cx="671513" cy="431800"/>
              </a:xfrm>
              <a:custGeom>
                <a:avLst/>
                <a:gdLst>
                  <a:gd name="T0" fmla="*/ 190 w 213"/>
                  <a:gd name="T1" fmla="*/ 30 h 137"/>
                  <a:gd name="T2" fmla="*/ 208 w 213"/>
                  <a:gd name="T3" fmla="*/ 68 h 137"/>
                  <a:gd name="T4" fmla="*/ 199 w 213"/>
                  <a:gd name="T5" fmla="*/ 97 h 137"/>
                  <a:gd name="T6" fmla="*/ 198 w 213"/>
                  <a:gd name="T7" fmla="*/ 100 h 137"/>
                  <a:gd name="T8" fmla="*/ 194 w 213"/>
                  <a:gd name="T9" fmla="*/ 112 h 137"/>
                  <a:gd name="T10" fmla="*/ 157 w 213"/>
                  <a:gd name="T11" fmla="*/ 132 h 137"/>
                  <a:gd name="T12" fmla="*/ 157 w 213"/>
                  <a:gd name="T13" fmla="*/ 132 h 137"/>
                  <a:gd name="T14" fmla="*/ 100 w 213"/>
                  <a:gd name="T15" fmla="*/ 113 h 137"/>
                  <a:gd name="T16" fmla="*/ 94 w 213"/>
                  <a:gd name="T17" fmla="*/ 101 h 137"/>
                  <a:gd name="T18" fmla="*/ 106 w 213"/>
                  <a:gd name="T19" fmla="*/ 94 h 137"/>
                  <a:gd name="T20" fmla="*/ 140 w 213"/>
                  <a:gd name="T21" fmla="*/ 105 h 137"/>
                  <a:gd name="T22" fmla="*/ 158 w 213"/>
                  <a:gd name="T23" fmla="*/ 111 h 137"/>
                  <a:gd name="T24" fmla="*/ 160 w 213"/>
                  <a:gd name="T25" fmla="*/ 107 h 137"/>
                  <a:gd name="T26" fmla="*/ 139 w 213"/>
                  <a:gd name="T27" fmla="*/ 100 h 137"/>
                  <a:gd name="T28" fmla="*/ 103 w 213"/>
                  <a:gd name="T29" fmla="*/ 88 h 137"/>
                  <a:gd name="T30" fmla="*/ 99 w 213"/>
                  <a:gd name="T31" fmla="*/ 87 h 137"/>
                  <a:gd name="T32" fmla="*/ 11 w 213"/>
                  <a:gd name="T33" fmla="*/ 58 h 137"/>
                  <a:gd name="T34" fmla="*/ 2 w 213"/>
                  <a:gd name="T35" fmla="*/ 41 h 137"/>
                  <a:gd name="T36" fmla="*/ 19 w 213"/>
                  <a:gd name="T37" fmla="*/ 33 h 137"/>
                  <a:gd name="T38" fmla="*/ 107 w 213"/>
                  <a:gd name="T39" fmla="*/ 62 h 137"/>
                  <a:gd name="T40" fmla="*/ 109 w 213"/>
                  <a:gd name="T41" fmla="*/ 56 h 137"/>
                  <a:gd name="T42" fmla="*/ 21 w 213"/>
                  <a:gd name="T43" fmla="*/ 27 h 137"/>
                  <a:gd name="T44" fmla="*/ 12 w 213"/>
                  <a:gd name="T45" fmla="*/ 11 h 137"/>
                  <a:gd name="T46" fmla="*/ 29 w 213"/>
                  <a:gd name="T47" fmla="*/ 3 h 137"/>
                  <a:gd name="T48" fmla="*/ 117 w 213"/>
                  <a:gd name="T49" fmla="*/ 32 h 137"/>
                  <a:gd name="T50" fmla="*/ 121 w 213"/>
                  <a:gd name="T51" fmla="*/ 33 h 137"/>
                  <a:gd name="T52" fmla="*/ 157 w 213"/>
                  <a:gd name="T53" fmla="*/ 45 h 137"/>
                  <a:gd name="T54" fmla="*/ 178 w 213"/>
                  <a:gd name="T55" fmla="*/ 52 h 137"/>
                  <a:gd name="T56" fmla="*/ 180 w 213"/>
                  <a:gd name="T57" fmla="*/ 47 h 137"/>
                  <a:gd name="T58" fmla="*/ 161 w 213"/>
                  <a:gd name="T59" fmla="*/ 41 h 137"/>
                  <a:gd name="T60" fmla="*/ 127 w 213"/>
                  <a:gd name="T61" fmla="*/ 30 h 137"/>
                  <a:gd name="T62" fmla="*/ 121 w 213"/>
                  <a:gd name="T63" fmla="*/ 17 h 137"/>
                  <a:gd name="T64" fmla="*/ 134 w 213"/>
                  <a:gd name="T65" fmla="*/ 11 h 137"/>
                  <a:gd name="T66" fmla="*/ 190 w 213"/>
                  <a:gd name="T67" fmla="*/ 30 h 137"/>
                  <a:gd name="T68" fmla="*/ 190 w 213"/>
                  <a:gd name="T69" fmla="*/ 3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7">
                    <a:moveTo>
                      <a:pt x="190" y="30"/>
                    </a:moveTo>
                    <a:cubicBezTo>
                      <a:pt x="205" y="35"/>
                      <a:pt x="213" y="53"/>
                      <a:pt x="208" y="68"/>
                    </a:cubicBezTo>
                    <a:cubicBezTo>
                      <a:pt x="199" y="97"/>
                      <a:pt x="199" y="97"/>
                      <a:pt x="199" y="97"/>
                    </a:cubicBezTo>
                    <a:cubicBezTo>
                      <a:pt x="198" y="100"/>
                      <a:pt x="198" y="100"/>
                      <a:pt x="198" y="100"/>
                    </a:cubicBezTo>
                    <a:cubicBezTo>
                      <a:pt x="194" y="112"/>
                      <a:pt x="194" y="112"/>
                      <a:pt x="194" y="112"/>
                    </a:cubicBezTo>
                    <a:cubicBezTo>
                      <a:pt x="189" y="127"/>
                      <a:pt x="172" y="137"/>
                      <a:pt x="157" y="132"/>
                    </a:cubicBezTo>
                    <a:cubicBezTo>
                      <a:pt x="157" y="132"/>
                      <a:pt x="157" y="132"/>
                      <a:pt x="157" y="132"/>
                    </a:cubicBezTo>
                    <a:cubicBezTo>
                      <a:pt x="100" y="113"/>
                      <a:pt x="100" y="113"/>
                      <a:pt x="100" y="113"/>
                    </a:cubicBezTo>
                    <a:cubicBezTo>
                      <a:pt x="94" y="111"/>
                      <a:pt x="92" y="105"/>
                      <a:pt x="94" y="101"/>
                    </a:cubicBezTo>
                    <a:cubicBezTo>
                      <a:pt x="96" y="95"/>
                      <a:pt x="101" y="93"/>
                      <a:pt x="106" y="94"/>
                    </a:cubicBezTo>
                    <a:cubicBezTo>
                      <a:pt x="140" y="105"/>
                      <a:pt x="140" y="105"/>
                      <a:pt x="140" y="105"/>
                    </a:cubicBezTo>
                    <a:cubicBezTo>
                      <a:pt x="158" y="111"/>
                      <a:pt x="158" y="111"/>
                      <a:pt x="158" y="111"/>
                    </a:cubicBezTo>
                    <a:cubicBezTo>
                      <a:pt x="160" y="107"/>
                      <a:pt x="160" y="107"/>
                      <a:pt x="160" y="107"/>
                    </a:cubicBezTo>
                    <a:cubicBezTo>
                      <a:pt x="139" y="100"/>
                      <a:pt x="139" y="100"/>
                      <a:pt x="139" y="100"/>
                    </a:cubicBezTo>
                    <a:cubicBezTo>
                      <a:pt x="103" y="88"/>
                      <a:pt x="103" y="88"/>
                      <a:pt x="103" y="88"/>
                    </a:cubicBezTo>
                    <a:cubicBezTo>
                      <a:pt x="99" y="87"/>
                      <a:pt x="99" y="87"/>
                      <a:pt x="99" y="87"/>
                    </a:cubicBezTo>
                    <a:cubicBezTo>
                      <a:pt x="11" y="58"/>
                      <a:pt x="11" y="58"/>
                      <a:pt x="11" y="58"/>
                    </a:cubicBezTo>
                    <a:cubicBezTo>
                      <a:pt x="4" y="56"/>
                      <a:pt x="0" y="48"/>
                      <a:pt x="2" y="41"/>
                    </a:cubicBezTo>
                    <a:cubicBezTo>
                      <a:pt x="4" y="34"/>
                      <a:pt x="12" y="31"/>
                      <a:pt x="19" y="33"/>
                    </a:cubicBezTo>
                    <a:cubicBezTo>
                      <a:pt x="107" y="62"/>
                      <a:pt x="107" y="62"/>
                      <a:pt x="107" y="62"/>
                    </a:cubicBezTo>
                    <a:cubicBezTo>
                      <a:pt x="109" y="56"/>
                      <a:pt x="109" y="56"/>
                      <a:pt x="109" y="56"/>
                    </a:cubicBezTo>
                    <a:cubicBezTo>
                      <a:pt x="21" y="27"/>
                      <a:pt x="21" y="27"/>
                      <a:pt x="21" y="27"/>
                    </a:cubicBezTo>
                    <a:cubicBezTo>
                      <a:pt x="14" y="25"/>
                      <a:pt x="9" y="18"/>
                      <a:pt x="12" y="11"/>
                    </a:cubicBezTo>
                    <a:cubicBezTo>
                      <a:pt x="14" y="4"/>
                      <a:pt x="22" y="0"/>
                      <a:pt x="29" y="3"/>
                    </a:cubicBezTo>
                    <a:cubicBezTo>
                      <a:pt x="117" y="32"/>
                      <a:pt x="117" y="32"/>
                      <a:pt x="117" y="32"/>
                    </a:cubicBezTo>
                    <a:cubicBezTo>
                      <a:pt x="121" y="33"/>
                      <a:pt x="121" y="33"/>
                      <a:pt x="121" y="33"/>
                    </a:cubicBezTo>
                    <a:cubicBezTo>
                      <a:pt x="157" y="45"/>
                      <a:pt x="157" y="45"/>
                      <a:pt x="157" y="45"/>
                    </a:cubicBezTo>
                    <a:cubicBezTo>
                      <a:pt x="178" y="52"/>
                      <a:pt x="178" y="52"/>
                      <a:pt x="178" y="52"/>
                    </a:cubicBezTo>
                    <a:cubicBezTo>
                      <a:pt x="180" y="47"/>
                      <a:pt x="180" y="47"/>
                      <a:pt x="180" y="47"/>
                    </a:cubicBezTo>
                    <a:cubicBezTo>
                      <a:pt x="161" y="41"/>
                      <a:pt x="161" y="41"/>
                      <a:pt x="161" y="41"/>
                    </a:cubicBezTo>
                    <a:cubicBezTo>
                      <a:pt x="127" y="30"/>
                      <a:pt x="127" y="30"/>
                      <a:pt x="127" y="30"/>
                    </a:cubicBezTo>
                    <a:cubicBezTo>
                      <a:pt x="122" y="28"/>
                      <a:pt x="119" y="23"/>
                      <a:pt x="121" y="17"/>
                    </a:cubicBezTo>
                    <a:cubicBezTo>
                      <a:pt x="123" y="13"/>
                      <a:pt x="128" y="9"/>
                      <a:pt x="134" y="11"/>
                    </a:cubicBezTo>
                    <a:cubicBezTo>
                      <a:pt x="190" y="30"/>
                      <a:pt x="190" y="30"/>
                      <a:pt x="190" y="30"/>
                    </a:cubicBezTo>
                    <a:cubicBezTo>
                      <a:pt x="190" y="30"/>
                      <a:pt x="190" y="30"/>
                      <a:pt x="190"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6" name="Group 30">
              <a:extLst>
                <a:ext uri="{FF2B5EF4-FFF2-40B4-BE49-F238E27FC236}">
                  <a16:creationId xmlns:a16="http://schemas.microsoft.com/office/drawing/2014/main" xmlns="" id="{B7793C33-A85D-40A9-8A66-7D8CA5C54B0B}"/>
                </a:ext>
              </a:extLst>
            </p:cNvPr>
            <p:cNvGrpSpPr/>
            <p:nvPr/>
          </p:nvGrpSpPr>
          <p:grpSpPr>
            <a:xfrm>
              <a:off x="774514" y="2484276"/>
              <a:ext cx="715074" cy="338191"/>
              <a:chOff x="6397626" y="2563813"/>
              <a:chExt cx="792163" cy="374650"/>
            </a:xfrm>
            <a:solidFill>
              <a:srgbClr val="EE5058"/>
            </a:solidFill>
          </p:grpSpPr>
          <p:sp>
            <p:nvSpPr>
              <p:cNvPr id="68" name="Freeform 64">
                <a:extLst>
                  <a:ext uri="{FF2B5EF4-FFF2-40B4-BE49-F238E27FC236}">
                    <a16:creationId xmlns:a16="http://schemas.microsoft.com/office/drawing/2014/main" xmlns="" id="{6F876C65-37B4-427F-9CAE-7CADCF373159}"/>
                  </a:ext>
                </a:extLst>
              </p:cNvPr>
              <p:cNvSpPr/>
              <p:nvPr/>
            </p:nvSpPr>
            <p:spPr bwMode="auto">
              <a:xfrm>
                <a:off x="6397626" y="2563813"/>
                <a:ext cx="155575" cy="157162"/>
              </a:xfrm>
              <a:custGeom>
                <a:avLst/>
                <a:gdLst>
                  <a:gd name="T0" fmla="*/ 18 w 49"/>
                  <a:gd name="T1" fmla="*/ 46 h 50"/>
                  <a:gd name="T2" fmla="*/ 3 w 49"/>
                  <a:gd name="T3" fmla="*/ 18 h 50"/>
                  <a:gd name="T4" fmla="*/ 31 w 49"/>
                  <a:gd name="T5" fmla="*/ 4 h 50"/>
                  <a:gd name="T6" fmla="*/ 46 w 49"/>
                  <a:gd name="T7" fmla="*/ 32 h 50"/>
                  <a:gd name="T8" fmla="*/ 18 w 49"/>
                  <a:gd name="T9" fmla="*/ 46 h 50"/>
                </a:gdLst>
                <a:ahLst/>
                <a:cxnLst>
                  <a:cxn ang="0">
                    <a:pos x="T0" y="T1"/>
                  </a:cxn>
                  <a:cxn ang="0">
                    <a:pos x="T2" y="T3"/>
                  </a:cxn>
                  <a:cxn ang="0">
                    <a:pos x="T4" y="T5"/>
                  </a:cxn>
                  <a:cxn ang="0">
                    <a:pos x="T6" y="T7"/>
                  </a:cxn>
                  <a:cxn ang="0">
                    <a:pos x="T8" y="T9"/>
                  </a:cxn>
                </a:cxnLst>
                <a:rect l="0" t="0" r="r" b="b"/>
                <a:pathLst>
                  <a:path w="49" h="50">
                    <a:moveTo>
                      <a:pt x="18" y="46"/>
                    </a:moveTo>
                    <a:cubicBezTo>
                      <a:pt x="6" y="43"/>
                      <a:pt x="0" y="30"/>
                      <a:pt x="3" y="18"/>
                    </a:cubicBezTo>
                    <a:cubicBezTo>
                      <a:pt x="7" y="6"/>
                      <a:pt x="20" y="0"/>
                      <a:pt x="31" y="4"/>
                    </a:cubicBezTo>
                    <a:cubicBezTo>
                      <a:pt x="43" y="8"/>
                      <a:pt x="49" y="20"/>
                      <a:pt x="46" y="32"/>
                    </a:cubicBezTo>
                    <a:cubicBezTo>
                      <a:pt x="42" y="44"/>
                      <a:pt x="29" y="50"/>
                      <a:pt x="18"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69" name="Freeform 65">
                <a:extLst>
                  <a:ext uri="{FF2B5EF4-FFF2-40B4-BE49-F238E27FC236}">
                    <a16:creationId xmlns:a16="http://schemas.microsoft.com/office/drawing/2014/main" xmlns="" id="{1639FBD6-E3CC-4C8F-BB33-2FED3411C7D2}"/>
                  </a:ext>
                </a:extLst>
              </p:cNvPr>
              <p:cNvSpPr/>
              <p:nvPr/>
            </p:nvSpPr>
            <p:spPr bwMode="auto">
              <a:xfrm>
                <a:off x="6550026" y="2576513"/>
                <a:ext cx="639763" cy="361950"/>
              </a:xfrm>
              <a:custGeom>
                <a:avLst/>
                <a:gdLst>
                  <a:gd name="T0" fmla="*/ 96 w 203"/>
                  <a:gd name="T1" fmla="*/ 1 h 115"/>
                  <a:gd name="T2" fmla="*/ 39 w 203"/>
                  <a:gd name="T3" fmla="*/ 0 h 115"/>
                  <a:gd name="T4" fmla="*/ 38 w 203"/>
                  <a:gd name="T5" fmla="*/ 1 h 115"/>
                  <a:gd name="T6" fmla="*/ 9 w 203"/>
                  <a:gd name="T7" fmla="*/ 21 h 115"/>
                  <a:gd name="T8" fmla="*/ 6 w 203"/>
                  <a:gd name="T9" fmla="*/ 29 h 115"/>
                  <a:gd name="T10" fmla="*/ 5 w 203"/>
                  <a:gd name="T11" fmla="*/ 33 h 115"/>
                  <a:gd name="T12" fmla="*/ 2 w 203"/>
                  <a:gd name="T13" fmla="*/ 41 h 115"/>
                  <a:gd name="T14" fmla="*/ 14 w 203"/>
                  <a:gd name="T15" fmla="*/ 74 h 115"/>
                  <a:gd name="T16" fmla="*/ 15 w 203"/>
                  <a:gd name="T17" fmla="*/ 76 h 115"/>
                  <a:gd name="T18" fmla="*/ 61 w 203"/>
                  <a:gd name="T19" fmla="*/ 109 h 115"/>
                  <a:gd name="T20" fmla="*/ 73 w 203"/>
                  <a:gd name="T21" fmla="*/ 107 h 115"/>
                  <a:gd name="T22" fmla="*/ 72 w 203"/>
                  <a:gd name="T23" fmla="*/ 94 h 115"/>
                  <a:gd name="T24" fmla="*/ 27 w 203"/>
                  <a:gd name="T25" fmla="*/ 63 h 115"/>
                  <a:gd name="T26" fmla="*/ 28 w 203"/>
                  <a:gd name="T27" fmla="*/ 58 h 115"/>
                  <a:gd name="T28" fmla="*/ 105 w 203"/>
                  <a:gd name="T29" fmla="*/ 114 h 115"/>
                  <a:gd name="T30" fmla="*/ 112 w 203"/>
                  <a:gd name="T31" fmla="*/ 92 h 115"/>
                  <a:gd name="T32" fmla="*/ 179 w 203"/>
                  <a:gd name="T33" fmla="*/ 113 h 115"/>
                  <a:gd name="T34" fmla="*/ 192 w 203"/>
                  <a:gd name="T35" fmla="*/ 106 h 115"/>
                  <a:gd name="T36" fmla="*/ 185 w 203"/>
                  <a:gd name="T37" fmla="*/ 94 h 115"/>
                  <a:gd name="T38" fmla="*/ 119 w 203"/>
                  <a:gd name="T39" fmla="*/ 72 h 115"/>
                  <a:gd name="T40" fmla="*/ 121 w 203"/>
                  <a:gd name="T41" fmla="*/ 64 h 115"/>
                  <a:gd name="T42" fmla="*/ 188 w 203"/>
                  <a:gd name="T43" fmla="*/ 85 h 115"/>
                  <a:gd name="T44" fmla="*/ 201 w 203"/>
                  <a:gd name="T45" fmla="*/ 79 h 115"/>
                  <a:gd name="T46" fmla="*/ 194 w 203"/>
                  <a:gd name="T47" fmla="*/ 66 h 115"/>
                  <a:gd name="T48" fmla="*/ 128 w 203"/>
                  <a:gd name="T49" fmla="*/ 44 h 115"/>
                  <a:gd name="T50" fmla="*/ 135 w 203"/>
                  <a:gd name="T51" fmla="*/ 22 h 115"/>
                  <a:gd name="T52" fmla="*/ 40 w 203"/>
                  <a:gd name="T53" fmla="*/ 22 h 115"/>
                  <a:gd name="T54" fmla="*/ 41 w 203"/>
                  <a:gd name="T55" fmla="*/ 17 h 115"/>
                  <a:gd name="T56" fmla="*/ 97 w 203"/>
                  <a:gd name="T57" fmla="*/ 19 h 115"/>
                  <a:gd name="T58" fmla="*/ 105 w 203"/>
                  <a:gd name="T59" fmla="*/ 9 h 115"/>
                  <a:gd name="T60" fmla="*/ 96 w 203"/>
                  <a:gd name="T61"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15">
                    <a:moveTo>
                      <a:pt x="96" y="1"/>
                    </a:moveTo>
                    <a:cubicBezTo>
                      <a:pt x="39" y="0"/>
                      <a:pt x="39" y="0"/>
                      <a:pt x="39" y="0"/>
                    </a:cubicBezTo>
                    <a:cubicBezTo>
                      <a:pt x="38" y="1"/>
                      <a:pt x="38" y="1"/>
                      <a:pt x="38" y="1"/>
                    </a:cubicBezTo>
                    <a:cubicBezTo>
                      <a:pt x="20" y="2"/>
                      <a:pt x="11" y="15"/>
                      <a:pt x="9" y="21"/>
                    </a:cubicBezTo>
                    <a:cubicBezTo>
                      <a:pt x="7" y="26"/>
                      <a:pt x="8" y="24"/>
                      <a:pt x="6" y="29"/>
                    </a:cubicBezTo>
                    <a:cubicBezTo>
                      <a:pt x="6" y="30"/>
                      <a:pt x="5" y="31"/>
                      <a:pt x="5" y="33"/>
                    </a:cubicBezTo>
                    <a:cubicBezTo>
                      <a:pt x="3" y="37"/>
                      <a:pt x="4" y="36"/>
                      <a:pt x="2" y="41"/>
                    </a:cubicBezTo>
                    <a:cubicBezTo>
                      <a:pt x="0" y="47"/>
                      <a:pt x="0" y="63"/>
                      <a:pt x="14" y="74"/>
                    </a:cubicBezTo>
                    <a:cubicBezTo>
                      <a:pt x="15" y="76"/>
                      <a:pt x="15" y="76"/>
                      <a:pt x="15" y="76"/>
                    </a:cubicBezTo>
                    <a:cubicBezTo>
                      <a:pt x="61" y="109"/>
                      <a:pt x="61" y="109"/>
                      <a:pt x="61" y="109"/>
                    </a:cubicBezTo>
                    <a:cubicBezTo>
                      <a:pt x="65" y="111"/>
                      <a:pt x="71" y="110"/>
                      <a:pt x="73" y="107"/>
                    </a:cubicBezTo>
                    <a:cubicBezTo>
                      <a:pt x="76" y="103"/>
                      <a:pt x="75" y="98"/>
                      <a:pt x="72" y="94"/>
                    </a:cubicBezTo>
                    <a:cubicBezTo>
                      <a:pt x="27" y="63"/>
                      <a:pt x="27" y="63"/>
                      <a:pt x="27" y="63"/>
                    </a:cubicBezTo>
                    <a:cubicBezTo>
                      <a:pt x="28" y="58"/>
                      <a:pt x="28" y="58"/>
                      <a:pt x="28" y="58"/>
                    </a:cubicBezTo>
                    <a:cubicBezTo>
                      <a:pt x="105" y="114"/>
                      <a:pt x="105" y="114"/>
                      <a:pt x="105" y="114"/>
                    </a:cubicBezTo>
                    <a:cubicBezTo>
                      <a:pt x="112" y="92"/>
                      <a:pt x="112" y="92"/>
                      <a:pt x="112" y="92"/>
                    </a:cubicBezTo>
                    <a:cubicBezTo>
                      <a:pt x="179" y="113"/>
                      <a:pt x="179" y="113"/>
                      <a:pt x="179" y="113"/>
                    </a:cubicBezTo>
                    <a:cubicBezTo>
                      <a:pt x="184" y="115"/>
                      <a:pt x="190" y="112"/>
                      <a:pt x="192" y="106"/>
                    </a:cubicBezTo>
                    <a:cubicBezTo>
                      <a:pt x="194" y="100"/>
                      <a:pt x="191" y="95"/>
                      <a:pt x="185" y="94"/>
                    </a:cubicBezTo>
                    <a:cubicBezTo>
                      <a:pt x="119" y="72"/>
                      <a:pt x="119" y="72"/>
                      <a:pt x="119" y="72"/>
                    </a:cubicBezTo>
                    <a:cubicBezTo>
                      <a:pt x="121" y="64"/>
                      <a:pt x="121" y="64"/>
                      <a:pt x="121" y="64"/>
                    </a:cubicBezTo>
                    <a:cubicBezTo>
                      <a:pt x="188" y="85"/>
                      <a:pt x="188" y="85"/>
                      <a:pt x="188" y="85"/>
                    </a:cubicBezTo>
                    <a:cubicBezTo>
                      <a:pt x="193" y="87"/>
                      <a:pt x="199" y="85"/>
                      <a:pt x="201" y="79"/>
                    </a:cubicBezTo>
                    <a:cubicBezTo>
                      <a:pt x="203" y="74"/>
                      <a:pt x="200" y="68"/>
                      <a:pt x="194" y="66"/>
                    </a:cubicBezTo>
                    <a:cubicBezTo>
                      <a:pt x="128" y="44"/>
                      <a:pt x="128" y="44"/>
                      <a:pt x="128" y="44"/>
                    </a:cubicBezTo>
                    <a:cubicBezTo>
                      <a:pt x="135" y="22"/>
                      <a:pt x="135" y="22"/>
                      <a:pt x="135" y="22"/>
                    </a:cubicBezTo>
                    <a:cubicBezTo>
                      <a:pt x="40" y="22"/>
                      <a:pt x="40" y="22"/>
                      <a:pt x="40" y="22"/>
                    </a:cubicBezTo>
                    <a:cubicBezTo>
                      <a:pt x="41" y="17"/>
                      <a:pt x="41" y="17"/>
                      <a:pt x="41" y="17"/>
                    </a:cubicBezTo>
                    <a:cubicBezTo>
                      <a:pt x="97" y="19"/>
                      <a:pt x="97" y="19"/>
                      <a:pt x="97" y="19"/>
                    </a:cubicBezTo>
                    <a:cubicBezTo>
                      <a:pt x="101" y="18"/>
                      <a:pt x="105" y="14"/>
                      <a:pt x="105" y="9"/>
                    </a:cubicBezTo>
                    <a:cubicBezTo>
                      <a:pt x="105" y="5"/>
                      <a:pt x="101" y="1"/>
                      <a:pt x="96"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7" name="Group 31">
              <a:extLst>
                <a:ext uri="{FF2B5EF4-FFF2-40B4-BE49-F238E27FC236}">
                  <a16:creationId xmlns:a16="http://schemas.microsoft.com/office/drawing/2014/main" xmlns="" id="{BC481285-A2AC-4511-AC00-F23BCAE08E25}"/>
                </a:ext>
              </a:extLst>
            </p:cNvPr>
            <p:cNvGrpSpPr/>
            <p:nvPr/>
          </p:nvGrpSpPr>
          <p:grpSpPr>
            <a:xfrm>
              <a:off x="4375676" y="4221088"/>
              <a:ext cx="677816" cy="467162"/>
              <a:chOff x="10387013" y="4487863"/>
              <a:chExt cx="750888" cy="517525"/>
            </a:xfrm>
            <a:solidFill>
              <a:srgbClr val="5EA9CA"/>
            </a:solidFill>
          </p:grpSpPr>
          <p:sp>
            <p:nvSpPr>
              <p:cNvPr id="66" name="Freeform 66">
                <a:extLst>
                  <a:ext uri="{FF2B5EF4-FFF2-40B4-BE49-F238E27FC236}">
                    <a16:creationId xmlns:a16="http://schemas.microsoft.com/office/drawing/2014/main" xmlns="" id="{E7FD97E3-61DC-4687-A5A6-F06CD56DDFCE}"/>
                  </a:ext>
                </a:extLst>
              </p:cNvPr>
              <p:cNvSpPr/>
              <p:nvPr/>
            </p:nvSpPr>
            <p:spPr bwMode="auto">
              <a:xfrm>
                <a:off x="10977563" y="4840288"/>
                <a:ext cx="160338" cy="165100"/>
              </a:xfrm>
              <a:custGeom>
                <a:avLst/>
                <a:gdLst>
                  <a:gd name="T0" fmla="*/ 14 w 51"/>
                  <a:gd name="T1" fmla="*/ 46 h 52"/>
                  <a:gd name="T2" fmla="*/ 45 w 51"/>
                  <a:gd name="T3" fmla="*/ 37 h 52"/>
                  <a:gd name="T4" fmla="*/ 37 w 51"/>
                  <a:gd name="T5" fmla="*/ 6 h 52"/>
                  <a:gd name="T6" fmla="*/ 6 w 51"/>
                  <a:gd name="T7" fmla="*/ 15 h 52"/>
                  <a:gd name="T8" fmla="*/ 14 w 51"/>
                  <a:gd name="T9" fmla="*/ 46 h 52"/>
                </a:gdLst>
                <a:ahLst/>
                <a:cxnLst>
                  <a:cxn ang="0">
                    <a:pos x="T0" y="T1"/>
                  </a:cxn>
                  <a:cxn ang="0">
                    <a:pos x="T2" y="T3"/>
                  </a:cxn>
                  <a:cxn ang="0">
                    <a:pos x="T4" y="T5"/>
                  </a:cxn>
                  <a:cxn ang="0">
                    <a:pos x="T6" y="T7"/>
                  </a:cxn>
                  <a:cxn ang="0">
                    <a:pos x="T8" y="T9"/>
                  </a:cxn>
                </a:cxnLst>
                <a:rect l="0" t="0" r="r" b="b"/>
                <a:pathLst>
                  <a:path w="51" h="52">
                    <a:moveTo>
                      <a:pt x="14" y="46"/>
                    </a:moveTo>
                    <a:cubicBezTo>
                      <a:pt x="25" y="52"/>
                      <a:pt x="39" y="48"/>
                      <a:pt x="45" y="37"/>
                    </a:cubicBezTo>
                    <a:cubicBezTo>
                      <a:pt x="51" y="26"/>
                      <a:pt x="48" y="13"/>
                      <a:pt x="37" y="6"/>
                    </a:cubicBezTo>
                    <a:cubicBezTo>
                      <a:pt x="26" y="0"/>
                      <a:pt x="12" y="4"/>
                      <a:pt x="6" y="15"/>
                    </a:cubicBezTo>
                    <a:cubicBezTo>
                      <a:pt x="0" y="26"/>
                      <a:pt x="3" y="40"/>
                      <a:pt x="1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67" name="Freeform 67">
                <a:extLst>
                  <a:ext uri="{FF2B5EF4-FFF2-40B4-BE49-F238E27FC236}">
                    <a16:creationId xmlns:a16="http://schemas.microsoft.com/office/drawing/2014/main" xmlns="" id="{3EB08654-D865-432F-BC1C-B7E81CFC90D8}"/>
                  </a:ext>
                </a:extLst>
              </p:cNvPr>
              <p:cNvSpPr/>
              <p:nvPr/>
            </p:nvSpPr>
            <p:spPr bwMode="auto">
              <a:xfrm>
                <a:off x="10387013" y="4487863"/>
                <a:ext cx="657225" cy="517525"/>
              </a:xfrm>
              <a:custGeom>
                <a:avLst/>
                <a:gdLst>
                  <a:gd name="T0" fmla="*/ 190 w 208"/>
                  <a:gd name="T1" fmla="*/ 63 h 164"/>
                  <a:gd name="T2" fmla="*/ 200 w 208"/>
                  <a:gd name="T3" fmla="*/ 105 h 164"/>
                  <a:gd name="T4" fmla="*/ 185 w 208"/>
                  <a:gd name="T5" fmla="*/ 131 h 164"/>
                  <a:gd name="T6" fmla="*/ 184 w 208"/>
                  <a:gd name="T7" fmla="*/ 134 h 164"/>
                  <a:gd name="T8" fmla="*/ 178 w 208"/>
                  <a:gd name="T9" fmla="*/ 144 h 164"/>
                  <a:gd name="T10" fmla="*/ 137 w 208"/>
                  <a:gd name="T11" fmla="*/ 156 h 164"/>
                  <a:gd name="T12" fmla="*/ 137 w 208"/>
                  <a:gd name="T13" fmla="*/ 156 h 164"/>
                  <a:gd name="T14" fmla="*/ 85 w 208"/>
                  <a:gd name="T15" fmla="*/ 127 h 164"/>
                  <a:gd name="T16" fmla="*/ 82 w 208"/>
                  <a:gd name="T17" fmla="*/ 113 h 164"/>
                  <a:gd name="T18" fmla="*/ 95 w 208"/>
                  <a:gd name="T19" fmla="*/ 110 h 164"/>
                  <a:gd name="T20" fmla="*/ 126 w 208"/>
                  <a:gd name="T21" fmla="*/ 127 h 164"/>
                  <a:gd name="T22" fmla="*/ 142 w 208"/>
                  <a:gd name="T23" fmla="*/ 137 h 164"/>
                  <a:gd name="T24" fmla="*/ 145 w 208"/>
                  <a:gd name="T25" fmla="*/ 133 h 164"/>
                  <a:gd name="T26" fmla="*/ 126 w 208"/>
                  <a:gd name="T27" fmla="*/ 122 h 164"/>
                  <a:gd name="T28" fmla="*/ 93 w 208"/>
                  <a:gd name="T29" fmla="*/ 103 h 164"/>
                  <a:gd name="T30" fmla="*/ 89 w 208"/>
                  <a:gd name="T31" fmla="*/ 100 h 164"/>
                  <a:gd name="T32" fmla="*/ 9 w 208"/>
                  <a:gd name="T33" fmla="*/ 54 h 164"/>
                  <a:gd name="T34" fmla="*/ 4 w 208"/>
                  <a:gd name="T35" fmla="*/ 36 h 164"/>
                  <a:gd name="T36" fmla="*/ 22 w 208"/>
                  <a:gd name="T37" fmla="*/ 32 h 164"/>
                  <a:gd name="T38" fmla="*/ 102 w 208"/>
                  <a:gd name="T39" fmla="*/ 78 h 164"/>
                  <a:gd name="T40" fmla="*/ 105 w 208"/>
                  <a:gd name="T41" fmla="*/ 73 h 164"/>
                  <a:gd name="T42" fmla="*/ 25 w 208"/>
                  <a:gd name="T43" fmla="*/ 26 h 164"/>
                  <a:gd name="T44" fmla="*/ 19 w 208"/>
                  <a:gd name="T45" fmla="*/ 9 h 164"/>
                  <a:gd name="T46" fmla="*/ 38 w 208"/>
                  <a:gd name="T47" fmla="*/ 4 h 164"/>
                  <a:gd name="T48" fmla="*/ 118 w 208"/>
                  <a:gd name="T49" fmla="*/ 50 h 164"/>
                  <a:gd name="T50" fmla="*/ 122 w 208"/>
                  <a:gd name="T51" fmla="*/ 53 h 164"/>
                  <a:gd name="T52" fmla="*/ 155 w 208"/>
                  <a:gd name="T53" fmla="*/ 71 h 164"/>
                  <a:gd name="T54" fmla="*/ 174 w 208"/>
                  <a:gd name="T55" fmla="*/ 82 h 164"/>
                  <a:gd name="T56" fmla="*/ 176 w 208"/>
                  <a:gd name="T57" fmla="*/ 78 h 164"/>
                  <a:gd name="T58" fmla="*/ 159 w 208"/>
                  <a:gd name="T59" fmla="*/ 68 h 164"/>
                  <a:gd name="T60" fmla="*/ 129 w 208"/>
                  <a:gd name="T61" fmla="*/ 51 h 164"/>
                  <a:gd name="T62" fmla="*/ 125 w 208"/>
                  <a:gd name="T63" fmla="*/ 37 h 164"/>
                  <a:gd name="T64" fmla="*/ 139 w 208"/>
                  <a:gd name="T65" fmla="*/ 34 h 164"/>
                  <a:gd name="T66" fmla="*/ 190 w 208"/>
                  <a:gd name="T67" fmla="*/ 63 h 164"/>
                  <a:gd name="T68" fmla="*/ 190 w 208"/>
                  <a:gd name="T69" fmla="*/ 6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164">
                    <a:moveTo>
                      <a:pt x="190" y="63"/>
                    </a:moveTo>
                    <a:cubicBezTo>
                      <a:pt x="204" y="71"/>
                      <a:pt x="208" y="91"/>
                      <a:pt x="200" y="105"/>
                    </a:cubicBezTo>
                    <a:cubicBezTo>
                      <a:pt x="185" y="131"/>
                      <a:pt x="185" y="131"/>
                      <a:pt x="185" y="131"/>
                    </a:cubicBezTo>
                    <a:cubicBezTo>
                      <a:pt x="184" y="134"/>
                      <a:pt x="184" y="134"/>
                      <a:pt x="184" y="134"/>
                    </a:cubicBezTo>
                    <a:cubicBezTo>
                      <a:pt x="178" y="144"/>
                      <a:pt x="178" y="144"/>
                      <a:pt x="178" y="144"/>
                    </a:cubicBezTo>
                    <a:cubicBezTo>
                      <a:pt x="170" y="158"/>
                      <a:pt x="151" y="164"/>
                      <a:pt x="137" y="156"/>
                    </a:cubicBezTo>
                    <a:cubicBezTo>
                      <a:pt x="137" y="156"/>
                      <a:pt x="137" y="156"/>
                      <a:pt x="137" y="156"/>
                    </a:cubicBezTo>
                    <a:cubicBezTo>
                      <a:pt x="85" y="127"/>
                      <a:pt x="85" y="127"/>
                      <a:pt x="85" y="127"/>
                    </a:cubicBezTo>
                    <a:cubicBezTo>
                      <a:pt x="80" y="124"/>
                      <a:pt x="79" y="118"/>
                      <a:pt x="82" y="113"/>
                    </a:cubicBezTo>
                    <a:cubicBezTo>
                      <a:pt x="85" y="108"/>
                      <a:pt x="90" y="107"/>
                      <a:pt x="95" y="110"/>
                    </a:cubicBezTo>
                    <a:cubicBezTo>
                      <a:pt x="126" y="127"/>
                      <a:pt x="126" y="127"/>
                      <a:pt x="126" y="127"/>
                    </a:cubicBezTo>
                    <a:cubicBezTo>
                      <a:pt x="142" y="137"/>
                      <a:pt x="142" y="137"/>
                      <a:pt x="142" y="137"/>
                    </a:cubicBezTo>
                    <a:cubicBezTo>
                      <a:pt x="145" y="133"/>
                      <a:pt x="145" y="133"/>
                      <a:pt x="145" y="133"/>
                    </a:cubicBezTo>
                    <a:cubicBezTo>
                      <a:pt x="126" y="122"/>
                      <a:pt x="126" y="122"/>
                      <a:pt x="126" y="122"/>
                    </a:cubicBezTo>
                    <a:cubicBezTo>
                      <a:pt x="93" y="103"/>
                      <a:pt x="93" y="103"/>
                      <a:pt x="93" y="103"/>
                    </a:cubicBezTo>
                    <a:cubicBezTo>
                      <a:pt x="89" y="100"/>
                      <a:pt x="89" y="100"/>
                      <a:pt x="89" y="100"/>
                    </a:cubicBezTo>
                    <a:cubicBezTo>
                      <a:pt x="9" y="54"/>
                      <a:pt x="9" y="54"/>
                      <a:pt x="9" y="54"/>
                    </a:cubicBezTo>
                    <a:cubicBezTo>
                      <a:pt x="2" y="51"/>
                      <a:pt x="0" y="42"/>
                      <a:pt x="4" y="36"/>
                    </a:cubicBezTo>
                    <a:cubicBezTo>
                      <a:pt x="8" y="29"/>
                      <a:pt x="15" y="28"/>
                      <a:pt x="22" y="32"/>
                    </a:cubicBezTo>
                    <a:cubicBezTo>
                      <a:pt x="102" y="78"/>
                      <a:pt x="102" y="78"/>
                      <a:pt x="102" y="78"/>
                    </a:cubicBezTo>
                    <a:cubicBezTo>
                      <a:pt x="105" y="73"/>
                      <a:pt x="105" y="73"/>
                      <a:pt x="105" y="73"/>
                    </a:cubicBezTo>
                    <a:cubicBezTo>
                      <a:pt x="25" y="26"/>
                      <a:pt x="25" y="26"/>
                      <a:pt x="25" y="26"/>
                    </a:cubicBezTo>
                    <a:cubicBezTo>
                      <a:pt x="19" y="23"/>
                      <a:pt x="16" y="15"/>
                      <a:pt x="19" y="9"/>
                    </a:cubicBezTo>
                    <a:cubicBezTo>
                      <a:pt x="23" y="3"/>
                      <a:pt x="31" y="0"/>
                      <a:pt x="38" y="4"/>
                    </a:cubicBezTo>
                    <a:cubicBezTo>
                      <a:pt x="118" y="50"/>
                      <a:pt x="118" y="50"/>
                      <a:pt x="118" y="50"/>
                    </a:cubicBezTo>
                    <a:cubicBezTo>
                      <a:pt x="122" y="53"/>
                      <a:pt x="122" y="53"/>
                      <a:pt x="122" y="53"/>
                    </a:cubicBezTo>
                    <a:cubicBezTo>
                      <a:pt x="155" y="71"/>
                      <a:pt x="155" y="71"/>
                      <a:pt x="155" y="71"/>
                    </a:cubicBezTo>
                    <a:cubicBezTo>
                      <a:pt x="174" y="82"/>
                      <a:pt x="174" y="82"/>
                      <a:pt x="174" y="82"/>
                    </a:cubicBezTo>
                    <a:cubicBezTo>
                      <a:pt x="176" y="78"/>
                      <a:pt x="176" y="78"/>
                      <a:pt x="176" y="78"/>
                    </a:cubicBezTo>
                    <a:cubicBezTo>
                      <a:pt x="159" y="68"/>
                      <a:pt x="159" y="68"/>
                      <a:pt x="159" y="68"/>
                    </a:cubicBezTo>
                    <a:cubicBezTo>
                      <a:pt x="129" y="51"/>
                      <a:pt x="129" y="51"/>
                      <a:pt x="129" y="51"/>
                    </a:cubicBezTo>
                    <a:cubicBezTo>
                      <a:pt x="124" y="48"/>
                      <a:pt x="122" y="43"/>
                      <a:pt x="125" y="37"/>
                    </a:cubicBezTo>
                    <a:cubicBezTo>
                      <a:pt x="128" y="33"/>
                      <a:pt x="133" y="31"/>
                      <a:pt x="139" y="34"/>
                    </a:cubicBezTo>
                    <a:cubicBezTo>
                      <a:pt x="190" y="63"/>
                      <a:pt x="190" y="63"/>
                      <a:pt x="190" y="63"/>
                    </a:cubicBezTo>
                    <a:cubicBezTo>
                      <a:pt x="190" y="63"/>
                      <a:pt x="190" y="63"/>
                      <a:pt x="190" y="6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8" name="Group 32">
              <a:extLst>
                <a:ext uri="{FF2B5EF4-FFF2-40B4-BE49-F238E27FC236}">
                  <a16:creationId xmlns:a16="http://schemas.microsoft.com/office/drawing/2014/main" xmlns="" id="{50F72307-8A98-47DD-B9B9-69DC016F36A3}"/>
                </a:ext>
              </a:extLst>
            </p:cNvPr>
            <p:cNvGrpSpPr/>
            <p:nvPr/>
          </p:nvGrpSpPr>
          <p:grpSpPr>
            <a:xfrm>
              <a:off x="969404" y="2110259"/>
              <a:ext cx="663485" cy="472894"/>
              <a:chOff x="6613526" y="2149475"/>
              <a:chExt cx="735012" cy="523875"/>
            </a:xfrm>
            <a:solidFill>
              <a:srgbClr val="EE5058"/>
            </a:solidFill>
          </p:grpSpPr>
          <p:sp>
            <p:nvSpPr>
              <p:cNvPr id="64" name="Freeform 68">
                <a:extLst>
                  <a:ext uri="{FF2B5EF4-FFF2-40B4-BE49-F238E27FC236}">
                    <a16:creationId xmlns:a16="http://schemas.microsoft.com/office/drawing/2014/main" xmlns="" id="{BAEA64C2-854F-4924-8E2F-DA091D992C73}"/>
                  </a:ext>
                </a:extLst>
              </p:cNvPr>
              <p:cNvSpPr/>
              <p:nvPr/>
            </p:nvSpPr>
            <p:spPr bwMode="auto">
              <a:xfrm>
                <a:off x="6613526" y="2149475"/>
                <a:ext cx="157163" cy="161925"/>
              </a:xfrm>
              <a:custGeom>
                <a:avLst/>
                <a:gdLst>
                  <a:gd name="T0" fmla="*/ 13 w 50"/>
                  <a:gd name="T1" fmla="*/ 45 h 51"/>
                  <a:gd name="T2" fmla="*/ 6 w 50"/>
                  <a:gd name="T3" fmla="*/ 14 h 51"/>
                  <a:gd name="T4" fmla="*/ 37 w 50"/>
                  <a:gd name="T5" fmla="*/ 7 h 51"/>
                  <a:gd name="T6" fmla="*/ 44 w 50"/>
                  <a:gd name="T7" fmla="*/ 37 h 51"/>
                  <a:gd name="T8" fmla="*/ 13 w 50"/>
                  <a:gd name="T9" fmla="*/ 45 h 51"/>
                </a:gdLst>
                <a:ahLst/>
                <a:cxnLst>
                  <a:cxn ang="0">
                    <a:pos x="T0" y="T1"/>
                  </a:cxn>
                  <a:cxn ang="0">
                    <a:pos x="T2" y="T3"/>
                  </a:cxn>
                  <a:cxn ang="0">
                    <a:pos x="T4" y="T5"/>
                  </a:cxn>
                  <a:cxn ang="0">
                    <a:pos x="T6" y="T7"/>
                  </a:cxn>
                  <a:cxn ang="0">
                    <a:pos x="T8" y="T9"/>
                  </a:cxn>
                </a:cxnLst>
                <a:rect l="0" t="0" r="r" b="b"/>
                <a:pathLst>
                  <a:path w="50" h="51">
                    <a:moveTo>
                      <a:pt x="13" y="45"/>
                    </a:moveTo>
                    <a:cubicBezTo>
                      <a:pt x="3" y="38"/>
                      <a:pt x="0" y="25"/>
                      <a:pt x="6" y="14"/>
                    </a:cubicBezTo>
                    <a:cubicBezTo>
                      <a:pt x="13" y="3"/>
                      <a:pt x="26" y="0"/>
                      <a:pt x="37" y="7"/>
                    </a:cubicBezTo>
                    <a:cubicBezTo>
                      <a:pt x="47" y="13"/>
                      <a:pt x="50" y="27"/>
                      <a:pt x="44" y="37"/>
                    </a:cubicBezTo>
                    <a:cubicBezTo>
                      <a:pt x="37" y="48"/>
                      <a:pt x="24" y="51"/>
                      <a:pt x="13" y="4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65" name="Freeform 69">
                <a:extLst>
                  <a:ext uri="{FF2B5EF4-FFF2-40B4-BE49-F238E27FC236}">
                    <a16:creationId xmlns:a16="http://schemas.microsoft.com/office/drawing/2014/main" xmlns="" id="{84ED966C-E707-43B8-AB74-98542618A7DE}"/>
                  </a:ext>
                </a:extLst>
              </p:cNvPr>
              <p:cNvSpPr/>
              <p:nvPr/>
            </p:nvSpPr>
            <p:spPr bwMode="auto">
              <a:xfrm>
                <a:off x="6732588" y="2203450"/>
                <a:ext cx="615950" cy="469900"/>
              </a:xfrm>
              <a:custGeom>
                <a:avLst/>
                <a:gdLst>
                  <a:gd name="T0" fmla="*/ 108 w 195"/>
                  <a:gd name="T1" fmla="*/ 17 h 149"/>
                  <a:gd name="T2" fmla="*/ 53 w 195"/>
                  <a:gd name="T3" fmla="*/ 3 h 149"/>
                  <a:gd name="T4" fmla="*/ 52 w 195"/>
                  <a:gd name="T5" fmla="*/ 4 h 149"/>
                  <a:gd name="T6" fmla="*/ 18 w 195"/>
                  <a:gd name="T7" fmla="*/ 16 h 149"/>
                  <a:gd name="T8" fmla="*/ 14 w 195"/>
                  <a:gd name="T9" fmla="*/ 23 h 149"/>
                  <a:gd name="T10" fmla="*/ 12 w 195"/>
                  <a:gd name="T11" fmla="*/ 27 h 149"/>
                  <a:gd name="T12" fmla="*/ 8 w 195"/>
                  <a:gd name="T13" fmla="*/ 34 h 149"/>
                  <a:gd name="T14" fmla="*/ 11 w 195"/>
                  <a:gd name="T15" fmla="*/ 69 h 149"/>
                  <a:gd name="T16" fmla="*/ 12 w 195"/>
                  <a:gd name="T17" fmla="*/ 71 h 149"/>
                  <a:gd name="T18" fmla="*/ 49 w 195"/>
                  <a:gd name="T19" fmla="*/ 114 h 149"/>
                  <a:gd name="T20" fmla="*/ 61 w 195"/>
                  <a:gd name="T21" fmla="*/ 115 h 149"/>
                  <a:gd name="T22" fmla="*/ 63 w 195"/>
                  <a:gd name="T23" fmla="*/ 102 h 149"/>
                  <a:gd name="T24" fmla="*/ 26 w 195"/>
                  <a:gd name="T25" fmla="*/ 61 h 149"/>
                  <a:gd name="T26" fmla="*/ 29 w 195"/>
                  <a:gd name="T27" fmla="*/ 57 h 149"/>
                  <a:gd name="T28" fmla="*/ 90 w 195"/>
                  <a:gd name="T29" fmla="*/ 129 h 149"/>
                  <a:gd name="T30" fmla="*/ 102 w 195"/>
                  <a:gd name="T31" fmla="*/ 109 h 149"/>
                  <a:gd name="T32" fmla="*/ 162 w 195"/>
                  <a:gd name="T33" fmla="*/ 146 h 149"/>
                  <a:gd name="T34" fmla="*/ 177 w 195"/>
                  <a:gd name="T35" fmla="*/ 142 h 149"/>
                  <a:gd name="T36" fmla="*/ 173 w 195"/>
                  <a:gd name="T37" fmla="*/ 128 h 149"/>
                  <a:gd name="T38" fmla="*/ 113 w 195"/>
                  <a:gd name="T39" fmla="*/ 92 h 149"/>
                  <a:gd name="T40" fmla="*/ 118 w 195"/>
                  <a:gd name="T41" fmla="*/ 84 h 149"/>
                  <a:gd name="T42" fmla="*/ 177 w 195"/>
                  <a:gd name="T43" fmla="*/ 121 h 149"/>
                  <a:gd name="T44" fmla="*/ 192 w 195"/>
                  <a:gd name="T45" fmla="*/ 118 h 149"/>
                  <a:gd name="T46" fmla="*/ 188 w 195"/>
                  <a:gd name="T47" fmla="*/ 103 h 149"/>
                  <a:gd name="T48" fmla="*/ 129 w 195"/>
                  <a:gd name="T49" fmla="*/ 67 h 149"/>
                  <a:gd name="T50" fmla="*/ 141 w 195"/>
                  <a:gd name="T51" fmla="*/ 47 h 149"/>
                  <a:gd name="T52" fmla="*/ 49 w 195"/>
                  <a:gd name="T53" fmla="*/ 25 h 149"/>
                  <a:gd name="T54" fmla="*/ 51 w 195"/>
                  <a:gd name="T55" fmla="*/ 20 h 149"/>
                  <a:gd name="T56" fmla="*/ 105 w 195"/>
                  <a:gd name="T57" fmla="*/ 35 h 149"/>
                  <a:gd name="T58" fmla="*/ 115 w 195"/>
                  <a:gd name="T59" fmla="*/ 27 h 149"/>
                  <a:gd name="T60" fmla="*/ 108 w 195"/>
                  <a:gd name="T61" fmla="*/ 1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5" h="149">
                    <a:moveTo>
                      <a:pt x="108" y="17"/>
                    </a:moveTo>
                    <a:cubicBezTo>
                      <a:pt x="53" y="3"/>
                      <a:pt x="53" y="3"/>
                      <a:pt x="53" y="3"/>
                    </a:cubicBezTo>
                    <a:cubicBezTo>
                      <a:pt x="52" y="4"/>
                      <a:pt x="52" y="4"/>
                      <a:pt x="52" y="4"/>
                    </a:cubicBezTo>
                    <a:cubicBezTo>
                      <a:pt x="34" y="0"/>
                      <a:pt x="22" y="11"/>
                      <a:pt x="18" y="16"/>
                    </a:cubicBezTo>
                    <a:cubicBezTo>
                      <a:pt x="16" y="20"/>
                      <a:pt x="17" y="19"/>
                      <a:pt x="14" y="23"/>
                    </a:cubicBezTo>
                    <a:cubicBezTo>
                      <a:pt x="13" y="24"/>
                      <a:pt x="13" y="26"/>
                      <a:pt x="12" y="27"/>
                    </a:cubicBezTo>
                    <a:cubicBezTo>
                      <a:pt x="10" y="31"/>
                      <a:pt x="10" y="30"/>
                      <a:pt x="8" y="34"/>
                    </a:cubicBezTo>
                    <a:cubicBezTo>
                      <a:pt x="4" y="39"/>
                      <a:pt x="0" y="55"/>
                      <a:pt x="11" y="69"/>
                    </a:cubicBezTo>
                    <a:cubicBezTo>
                      <a:pt x="12" y="71"/>
                      <a:pt x="12" y="71"/>
                      <a:pt x="12" y="71"/>
                    </a:cubicBezTo>
                    <a:cubicBezTo>
                      <a:pt x="49" y="114"/>
                      <a:pt x="49" y="114"/>
                      <a:pt x="49" y="114"/>
                    </a:cubicBezTo>
                    <a:cubicBezTo>
                      <a:pt x="52" y="117"/>
                      <a:pt x="58" y="118"/>
                      <a:pt x="61" y="115"/>
                    </a:cubicBezTo>
                    <a:cubicBezTo>
                      <a:pt x="64" y="112"/>
                      <a:pt x="65" y="106"/>
                      <a:pt x="63" y="102"/>
                    </a:cubicBezTo>
                    <a:cubicBezTo>
                      <a:pt x="26" y="61"/>
                      <a:pt x="26" y="61"/>
                      <a:pt x="26" y="61"/>
                    </a:cubicBezTo>
                    <a:cubicBezTo>
                      <a:pt x="29" y="57"/>
                      <a:pt x="29" y="57"/>
                      <a:pt x="29" y="57"/>
                    </a:cubicBezTo>
                    <a:cubicBezTo>
                      <a:pt x="90" y="129"/>
                      <a:pt x="90" y="129"/>
                      <a:pt x="90" y="129"/>
                    </a:cubicBezTo>
                    <a:cubicBezTo>
                      <a:pt x="102" y="109"/>
                      <a:pt x="102" y="109"/>
                      <a:pt x="102" y="109"/>
                    </a:cubicBezTo>
                    <a:cubicBezTo>
                      <a:pt x="162" y="146"/>
                      <a:pt x="162" y="146"/>
                      <a:pt x="162" y="146"/>
                    </a:cubicBezTo>
                    <a:cubicBezTo>
                      <a:pt x="167" y="149"/>
                      <a:pt x="174" y="147"/>
                      <a:pt x="177" y="142"/>
                    </a:cubicBezTo>
                    <a:cubicBezTo>
                      <a:pt x="180" y="137"/>
                      <a:pt x="178" y="131"/>
                      <a:pt x="173" y="128"/>
                    </a:cubicBezTo>
                    <a:cubicBezTo>
                      <a:pt x="113" y="92"/>
                      <a:pt x="113" y="92"/>
                      <a:pt x="113" y="92"/>
                    </a:cubicBezTo>
                    <a:cubicBezTo>
                      <a:pt x="118" y="84"/>
                      <a:pt x="118" y="84"/>
                      <a:pt x="118" y="84"/>
                    </a:cubicBezTo>
                    <a:cubicBezTo>
                      <a:pt x="177" y="121"/>
                      <a:pt x="177" y="121"/>
                      <a:pt x="177" y="121"/>
                    </a:cubicBezTo>
                    <a:cubicBezTo>
                      <a:pt x="182" y="124"/>
                      <a:pt x="188" y="124"/>
                      <a:pt x="192" y="118"/>
                    </a:cubicBezTo>
                    <a:cubicBezTo>
                      <a:pt x="195" y="113"/>
                      <a:pt x="193" y="106"/>
                      <a:pt x="188" y="103"/>
                    </a:cubicBezTo>
                    <a:cubicBezTo>
                      <a:pt x="129" y="67"/>
                      <a:pt x="129" y="67"/>
                      <a:pt x="129" y="67"/>
                    </a:cubicBezTo>
                    <a:cubicBezTo>
                      <a:pt x="141" y="47"/>
                      <a:pt x="141" y="47"/>
                      <a:pt x="141" y="47"/>
                    </a:cubicBezTo>
                    <a:cubicBezTo>
                      <a:pt x="49" y="25"/>
                      <a:pt x="49" y="25"/>
                      <a:pt x="49" y="25"/>
                    </a:cubicBezTo>
                    <a:cubicBezTo>
                      <a:pt x="51" y="20"/>
                      <a:pt x="51" y="20"/>
                      <a:pt x="51" y="20"/>
                    </a:cubicBezTo>
                    <a:cubicBezTo>
                      <a:pt x="105" y="35"/>
                      <a:pt x="105" y="35"/>
                      <a:pt x="105" y="35"/>
                    </a:cubicBezTo>
                    <a:cubicBezTo>
                      <a:pt x="109" y="35"/>
                      <a:pt x="114" y="32"/>
                      <a:pt x="115" y="27"/>
                    </a:cubicBezTo>
                    <a:cubicBezTo>
                      <a:pt x="116" y="23"/>
                      <a:pt x="113" y="18"/>
                      <a:pt x="108" y="1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39" name="Group 33">
              <a:extLst>
                <a:ext uri="{FF2B5EF4-FFF2-40B4-BE49-F238E27FC236}">
                  <a16:creationId xmlns:a16="http://schemas.microsoft.com/office/drawing/2014/main" xmlns="" id="{49C2AF27-A364-4F98-A128-7C289E09723F}"/>
                </a:ext>
              </a:extLst>
            </p:cNvPr>
            <p:cNvGrpSpPr/>
            <p:nvPr/>
          </p:nvGrpSpPr>
          <p:grpSpPr>
            <a:xfrm>
              <a:off x="4190818" y="4468999"/>
              <a:ext cx="617629" cy="548844"/>
              <a:chOff x="10182226" y="4762500"/>
              <a:chExt cx="684213" cy="608012"/>
            </a:xfrm>
            <a:solidFill>
              <a:srgbClr val="5EA9CA"/>
            </a:solidFill>
          </p:grpSpPr>
          <p:sp>
            <p:nvSpPr>
              <p:cNvPr id="62" name="Freeform 70">
                <a:extLst>
                  <a:ext uri="{FF2B5EF4-FFF2-40B4-BE49-F238E27FC236}">
                    <a16:creationId xmlns:a16="http://schemas.microsoft.com/office/drawing/2014/main" xmlns="" id="{6B0F4116-5CCE-4BA8-9A27-11045CD1BFAB}"/>
                  </a:ext>
                </a:extLst>
              </p:cNvPr>
              <p:cNvSpPr/>
              <p:nvPr/>
            </p:nvSpPr>
            <p:spPr bwMode="auto">
              <a:xfrm>
                <a:off x="10709276" y="5213350"/>
                <a:ext cx="157163" cy="157162"/>
              </a:xfrm>
              <a:custGeom>
                <a:avLst/>
                <a:gdLst>
                  <a:gd name="T0" fmla="*/ 10 w 50"/>
                  <a:gd name="T1" fmla="*/ 42 h 50"/>
                  <a:gd name="T2" fmla="*/ 42 w 50"/>
                  <a:gd name="T3" fmla="*/ 40 h 50"/>
                  <a:gd name="T4" fmla="*/ 40 w 50"/>
                  <a:gd name="T5" fmla="*/ 8 h 50"/>
                  <a:gd name="T6" fmla="*/ 8 w 50"/>
                  <a:gd name="T7" fmla="*/ 11 h 50"/>
                  <a:gd name="T8" fmla="*/ 10 w 50"/>
                  <a:gd name="T9" fmla="*/ 42 h 50"/>
                </a:gdLst>
                <a:ahLst/>
                <a:cxnLst>
                  <a:cxn ang="0">
                    <a:pos x="T0" y="T1"/>
                  </a:cxn>
                  <a:cxn ang="0">
                    <a:pos x="T2" y="T3"/>
                  </a:cxn>
                  <a:cxn ang="0">
                    <a:pos x="T4" y="T5"/>
                  </a:cxn>
                  <a:cxn ang="0">
                    <a:pos x="T6" y="T7"/>
                  </a:cxn>
                  <a:cxn ang="0">
                    <a:pos x="T8" y="T9"/>
                  </a:cxn>
                </a:cxnLst>
                <a:rect l="0" t="0" r="r" b="b"/>
                <a:pathLst>
                  <a:path w="50" h="50">
                    <a:moveTo>
                      <a:pt x="10" y="42"/>
                    </a:moveTo>
                    <a:cubicBezTo>
                      <a:pt x="20" y="50"/>
                      <a:pt x="34" y="49"/>
                      <a:pt x="42" y="40"/>
                    </a:cubicBezTo>
                    <a:cubicBezTo>
                      <a:pt x="50" y="30"/>
                      <a:pt x="49" y="16"/>
                      <a:pt x="40" y="8"/>
                    </a:cubicBezTo>
                    <a:cubicBezTo>
                      <a:pt x="30" y="0"/>
                      <a:pt x="16" y="1"/>
                      <a:pt x="8" y="11"/>
                    </a:cubicBezTo>
                    <a:cubicBezTo>
                      <a:pt x="0" y="20"/>
                      <a:pt x="1" y="34"/>
                      <a:pt x="10" y="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63" name="Freeform 71">
                <a:extLst>
                  <a:ext uri="{FF2B5EF4-FFF2-40B4-BE49-F238E27FC236}">
                    <a16:creationId xmlns:a16="http://schemas.microsoft.com/office/drawing/2014/main" xmlns="" id="{BE0BE8B6-0E7E-45C1-B4AF-EC76F9FA3186}"/>
                  </a:ext>
                </a:extLst>
              </p:cNvPr>
              <p:cNvSpPr/>
              <p:nvPr/>
            </p:nvSpPr>
            <p:spPr bwMode="auto">
              <a:xfrm>
                <a:off x="10182226" y="4762500"/>
                <a:ext cx="619125" cy="576262"/>
              </a:xfrm>
              <a:custGeom>
                <a:avLst/>
                <a:gdLst>
                  <a:gd name="T0" fmla="*/ 183 w 196"/>
                  <a:gd name="T1" fmla="*/ 91 h 183"/>
                  <a:gd name="T2" fmla="*/ 186 w 196"/>
                  <a:gd name="T3" fmla="*/ 133 h 183"/>
                  <a:gd name="T4" fmla="*/ 166 w 196"/>
                  <a:gd name="T5" fmla="*/ 157 h 183"/>
                  <a:gd name="T6" fmla="*/ 164 w 196"/>
                  <a:gd name="T7" fmla="*/ 158 h 183"/>
                  <a:gd name="T8" fmla="*/ 156 w 196"/>
                  <a:gd name="T9" fmla="*/ 168 h 183"/>
                  <a:gd name="T10" fmla="*/ 114 w 196"/>
                  <a:gd name="T11" fmla="*/ 173 h 183"/>
                  <a:gd name="T12" fmla="*/ 114 w 196"/>
                  <a:gd name="T13" fmla="*/ 173 h 183"/>
                  <a:gd name="T14" fmla="*/ 69 w 196"/>
                  <a:gd name="T15" fmla="*/ 134 h 183"/>
                  <a:gd name="T16" fmla="*/ 67 w 196"/>
                  <a:gd name="T17" fmla="*/ 120 h 183"/>
                  <a:gd name="T18" fmla="*/ 81 w 196"/>
                  <a:gd name="T19" fmla="*/ 119 h 183"/>
                  <a:gd name="T20" fmla="*/ 108 w 196"/>
                  <a:gd name="T21" fmla="*/ 142 h 183"/>
                  <a:gd name="T22" fmla="*/ 123 w 196"/>
                  <a:gd name="T23" fmla="*/ 154 h 183"/>
                  <a:gd name="T24" fmla="*/ 126 w 196"/>
                  <a:gd name="T25" fmla="*/ 151 h 183"/>
                  <a:gd name="T26" fmla="*/ 110 w 196"/>
                  <a:gd name="T27" fmla="*/ 136 h 183"/>
                  <a:gd name="T28" fmla="*/ 81 w 196"/>
                  <a:gd name="T29" fmla="*/ 112 h 183"/>
                  <a:gd name="T30" fmla="*/ 77 w 196"/>
                  <a:gd name="T31" fmla="*/ 109 h 183"/>
                  <a:gd name="T32" fmla="*/ 6 w 196"/>
                  <a:gd name="T33" fmla="*/ 49 h 183"/>
                  <a:gd name="T34" fmla="*/ 5 w 196"/>
                  <a:gd name="T35" fmla="*/ 30 h 183"/>
                  <a:gd name="T36" fmla="*/ 23 w 196"/>
                  <a:gd name="T37" fmla="*/ 29 h 183"/>
                  <a:gd name="T38" fmla="*/ 94 w 196"/>
                  <a:gd name="T39" fmla="*/ 89 h 183"/>
                  <a:gd name="T40" fmla="*/ 98 w 196"/>
                  <a:gd name="T41" fmla="*/ 84 h 183"/>
                  <a:gd name="T42" fmla="*/ 27 w 196"/>
                  <a:gd name="T43" fmla="*/ 25 h 183"/>
                  <a:gd name="T44" fmla="*/ 25 w 196"/>
                  <a:gd name="T45" fmla="*/ 7 h 183"/>
                  <a:gd name="T46" fmla="*/ 44 w 196"/>
                  <a:gd name="T47" fmla="*/ 5 h 183"/>
                  <a:gd name="T48" fmla="*/ 114 w 196"/>
                  <a:gd name="T49" fmla="*/ 65 h 183"/>
                  <a:gd name="T50" fmla="*/ 118 w 196"/>
                  <a:gd name="T51" fmla="*/ 68 h 183"/>
                  <a:gd name="T52" fmla="*/ 147 w 196"/>
                  <a:gd name="T53" fmla="*/ 92 h 183"/>
                  <a:gd name="T54" fmla="*/ 164 w 196"/>
                  <a:gd name="T55" fmla="*/ 106 h 183"/>
                  <a:gd name="T56" fmla="*/ 167 w 196"/>
                  <a:gd name="T57" fmla="*/ 103 h 183"/>
                  <a:gd name="T58" fmla="*/ 152 w 196"/>
                  <a:gd name="T59" fmla="*/ 90 h 183"/>
                  <a:gd name="T60" fmla="*/ 125 w 196"/>
                  <a:gd name="T61" fmla="*/ 67 h 183"/>
                  <a:gd name="T62" fmla="*/ 124 w 196"/>
                  <a:gd name="T63" fmla="*/ 53 h 183"/>
                  <a:gd name="T64" fmla="*/ 138 w 196"/>
                  <a:gd name="T65" fmla="*/ 52 h 183"/>
                  <a:gd name="T66" fmla="*/ 183 w 196"/>
                  <a:gd name="T67" fmla="*/ 91 h 183"/>
                  <a:gd name="T68" fmla="*/ 183 w 196"/>
                  <a:gd name="T69"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183">
                    <a:moveTo>
                      <a:pt x="183" y="91"/>
                    </a:moveTo>
                    <a:cubicBezTo>
                      <a:pt x="196" y="101"/>
                      <a:pt x="196" y="121"/>
                      <a:pt x="186" y="133"/>
                    </a:cubicBezTo>
                    <a:cubicBezTo>
                      <a:pt x="166" y="157"/>
                      <a:pt x="166" y="157"/>
                      <a:pt x="166" y="157"/>
                    </a:cubicBezTo>
                    <a:cubicBezTo>
                      <a:pt x="164" y="158"/>
                      <a:pt x="164" y="158"/>
                      <a:pt x="164" y="158"/>
                    </a:cubicBezTo>
                    <a:cubicBezTo>
                      <a:pt x="156" y="168"/>
                      <a:pt x="156" y="168"/>
                      <a:pt x="156" y="168"/>
                    </a:cubicBezTo>
                    <a:cubicBezTo>
                      <a:pt x="146" y="180"/>
                      <a:pt x="126" y="183"/>
                      <a:pt x="114" y="173"/>
                    </a:cubicBezTo>
                    <a:cubicBezTo>
                      <a:pt x="114" y="173"/>
                      <a:pt x="114" y="173"/>
                      <a:pt x="114" y="173"/>
                    </a:cubicBezTo>
                    <a:cubicBezTo>
                      <a:pt x="69" y="134"/>
                      <a:pt x="69" y="134"/>
                      <a:pt x="69" y="134"/>
                    </a:cubicBezTo>
                    <a:cubicBezTo>
                      <a:pt x="64" y="130"/>
                      <a:pt x="64" y="124"/>
                      <a:pt x="67" y="120"/>
                    </a:cubicBezTo>
                    <a:cubicBezTo>
                      <a:pt x="71" y="116"/>
                      <a:pt x="77" y="115"/>
                      <a:pt x="81" y="119"/>
                    </a:cubicBezTo>
                    <a:cubicBezTo>
                      <a:pt x="108" y="142"/>
                      <a:pt x="108" y="142"/>
                      <a:pt x="108" y="142"/>
                    </a:cubicBezTo>
                    <a:cubicBezTo>
                      <a:pt x="123" y="154"/>
                      <a:pt x="123" y="154"/>
                      <a:pt x="123" y="154"/>
                    </a:cubicBezTo>
                    <a:cubicBezTo>
                      <a:pt x="126" y="151"/>
                      <a:pt x="126" y="151"/>
                      <a:pt x="126" y="151"/>
                    </a:cubicBezTo>
                    <a:cubicBezTo>
                      <a:pt x="110" y="136"/>
                      <a:pt x="110" y="136"/>
                      <a:pt x="110" y="136"/>
                    </a:cubicBezTo>
                    <a:cubicBezTo>
                      <a:pt x="81" y="112"/>
                      <a:pt x="81" y="112"/>
                      <a:pt x="81" y="112"/>
                    </a:cubicBezTo>
                    <a:cubicBezTo>
                      <a:pt x="77" y="109"/>
                      <a:pt x="77" y="109"/>
                      <a:pt x="77" y="109"/>
                    </a:cubicBezTo>
                    <a:cubicBezTo>
                      <a:pt x="6" y="49"/>
                      <a:pt x="6" y="49"/>
                      <a:pt x="6" y="49"/>
                    </a:cubicBezTo>
                    <a:cubicBezTo>
                      <a:pt x="1" y="45"/>
                      <a:pt x="0" y="36"/>
                      <a:pt x="5" y="30"/>
                    </a:cubicBezTo>
                    <a:cubicBezTo>
                      <a:pt x="10" y="25"/>
                      <a:pt x="17" y="25"/>
                      <a:pt x="23" y="29"/>
                    </a:cubicBezTo>
                    <a:cubicBezTo>
                      <a:pt x="94" y="89"/>
                      <a:pt x="94" y="89"/>
                      <a:pt x="94" y="89"/>
                    </a:cubicBezTo>
                    <a:cubicBezTo>
                      <a:pt x="98" y="84"/>
                      <a:pt x="98" y="84"/>
                      <a:pt x="98" y="84"/>
                    </a:cubicBezTo>
                    <a:cubicBezTo>
                      <a:pt x="27" y="25"/>
                      <a:pt x="27" y="25"/>
                      <a:pt x="27" y="25"/>
                    </a:cubicBezTo>
                    <a:cubicBezTo>
                      <a:pt x="21" y="20"/>
                      <a:pt x="20" y="12"/>
                      <a:pt x="25" y="7"/>
                    </a:cubicBezTo>
                    <a:cubicBezTo>
                      <a:pt x="30" y="1"/>
                      <a:pt x="38" y="0"/>
                      <a:pt x="44" y="5"/>
                    </a:cubicBezTo>
                    <a:cubicBezTo>
                      <a:pt x="114" y="65"/>
                      <a:pt x="114" y="65"/>
                      <a:pt x="114" y="65"/>
                    </a:cubicBezTo>
                    <a:cubicBezTo>
                      <a:pt x="118" y="68"/>
                      <a:pt x="118" y="68"/>
                      <a:pt x="118" y="68"/>
                    </a:cubicBezTo>
                    <a:cubicBezTo>
                      <a:pt x="147" y="92"/>
                      <a:pt x="147" y="92"/>
                      <a:pt x="147" y="92"/>
                    </a:cubicBezTo>
                    <a:cubicBezTo>
                      <a:pt x="164" y="106"/>
                      <a:pt x="164" y="106"/>
                      <a:pt x="164" y="106"/>
                    </a:cubicBezTo>
                    <a:cubicBezTo>
                      <a:pt x="167" y="103"/>
                      <a:pt x="167" y="103"/>
                      <a:pt x="167" y="103"/>
                    </a:cubicBezTo>
                    <a:cubicBezTo>
                      <a:pt x="152" y="90"/>
                      <a:pt x="152" y="90"/>
                      <a:pt x="152" y="90"/>
                    </a:cubicBezTo>
                    <a:cubicBezTo>
                      <a:pt x="125" y="67"/>
                      <a:pt x="125" y="67"/>
                      <a:pt x="125" y="67"/>
                    </a:cubicBezTo>
                    <a:cubicBezTo>
                      <a:pt x="120" y="63"/>
                      <a:pt x="120" y="58"/>
                      <a:pt x="124" y="53"/>
                    </a:cubicBezTo>
                    <a:cubicBezTo>
                      <a:pt x="127" y="50"/>
                      <a:pt x="133" y="48"/>
                      <a:pt x="138" y="52"/>
                    </a:cubicBezTo>
                    <a:cubicBezTo>
                      <a:pt x="183" y="91"/>
                      <a:pt x="183" y="91"/>
                      <a:pt x="183" y="91"/>
                    </a:cubicBezTo>
                    <a:cubicBezTo>
                      <a:pt x="183" y="91"/>
                      <a:pt x="183" y="91"/>
                      <a:pt x="183" y="9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0" name="Group 34">
              <a:extLst>
                <a:ext uri="{FF2B5EF4-FFF2-40B4-BE49-F238E27FC236}">
                  <a16:creationId xmlns:a16="http://schemas.microsoft.com/office/drawing/2014/main" xmlns="" id="{110AEE3C-F269-4C7A-BD0D-1B6F8E8BB9FC}"/>
                </a:ext>
              </a:extLst>
            </p:cNvPr>
            <p:cNvGrpSpPr/>
            <p:nvPr/>
          </p:nvGrpSpPr>
          <p:grpSpPr>
            <a:xfrm>
              <a:off x="1211583" y="1763470"/>
              <a:ext cx="588969" cy="563174"/>
              <a:chOff x="6881813" y="1765300"/>
              <a:chExt cx="652463" cy="623887"/>
            </a:xfrm>
            <a:solidFill>
              <a:srgbClr val="EE5058"/>
            </a:solidFill>
          </p:grpSpPr>
          <p:sp>
            <p:nvSpPr>
              <p:cNvPr id="60" name="Freeform 72">
                <a:extLst>
                  <a:ext uri="{FF2B5EF4-FFF2-40B4-BE49-F238E27FC236}">
                    <a16:creationId xmlns:a16="http://schemas.microsoft.com/office/drawing/2014/main" xmlns="" id="{48FA5A03-7678-4C0F-BBFF-8715610D5B28}"/>
                  </a:ext>
                </a:extLst>
              </p:cNvPr>
              <p:cNvSpPr/>
              <p:nvPr/>
            </p:nvSpPr>
            <p:spPr bwMode="auto">
              <a:xfrm>
                <a:off x="6881813" y="1765300"/>
                <a:ext cx="153988" cy="153987"/>
              </a:xfrm>
              <a:custGeom>
                <a:avLst/>
                <a:gdLst>
                  <a:gd name="T0" fmla="*/ 9 w 49"/>
                  <a:gd name="T1" fmla="*/ 41 h 49"/>
                  <a:gd name="T2" fmla="*/ 8 w 49"/>
                  <a:gd name="T3" fmla="*/ 9 h 49"/>
                  <a:gd name="T4" fmla="*/ 40 w 49"/>
                  <a:gd name="T5" fmla="*/ 8 h 49"/>
                  <a:gd name="T6" fmla="*/ 41 w 49"/>
                  <a:gd name="T7" fmla="*/ 39 h 49"/>
                  <a:gd name="T8" fmla="*/ 9 w 49"/>
                  <a:gd name="T9" fmla="*/ 41 h 49"/>
                </a:gdLst>
                <a:ahLst/>
                <a:cxnLst>
                  <a:cxn ang="0">
                    <a:pos x="T0" y="T1"/>
                  </a:cxn>
                  <a:cxn ang="0">
                    <a:pos x="T2" y="T3"/>
                  </a:cxn>
                  <a:cxn ang="0">
                    <a:pos x="T4" y="T5"/>
                  </a:cxn>
                  <a:cxn ang="0">
                    <a:pos x="T6" y="T7"/>
                  </a:cxn>
                  <a:cxn ang="0">
                    <a:pos x="T8" y="T9"/>
                  </a:cxn>
                </a:cxnLst>
                <a:rect l="0" t="0" r="r" b="b"/>
                <a:pathLst>
                  <a:path w="49" h="49">
                    <a:moveTo>
                      <a:pt x="9" y="41"/>
                    </a:moveTo>
                    <a:cubicBezTo>
                      <a:pt x="0" y="32"/>
                      <a:pt x="0" y="18"/>
                      <a:pt x="8" y="9"/>
                    </a:cubicBezTo>
                    <a:cubicBezTo>
                      <a:pt x="17" y="0"/>
                      <a:pt x="31" y="0"/>
                      <a:pt x="40" y="8"/>
                    </a:cubicBezTo>
                    <a:cubicBezTo>
                      <a:pt x="49" y="16"/>
                      <a:pt x="49" y="30"/>
                      <a:pt x="41" y="39"/>
                    </a:cubicBezTo>
                    <a:cubicBezTo>
                      <a:pt x="32" y="49"/>
                      <a:pt x="18" y="49"/>
                      <a:pt x="9" y="4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61" name="Freeform 73">
                <a:extLst>
                  <a:ext uri="{FF2B5EF4-FFF2-40B4-BE49-F238E27FC236}">
                    <a16:creationId xmlns:a16="http://schemas.microsoft.com/office/drawing/2014/main" xmlns="" id="{06E8CAB1-22B2-4F11-8C8D-17A73DB0EEAB}"/>
                  </a:ext>
                </a:extLst>
              </p:cNvPr>
              <p:cNvSpPr/>
              <p:nvPr/>
            </p:nvSpPr>
            <p:spPr bwMode="auto">
              <a:xfrm>
                <a:off x="6969126" y="1844675"/>
                <a:ext cx="565150" cy="544512"/>
              </a:xfrm>
              <a:custGeom>
                <a:avLst/>
                <a:gdLst>
                  <a:gd name="T0" fmla="*/ 114 w 179"/>
                  <a:gd name="T1" fmla="*/ 32 h 173"/>
                  <a:gd name="T2" fmla="*/ 63 w 179"/>
                  <a:gd name="T3" fmla="*/ 7 h 173"/>
                  <a:gd name="T4" fmla="*/ 61 w 179"/>
                  <a:gd name="T5" fmla="*/ 7 h 173"/>
                  <a:gd name="T6" fmla="*/ 26 w 179"/>
                  <a:gd name="T7" fmla="*/ 13 h 173"/>
                  <a:gd name="T8" fmla="*/ 20 w 179"/>
                  <a:gd name="T9" fmla="*/ 19 h 173"/>
                  <a:gd name="T10" fmla="*/ 17 w 179"/>
                  <a:gd name="T11" fmla="*/ 22 h 173"/>
                  <a:gd name="T12" fmla="*/ 12 w 179"/>
                  <a:gd name="T13" fmla="*/ 28 h 173"/>
                  <a:gd name="T14" fmla="*/ 8 w 179"/>
                  <a:gd name="T15" fmla="*/ 63 h 173"/>
                  <a:gd name="T16" fmla="*/ 8 w 179"/>
                  <a:gd name="T17" fmla="*/ 65 h 173"/>
                  <a:gd name="T18" fmla="*/ 36 w 179"/>
                  <a:gd name="T19" fmla="*/ 115 h 173"/>
                  <a:gd name="T20" fmla="*/ 47 w 179"/>
                  <a:gd name="T21" fmla="*/ 118 h 173"/>
                  <a:gd name="T22" fmla="*/ 52 w 179"/>
                  <a:gd name="T23" fmla="*/ 106 h 173"/>
                  <a:gd name="T24" fmla="*/ 24 w 179"/>
                  <a:gd name="T25" fmla="*/ 58 h 173"/>
                  <a:gd name="T26" fmla="*/ 28 w 179"/>
                  <a:gd name="T27" fmla="*/ 55 h 173"/>
                  <a:gd name="T28" fmla="*/ 74 w 179"/>
                  <a:gd name="T29" fmla="*/ 138 h 173"/>
                  <a:gd name="T30" fmla="*/ 89 w 179"/>
                  <a:gd name="T31" fmla="*/ 121 h 173"/>
                  <a:gd name="T32" fmla="*/ 140 w 179"/>
                  <a:gd name="T33" fmla="*/ 169 h 173"/>
                  <a:gd name="T34" fmla="*/ 156 w 179"/>
                  <a:gd name="T35" fmla="*/ 168 h 173"/>
                  <a:gd name="T36" fmla="*/ 154 w 179"/>
                  <a:gd name="T37" fmla="*/ 154 h 173"/>
                  <a:gd name="T38" fmla="*/ 104 w 179"/>
                  <a:gd name="T39" fmla="*/ 106 h 173"/>
                  <a:gd name="T40" fmla="*/ 109 w 179"/>
                  <a:gd name="T41" fmla="*/ 100 h 173"/>
                  <a:gd name="T42" fmla="*/ 160 w 179"/>
                  <a:gd name="T43" fmla="*/ 147 h 173"/>
                  <a:gd name="T44" fmla="*/ 175 w 179"/>
                  <a:gd name="T45" fmla="*/ 148 h 173"/>
                  <a:gd name="T46" fmla="*/ 175 w 179"/>
                  <a:gd name="T47" fmla="*/ 132 h 173"/>
                  <a:gd name="T48" fmla="*/ 124 w 179"/>
                  <a:gd name="T49" fmla="*/ 85 h 173"/>
                  <a:gd name="T50" fmla="*/ 139 w 179"/>
                  <a:gd name="T51" fmla="*/ 68 h 173"/>
                  <a:gd name="T52" fmla="*/ 54 w 179"/>
                  <a:gd name="T53" fmla="*/ 27 h 173"/>
                  <a:gd name="T54" fmla="*/ 57 w 179"/>
                  <a:gd name="T55" fmla="*/ 24 h 173"/>
                  <a:gd name="T56" fmla="*/ 106 w 179"/>
                  <a:gd name="T57" fmla="*/ 48 h 173"/>
                  <a:gd name="T58" fmla="*/ 118 w 179"/>
                  <a:gd name="T59" fmla="*/ 43 h 173"/>
                  <a:gd name="T60" fmla="*/ 114 w 179"/>
                  <a:gd name="T61" fmla="*/ 3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 h="173">
                    <a:moveTo>
                      <a:pt x="114" y="32"/>
                    </a:moveTo>
                    <a:cubicBezTo>
                      <a:pt x="63" y="7"/>
                      <a:pt x="63" y="7"/>
                      <a:pt x="63" y="7"/>
                    </a:cubicBezTo>
                    <a:cubicBezTo>
                      <a:pt x="61" y="7"/>
                      <a:pt x="61" y="7"/>
                      <a:pt x="61" y="7"/>
                    </a:cubicBezTo>
                    <a:cubicBezTo>
                      <a:pt x="44" y="0"/>
                      <a:pt x="30" y="8"/>
                      <a:pt x="26" y="13"/>
                    </a:cubicBezTo>
                    <a:cubicBezTo>
                      <a:pt x="23" y="16"/>
                      <a:pt x="23" y="16"/>
                      <a:pt x="20" y="19"/>
                    </a:cubicBezTo>
                    <a:cubicBezTo>
                      <a:pt x="19" y="20"/>
                      <a:pt x="18" y="21"/>
                      <a:pt x="17" y="22"/>
                    </a:cubicBezTo>
                    <a:cubicBezTo>
                      <a:pt x="14" y="25"/>
                      <a:pt x="15" y="25"/>
                      <a:pt x="12" y="28"/>
                    </a:cubicBezTo>
                    <a:cubicBezTo>
                      <a:pt x="7" y="33"/>
                      <a:pt x="0" y="47"/>
                      <a:pt x="8" y="63"/>
                    </a:cubicBezTo>
                    <a:cubicBezTo>
                      <a:pt x="8" y="65"/>
                      <a:pt x="8" y="65"/>
                      <a:pt x="8" y="65"/>
                    </a:cubicBezTo>
                    <a:cubicBezTo>
                      <a:pt x="36" y="115"/>
                      <a:pt x="36" y="115"/>
                      <a:pt x="36" y="115"/>
                    </a:cubicBezTo>
                    <a:cubicBezTo>
                      <a:pt x="39" y="119"/>
                      <a:pt x="44" y="120"/>
                      <a:pt x="47" y="118"/>
                    </a:cubicBezTo>
                    <a:cubicBezTo>
                      <a:pt x="52" y="116"/>
                      <a:pt x="53" y="110"/>
                      <a:pt x="52" y="106"/>
                    </a:cubicBezTo>
                    <a:cubicBezTo>
                      <a:pt x="24" y="58"/>
                      <a:pt x="24" y="58"/>
                      <a:pt x="24" y="58"/>
                    </a:cubicBezTo>
                    <a:cubicBezTo>
                      <a:pt x="28" y="55"/>
                      <a:pt x="28" y="55"/>
                      <a:pt x="28" y="55"/>
                    </a:cubicBezTo>
                    <a:cubicBezTo>
                      <a:pt x="74" y="138"/>
                      <a:pt x="74" y="138"/>
                      <a:pt x="74" y="138"/>
                    </a:cubicBezTo>
                    <a:cubicBezTo>
                      <a:pt x="89" y="121"/>
                      <a:pt x="89" y="121"/>
                      <a:pt x="89" y="121"/>
                    </a:cubicBezTo>
                    <a:cubicBezTo>
                      <a:pt x="140" y="169"/>
                      <a:pt x="140" y="169"/>
                      <a:pt x="140" y="169"/>
                    </a:cubicBezTo>
                    <a:cubicBezTo>
                      <a:pt x="145" y="173"/>
                      <a:pt x="152" y="173"/>
                      <a:pt x="156" y="168"/>
                    </a:cubicBezTo>
                    <a:cubicBezTo>
                      <a:pt x="160" y="164"/>
                      <a:pt x="159" y="158"/>
                      <a:pt x="154" y="154"/>
                    </a:cubicBezTo>
                    <a:cubicBezTo>
                      <a:pt x="104" y="106"/>
                      <a:pt x="104" y="106"/>
                      <a:pt x="104" y="106"/>
                    </a:cubicBezTo>
                    <a:cubicBezTo>
                      <a:pt x="109" y="100"/>
                      <a:pt x="109" y="100"/>
                      <a:pt x="109" y="100"/>
                    </a:cubicBezTo>
                    <a:cubicBezTo>
                      <a:pt x="160" y="147"/>
                      <a:pt x="160" y="147"/>
                      <a:pt x="160" y="147"/>
                    </a:cubicBezTo>
                    <a:cubicBezTo>
                      <a:pt x="165" y="152"/>
                      <a:pt x="171" y="152"/>
                      <a:pt x="175" y="148"/>
                    </a:cubicBezTo>
                    <a:cubicBezTo>
                      <a:pt x="179" y="143"/>
                      <a:pt x="179" y="136"/>
                      <a:pt x="175" y="132"/>
                    </a:cubicBezTo>
                    <a:cubicBezTo>
                      <a:pt x="124" y="85"/>
                      <a:pt x="124" y="85"/>
                      <a:pt x="124" y="85"/>
                    </a:cubicBezTo>
                    <a:cubicBezTo>
                      <a:pt x="139" y="68"/>
                      <a:pt x="139" y="68"/>
                      <a:pt x="139" y="68"/>
                    </a:cubicBezTo>
                    <a:cubicBezTo>
                      <a:pt x="54" y="27"/>
                      <a:pt x="54" y="27"/>
                      <a:pt x="54" y="27"/>
                    </a:cubicBezTo>
                    <a:cubicBezTo>
                      <a:pt x="57" y="24"/>
                      <a:pt x="57" y="24"/>
                      <a:pt x="57" y="24"/>
                    </a:cubicBezTo>
                    <a:cubicBezTo>
                      <a:pt x="106" y="48"/>
                      <a:pt x="106" y="48"/>
                      <a:pt x="106" y="48"/>
                    </a:cubicBezTo>
                    <a:cubicBezTo>
                      <a:pt x="111" y="49"/>
                      <a:pt x="116" y="47"/>
                      <a:pt x="118" y="43"/>
                    </a:cubicBezTo>
                    <a:cubicBezTo>
                      <a:pt x="120" y="39"/>
                      <a:pt x="118" y="34"/>
                      <a:pt x="114"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1" name="Group 35">
              <a:extLst>
                <a:ext uri="{FF2B5EF4-FFF2-40B4-BE49-F238E27FC236}">
                  <a16:creationId xmlns:a16="http://schemas.microsoft.com/office/drawing/2014/main" xmlns="" id="{FA9286F0-EE90-4728-89AC-A9353756E08C}"/>
                </a:ext>
              </a:extLst>
            </p:cNvPr>
            <p:cNvGrpSpPr/>
            <p:nvPr/>
          </p:nvGrpSpPr>
          <p:grpSpPr>
            <a:xfrm>
              <a:off x="3974432" y="4679652"/>
              <a:ext cx="538813" cy="629092"/>
              <a:chOff x="9942513" y="4995863"/>
              <a:chExt cx="596900" cy="696912"/>
            </a:xfrm>
            <a:solidFill>
              <a:srgbClr val="5EA9CA"/>
            </a:solidFill>
          </p:grpSpPr>
          <p:sp>
            <p:nvSpPr>
              <p:cNvPr id="58" name="Freeform 74">
                <a:extLst>
                  <a:ext uri="{FF2B5EF4-FFF2-40B4-BE49-F238E27FC236}">
                    <a16:creationId xmlns:a16="http://schemas.microsoft.com/office/drawing/2014/main" xmlns="" id="{407EB4E2-E6B1-4E03-B4BD-B68DE13515E4}"/>
                  </a:ext>
                </a:extLst>
              </p:cNvPr>
              <p:cNvSpPr/>
              <p:nvPr/>
            </p:nvSpPr>
            <p:spPr bwMode="auto">
              <a:xfrm>
                <a:off x="10377488" y="5532438"/>
                <a:ext cx="161925" cy="160337"/>
              </a:xfrm>
              <a:custGeom>
                <a:avLst/>
                <a:gdLst>
                  <a:gd name="T0" fmla="*/ 8 w 51"/>
                  <a:gd name="T1" fmla="*/ 40 h 51"/>
                  <a:gd name="T2" fmla="*/ 40 w 51"/>
                  <a:gd name="T3" fmla="*/ 43 h 51"/>
                  <a:gd name="T4" fmla="*/ 44 w 51"/>
                  <a:gd name="T5" fmla="*/ 11 h 51"/>
                  <a:gd name="T6" fmla="*/ 12 w 51"/>
                  <a:gd name="T7" fmla="*/ 8 h 51"/>
                  <a:gd name="T8" fmla="*/ 8 w 51"/>
                  <a:gd name="T9" fmla="*/ 40 h 51"/>
                </a:gdLst>
                <a:ahLst/>
                <a:cxnLst>
                  <a:cxn ang="0">
                    <a:pos x="T0" y="T1"/>
                  </a:cxn>
                  <a:cxn ang="0">
                    <a:pos x="T2" y="T3"/>
                  </a:cxn>
                  <a:cxn ang="0">
                    <a:pos x="T4" y="T5"/>
                  </a:cxn>
                  <a:cxn ang="0">
                    <a:pos x="T6" y="T7"/>
                  </a:cxn>
                  <a:cxn ang="0">
                    <a:pos x="T8" y="T9"/>
                  </a:cxn>
                </a:cxnLst>
                <a:rect l="0" t="0" r="r" b="b"/>
                <a:pathLst>
                  <a:path w="51" h="51">
                    <a:moveTo>
                      <a:pt x="8" y="40"/>
                    </a:moveTo>
                    <a:cubicBezTo>
                      <a:pt x="16" y="49"/>
                      <a:pt x="30" y="51"/>
                      <a:pt x="40" y="43"/>
                    </a:cubicBezTo>
                    <a:cubicBezTo>
                      <a:pt x="50" y="35"/>
                      <a:pt x="51" y="21"/>
                      <a:pt x="44" y="11"/>
                    </a:cubicBezTo>
                    <a:cubicBezTo>
                      <a:pt x="36" y="1"/>
                      <a:pt x="22" y="0"/>
                      <a:pt x="12" y="8"/>
                    </a:cubicBezTo>
                    <a:cubicBezTo>
                      <a:pt x="2" y="16"/>
                      <a:pt x="0" y="30"/>
                      <a:pt x="8"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59" name="Freeform 75">
                <a:extLst>
                  <a:ext uri="{FF2B5EF4-FFF2-40B4-BE49-F238E27FC236}">
                    <a16:creationId xmlns:a16="http://schemas.microsoft.com/office/drawing/2014/main" xmlns="" id="{891C3168-7F91-42B4-832B-23A13B93B2E6}"/>
                  </a:ext>
                </a:extLst>
              </p:cNvPr>
              <p:cNvSpPr/>
              <p:nvPr/>
            </p:nvSpPr>
            <p:spPr bwMode="auto">
              <a:xfrm>
                <a:off x="9942513" y="4995863"/>
                <a:ext cx="568325" cy="623887"/>
              </a:xfrm>
              <a:custGeom>
                <a:avLst/>
                <a:gdLst>
                  <a:gd name="T0" fmla="*/ 170 w 180"/>
                  <a:gd name="T1" fmla="*/ 118 h 198"/>
                  <a:gd name="T2" fmla="*/ 165 w 180"/>
                  <a:gd name="T3" fmla="*/ 160 h 198"/>
                  <a:gd name="T4" fmla="*/ 140 w 180"/>
                  <a:gd name="T5" fmla="*/ 179 h 198"/>
                  <a:gd name="T6" fmla="*/ 139 w 180"/>
                  <a:gd name="T7" fmla="*/ 181 h 198"/>
                  <a:gd name="T8" fmla="*/ 129 w 180"/>
                  <a:gd name="T9" fmla="*/ 188 h 198"/>
                  <a:gd name="T10" fmla="*/ 87 w 180"/>
                  <a:gd name="T11" fmla="*/ 185 h 198"/>
                  <a:gd name="T12" fmla="*/ 87 w 180"/>
                  <a:gd name="T13" fmla="*/ 185 h 198"/>
                  <a:gd name="T14" fmla="*/ 49 w 180"/>
                  <a:gd name="T15" fmla="*/ 138 h 198"/>
                  <a:gd name="T16" fmla="*/ 51 w 180"/>
                  <a:gd name="T17" fmla="*/ 125 h 198"/>
                  <a:gd name="T18" fmla="*/ 65 w 180"/>
                  <a:gd name="T19" fmla="*/ 126 h 198"/>
                  <a:gd name="T20" fmla="*/ 87 w 180"/>
                  <a:gd name="T21" fmla="*/ 153 h 198"/>
                  <a:gd name="T22" fmla="*/ 99 w 180"/>
                  <a:gd name="T23" fmla="*/ 169 h 198"/>
                  <a:gd name="T24" fmla="*/ 103 w 180"/>
                  <a:gd name="T25" fmla="*/ 166 h 198"/>
                  <a:gd name="T26" fmla="*/ 89 w 180"/>
                  <a:gd name="T27" fmla="*/ 148 h 198"/>
                  <a:gd name="T28" fmla="*/ 65 w 180"/>
                  <a:gd name="T29" fmla="*/ 119 h 198"/>
                  <a:gd name="T30" fmla="*/ 62 w 180"/>
                  <a:gd name="T31" fmla="*/ 115 h 198"/>
                  <a:gd name="T32" fmla="*/ 4 w 180"/>
                  <a:gd name="T33" fmla="*/ 43 h 198"/>
                  <a:gd name="T34" fmla="*/ 7 w 180"/>
                  <a:gd name="T35" fmla="*/ 24 h 198"/>
                  <a:gd name="T36" fmla="*/ 25 w 180"/>
                  <a:gd name="T37" fmla="*/ 27 h 198"/>
                  <a:gd name="T38" fmla="*/ 83 w 180"/>
                  <a:gd name="T39" fmla="*/ 99 h 198"/>
                  <a:gd name="T40" fmla="*/ 87 w 180"/>
                  <a:gd name="T41" fmla="*/ 95 h 198"/>
                  <a:gd name="T42" fmla="*/ 29 w 180"/>
                  <a:gd name="T43" fmla="*/ 23 h 198"/>
                  <a:gd name="T44" fmla="*/ 31 w 180"/>
                  <a:gd name="T45" fmla="*/ 5 h 198"/>
                  <a:gd name="T46" fmla="*/ 50 w 180"/>
                  <a:gd name="T47" fmla="*/ 7 h 198"/>
                  <a:gd name="T48" fmla="*/ 108 w 180"/>
                  <a:gd name="T49" fmla="*/ 79 h 198"/>
                  <a:gd name="T50" fmla="*/ 111 w 180"/>
                  <a:gd name="T51" fmla="*/ 83 h 198"/>
                  <a:gd name="T52" fmla="*/ 134 w 180"/>
                  <a:gd name="T53" fmla="*/ 112 h 198"/>
                  <a:gd name="T54" fmla="*/ 148 w 180"/>
                  <a:gd name="T55" fmla="*/ 129 h 198"/>
                  <a:gd name="T56" fmla="*/ 152 w 180"/>
                  <a:gd name="T57" fmla="*/ 126 h 198"/>
                  <a:gd name="T58" fmla="*/ 140 w 180"/>
                  <a:gd name="T59" fmla="*/ 111 h 198"/>
                  <a:gd name="T60" fmla="*/ 118 w 180"/>
                  <a:gd name="T61" fmla="*/ 83 h 198"/>
                  <a:gd name="T62" fmla="*/ 119 w 180"/>
                  <a:gd name="T63" fmla="*/ 70 h 198"/>
                  <a:gd name="T64" fmla="*/ 133 w 180"/>
                  <a:gd name="T65" fmla="*/ 71 h 198"/>
                  <a:gd name="T66" fmla="*/ 170 w 180"/>
                  <a:gd name="T67" fmla="*/ 118 h 198"/>
                  <a:gd name="T68" fmla="*/ 170 w 180"/>
                  <a:gd name="T69" fmla="*/ 11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98">
                    <a:moveTo>
                      <a:pt x="170" y="118"/>
                    </a:moveTo>
                    <a:cubicBezTo>
                      <a:pt x="180" y="130"/>
                      <a:pt x="177" y="150"/>
                      <a:pt x="165" y="160"/>
                    </a:cubicBezTo>
                    <a:cubicBezTo>
                      <a:pt x="140" y="179"/>
                      <a:pt x="140" y="179"/>
                      <a:pt x="140" y="179"/>
                    </a:cubicBezTo>
                    <a:cubicBezTo>
                      <a:pt x="139" y="181"/>
                      <a:pt x="139" y="181"/>
                      <a:pt x="139" y="181"/>
                    </a:cubicBezTo>
                    <a:cubicBezTo>
                      <a:pt x="129" y="188"/>
                      <a:pt x="129" y="188"/>
                      <a:pt x="129" y="188"/>
                    </a:cubicBezTo>
                    <a:cubicBezTo>
                      <a:pt x="116" y="198"/>
                      <a:pt x="96" y="197"/>
                      <a:pt x="87" y="185"/>
                    </a:cubicBezTo>
                    <a:cubicBezTo>
                      <a:pt x="87" y="185"/>
                      <a:pt x="87" y="185"/>
                      <a:pt x="87" y="185"/>
                    </a:cubicBezTo>
                    <a:cubicBezTo>
                      <a:pt x="49" y="138"/>
                      <a:pt x="49" y="138"/>
                      <a:pt x="49" y="138"/>
                    </a:cubicBezTo>
                    <a:cubicBezTo>
                      <a:pt x="45" y="134"/>
                      <a:pt x="47" y="128"/>
                      <a:pt x="51" y="125"/>
                    </a:cubicBezTo>
                    <a:cubicBezTo>
                      <a:pt x="56" y="121"/>
                      <a:pt x="61" y="121"/>
                      <a:pt x="65" y="126"/>
                    </a:cubicBezTo>
                    <a:cubicBezTo>
                      <a:pt x="87" y="153"/>
                      <a:pt x="87" y="153"/>
                      <a:pt x="87" y="153"/>
                    </a:cubicBezTo>
                    <a:cubicBezTo>
                      <a:pt x="99" y="169"/>
                      <a:pt x="99" y="169"/>
                      <a:pt x="99" y="169"/>
                    </a:cubicBezTo>
                    <a:cubicBezTo>
                      <a:pt x="103" y="166"/>
                      <a:pt x="103" y="166"/>
                      <a:pt x="103" y="166"/>
                    </a:cubicBezTo>
                    <a:cubicBezTo>
                      <a:pt x="89" y="148"/>
                      <a:pt x="89" y="148"/>
                      <a:pt x="89" y="148"/>
                    </a:cubicBezTo>
                    <a:cubicBezTo>
                      <a:pt x="65" y="119"/>
                      <a:pt x="65" y="119"/>
                      <a:pt x="65" y="119"/>
                    </a:cubicBezTo>
                    <a:cubicBezTo>
                      <a:pt x="62" y="115"/>
                      <a:pt x="62" y="115"/>
                      <a:pt x="62" y="115"/>
                    </a:cubicBezTo>
                    <a:cubicBezTo>
                      <a:pt x="4" y="43"/>
                      <a:pt x="4" y="43"/>
                      <a:pt x="4" y="43"/>
                    </a:cubicBezTo>
                    <a:cubicBezTo>
                      <a:pt x="0" y="37"/>
                      <a:pt x="1" y="29"/>
                      <a:pt x="7" y="24"/>
                    </a:cubicBezTo>
                    <a:cubicBezTo>
                      <a:pt x="12" y="19"/>
                      <a:pt x="20" y="21"/>
                      <a:pt x="25" y="27"/>
                    </a:cubicBezTo>
                    <a:cubicBezTo>
                      <a:pt x="83" y="99"/>
                      <a:pt x="83" y="99"/>
                      <a:pt x="83" y="99"/>
                    </a:cubicBezTo>
                    <a:cubicBezTo>
                      <a:pt x="87" y="95"/>
                      <a:pt x="87" y="95"/>
                      <a:pt x="87" y="95"/>
                    </a:cubicBezTo>
                    <a:cubicBezTo>
                      <a:pt x="29" y="23"/>
                      <a:pt x="29" y="23"/>
                      <a:pt x="29" y="23"/>
                    </a:cubicBezTo>
                    <a:cubicBezTo>
                      <a:pt x="25" y="17"/>
                      <a:pt x="25" y="9"/>
                      <a:pt x="31" y="5"/>
                    </a:cubicBezTo>
                    <a:cubicBezTo>
                      <a:pt x="37" y="0"/>
                      <a:pt x="45" y="1"/>
                      <a:pt x="50" y="7"/>
                    </a:cubicBezTo>
                    <a:cubicBezTo>
                      <a:pt x="108" y="79"/>
                      <a:pt x="108" y="79"/>
                      <a:pt x="108" y="79"/>
                    </a:cubicBezTo>
                    <a:cubicBezTo>
                      <a:pt x="111" y="83"/>
                      <a:pt x="111" y="83"/>
                      <a:pt x="111" y="83"/>
                    </a:cubicBezTo>
                    <a:cubicBezTo>
                      <a:pt x="134" y="112"/>
                      <a:pt x="134" y="112"/>
                      <a:pt x="134" y="112"/>
                    </a:cubicBezTo>
                    <a:cubicBezTo>
                      <a:pt x="148" y="129"/>
                      <a:pt x="148" y="129"/>
                      <a:pt x="148" y="129"/>
                    </a:cubicBezTo>
                    <a:cubicBezTo>
                      <a:pt x="152" y="126"/>
                      <a:pt x="152" y="126"/>
                      <a:pt x="152" y="126"/>
                    </a:cubicBezTo>
                    <a:cubicBezTo>
                      <a:pt x="140" y="111"/>
                      <a:pt x="140" y="111"/>
                      <a:pt x="140" y="111"/>
                    </a:cubicBezTo>
                    <a:cubicBezTo>
                      <a:pt x="118" y="83"/>
                      <a:pt x="118" y="83"/>
                      <a:pt x="118" y="83"/>
                    </a:cubicBezTo>
                    <a:cubicBezTo>
                      <a:pt x="114" y="79"/>
                      <a:pt x="114" y="74"/>
                      <a:pt x="119" y="70"/>
                    </a:cubicBezTo>
                    <a:cubicBezTo>
                      <a:pt x="123" y="67"/>
                      <a:pt x="129" y="66"/>
                      <a:pt x="133" y="71"/>
                    </a:cubicBezTo>
                    <a:cubicBezTo>
                      <a:pt x="170" y="118"/>
                      <a:pt x="170" y="118"/>
                      <a:pt x="170" y="118"/>
                    </a:cubicBezTo>
                    <a:cubicBezTo>
                      <a:pt x="170" y="118"/>
                      <a:pt x="170" y="118"/>
                      <a:pt x="170" y="1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2" name="Group 36">
              <a:extLst>
                <a:ext uri="{FF2B5EF4-FFF2-40B4-BE49-F238E27FC236}">
                  <a16:creationId xmlns:a16="http://schemas.microsoft.com/office/drawing/2014/main" xmlns="" id="{EC71FF92-E6F9-4948-81C4-044452C2D4D5}"/>
                </a:ext>
              </a:extLst>
            </p:cNvPr>
            <p:cNvGrpSpPr/>
            <p:nvPr/>
          </p:nvGrpSpPr>
          <p:grpSpPr>
            <a:xfrm>
              <a:off x="1523979" y="1501229"/>
              <a:ext cx="515885" cy="634824"/>
              <a:chOff x="7227888" y="1474788"/>
              <a:chExt cx="571500" cy="703262"/>
            </a:xfrm>
            <a:solidFill>
              <a:srgbClr val="EE5058"/>
            </a:solidFill>
          </p:grpSpPr>
          <p:sp>
            <p:nvSpPr>
              <p:cNvPr id="56" name="Freeform 76">
                <a:extLst>
                  <a:ext uri="{FF2B5EF4-FFF2-40B4-BE49-F238E27FC236}">
                    <a16:creationId xmlns:a16="http://schemas.microsoft.com/office/drawing/2014/main" xmlns="" id="{C3D2211A-29A1-4D30-8760-1E41A6960F44}"/>
                  </a:ext>
                </a:extLst>
              </p:cNvPr>
              <p:cNvSpPr/>
              <p:nvPr/>
            </p:nvSpPr>
            <p:spPr bwMode="auto">
              <a:xfrm>
                <a:off x="7227888" y="1474788"/>
                <a:ext cx="158750" cy="160337"/>
              </a:xfrm>
              <a:custGeom>
                <a:avLst/>
                <a:gdLst>
                  <a:gd name="T0" fmla="*/ 7 w 50"/>
                  <a:gd name="T1" fmla="*/ 39 h 51"/>
                  <a:gd name="T2" fmla="*/ 12 w 50"/>
                  <a:gd name="T3" fmla="*/ 8 h 51"/>
                  <a:gd name="T4" fmla="*/ 43 w 50"/>
                  <a:gd name="T5" fmla="*/ 12 h 51"/>
                  <a:gd name="T6" fmla="*/ 38 w 50"/>
                  <a:gd name="T7" fmla="*/ 43 h 51"/>
                  <a:gd name="T8" fmla="*/ 7 w 50"/>
                  <a:gd name="T9" fmla="*/ 39 h 51"/>
                </a:gdLst>
                <a:ahLst/>
                <a:cxnLst>
                  <a:cxn ang="0">
                    <a:pos x="T0" y="T1"/>
                  </a:cxn>
                  <a:cxn ang="0">
                    <a:pos x="T2" y="T3"/>
                  </a:cxn>
                  <a:cxn ang="0">
                    <a:pos x="T4" y="T5"/>
                  </a:cxn>
                  <a:cxn ang="0">
                    <a:pos x="T6" y="T7"/>
                  </a:cxn>
                  <a:cxn ang="0">
                    <a:pos x="T8" y="T9"/>
                  </a:cxn>
                </a:cxnLst>
                <a:rect l="0" t="0" r="r" b="b"/>
                <a:pathLst>
                  <a:path w="50" h="51">
                    <a:moveTo>
                      <a:pt x="7" y="39"/>
                    </a:moveTo>
                    <a:cubicBezTo>
                      <a:pt x="0" y="29"/>
                      <a:pt x="2" y="15"/>
                      <a:pt x="12" y="8"/>
                    </a:cubicBezTo>
                    <a:cubicBezTo>
                      <a:pt x="22" y="0"/>
                      <a:pt x="36" y="2"/>
                      <a:pt x="43" y="12"/>
                    </a:cubicBezTo>
                    <a:cubicBezTo>
                      <a:pt x="50" y="22"/>
                      <a:pt x="48" y="36"/>
                      <a:pt x="38" y="43"/>
                    </a:cubicBezTo>
                    <a:cubicBezTo>
                      <a:pt x="28" y="51"/>
                      <a:pt x="14" y="49"/>
                      <a:pt x="7" y="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57" name="Freeform 77">
                <a:extLst>
                  <a:ext uri="{FF2B5EF4-FFF2-40B4-BE49-F238E27FC236}">
                    <a16:creationId xmlns:a16="http://schemas.microsoft.com/office/drawing/2014/main" xmlns="" id="{68D85EEC-026A-4CCA-9B1C-0976A55261AE}"/>
                  </a:ext>
                </a:extLst>
              </p:cNvPr>
              <p:cNvSpPr/>
              <p:nvPr/>
            </p:nvSpPr>
            <p:spPr bwMode="auto">
              <a:xfrm>
                <a:off x="7291388" y="1585913"/>
                <a:ext cx="508000" cy="592137"/>
              </a:xfrm>
              <a:custGeom>
                <a:avLst/>
                <a:gdLst>
                  <a:gd name="T0" fmla="*/ 115 w 161"/>
                  <a:gd name="T1" fmla="*/ 43 h 188"/>
                  <a:gd name="T2" fmla="*/ 69 w 161"/>
                  <a:gd name="T3" fmla="*/ 10 h 188"/>
                  <a:gd name="T4" fmla="*/ 67 w 161"/>
                  <a:gd name="T5" fmla="*/ 10 h 188"/>
                  <a:gd name="T6" fmla="*/ 31 w 161"/>
                  <a:gd name="T7" fmla="*/ 9 h 188"/>
                  <a:gd name="T8" fmla="*/ 25 w 161"/>
                  <a:gd name="T9" fmla="*/ 14 h 188"/>
                  <a:gd name="T10" fmla="*/ 22 w 161"/>
                  <a:gd name="T11" fmla="*/ 16 h 188"/>
                  <a:gd name="T12" fmla="*/ 15 w 161"/>
                  <a:gd name="T13" fmla="*/ 22 h 188"/>
                  <a:gd name="T14" fmla="*/ 5 w 161"/>
                  <a:gd name="T15" fmla="*/ 56 h 188"/>
                  <a:gd name="T16" fmla="*/ 5 w 161"/>
                  <a:gd name="T17" fmla="*/ 57 h 188"/>
                  <a:gd name="T18" fmla="*/ 24 w 161"/>
                  <a:gd name="T19" fmla="*/ 111 h 188"/>
                  <a:gd name="T20" fmla="*/ 34 w 161"/>
                  <a:gd name="T21" fmla="*/ 117 h 188"/>
                  <a:gd name="T22" fmla="*/ 41 w 161"/>
                  <a:gd name="T23" fmla="*/ 106 h 188"/>
                  <a:gd name="T24" fmla="*/ 22 w 161"/>
                  <a:gd name="T25" fmla="*/ 54 h 188"/>
                  <a:gd name="T26" fmla="*/ 26 w 161"/>
                  <a:gd name="T27" fmla="*/ 51 h 188"/>
                  <a:gd name="T28" fmla="*/ 57 w 161"/>
                  <a:gd name="T29" fmla="*/ 141 h 188"/>
                  <a:gd name="T30" fmla="*/ 75 w 161"/>
                  <a:gd name="T31" fmla="*/ 127 h 188"/>
                  <a:gd name="T32" fmla="*/ 117 w 161"/>
                  <a:gd name="T33" fmla="*/ 183 h 188"/>
                  <a:gd name="T34" fmla="*/ 132 w 161"/>
                  <a:gd name="T35" fmla="*/ 185 h 188"/>
                  <a:gd name="T36" fmla="*/ 134 w 161"/>
                  <a:gd name="T37" fmla="*/ 170 h 188"/>
                  <a:gd name="T38" fmla="*/ 92 w 161"/>
                  <a:gd name="T39" fmla="*/ 114 h 188"/>
                  <a:gd name="T40" fmla="*/ 99 w 161"/>
                  <a:gd name="T41" fmla="*/ 109 h 188"/>
                  <a:gd name="T42" fmla="*/ 140 w 161"/>
                  <a:gd name="T43" fmla="*/ 165 h 188"/>
                  <a:gd name="T44" fmla="*/ 155 w 161"/>
                  <a:gd name="T45" fmla="*/ 168 h 188"/>
                  <a:gd name="T46" fmla="*/ 157 w 161"/>
                  <a:gd name="T47" fmla="*/ 153 h 188"/>
                  <a:gd name="T48" fmla="*/ 115 w 161"/>
                  <a:gd name="T49" fmla="*/ 97 h 188"/>
                  <a:gd name="T50" fmla="*/ 134 w 161"/>
                  <a:gd name="T51" fmla="*/ 83 h 188"/>
                  <a:gd name="T52" fmla="*/ 56 w 161"/>
                  <a:gd name="T53" fmla="*/ 28 h 188"/>
                  <a:gd name="T54" fmla="*/ 60 w 161"/>
                  <a:gd name="T55" fmla="*/ 25 h 188"/>
                  <a:gd name="T56" fmla="*/ 105 w 161"/>
                  <a:gd name="T57" fmla="*/ 58 h 188"/>
                  <a:gd name="T58" fmla="*/ 117 w 161"/>
                  <a:gd name="T59" fmla="*/ 55 h 188"/>
                  <a:gd name="T60" fmla="*/ 115 w 161"/>
                  <a:gd name="T61" fmla="*/ 4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1" h="188">
                    <a:moveTo>
                      <a:pt x="115" y="43"/>
                    </a:moveTo>
                    <a:cubicBezTo>
                      <a:pt x="69" y="10"/>
                      <a:pt x="69" y="10"/>
                      <a:pt x="69" y="10"/>
                    </a:cubicBezTo>
                    <a:cubicBezTo>
                      <a:pt x="67" y="10"/>
                      <a:pt x="67" y="10"/>
                      <a:pt x="67" y="10"/>
                    </a:cubicBezTo>
                    <a:cubicBezTo>
                      <a:pt x="52" y="0"/>
                      <a:pt x="36" y="5"/>
                      <a:pt x="31" y="9"/>
                    </a:cubicBezTo>
                    <a:cubicBezTo>
                      <a:pt x="28" y="12"/>
                      <a:pt x="28" y="11"/>
                      <a:pt x="25" y="14"/>
                    </a:cubicBezTo>
                    <a:cubicBezTo>
                      <a:pt x="24" y="15"/>
                      <a:pt x="23" y="16"/>
                      <a:pt x="22" y="16"/>
                    </a:cubicBezTo>
                    <a:cubicBezTo>
                      <a:pt x="18" y="19"/>
                      <a:pt x="19" y="19"/>
                      <a:pt x="15" y="22"/>
                    </a:cubicBezTo>
                    <a:cubicBezTo>
                      <a:pt x="10" y="25"/>
                      <a:pt x="0" y="39"/>
                      <a:pt x="5" y="56"/>
                    </a:cubicBezTo>
                    <a:cubicBezTo>
                      <a:pt x="5" y="57"/>
                      <a:pt x="5" y="57"/>
                      <a:pt x="5" y="57"/>
                    </a:cubicBezTo>
                    <a:cubicBezTo>
                      <a:pt x="24" y="111"/>
                      <a:pt x="24" y="111"/>
                      <a:pt x="24" y="111"/>
                    </a:cubicBezTo>
                    <a:cubicBezTo>
                      <a:pt x="26" y="116"/>
                      <a:pt x="31" y="118"/>
                      <a:pt x="34" y="117"/>
                    </a:cubicBezTo>
                    <a:cubicBezTo>
                      <a:pt x="39" y="115"/>
                      <a:pt x="41" y="110"/>
                      <a:pt x="41" y="106"/>
                    </a:cubicBezTo>
                    <a:cubicBezTo>
                      <a:pt x="22" y="54"/>
                      <a:pt x="22" y="54"/>
                      <a:pt x="22" y="54"/>
                    </a:cubicBezTo>
                    <a:cubicBezTo>
                      <a:pt x="26" y="51"/>
                      <a:pt x="26" y="51"/>
                      <a:pt x="26" y="51"/>
                    </a:cubicBezTo>
                    <a:cubicBezTo>
                      <a:pt x="57" y="141"/>
                      <a:pt x="57" y="141"/>
                      <a:pt x="57" y="141"/>
                    </a:cubicBezTo>
                    <a:cubicBezTo>
                      <a:pt x="75" y="127"/>
                      <a:pt x="75" y="127"/>
                      <a:pt x="75" y="127"/>
                    </a:cubicBezTo>
                    <a:cubicBezTo>
                      <a:pt x="117" y="183"/>
                      <a:pt x="117" y="183"/>
                      <a:pt x="117" y="183"/>
                    </a:cubicBezTo>
                    <a:cubicBezTo>
                      <a:pt x="121" y="187"/>
                      <a:pt x="127" y="188"/>
                      <a:pt x="132" y="185"/>
                    </a:cubicBezTo>
                    <a:cubicBezTo>
                      <a:pt x="137" y="181"/>
                      <a:pt x="137" y="175"/>
                      <a:pt x="134" y="170"/>
                    </a:cubicBezTo>
                    <a:cubicBezTo>
                      <a:pt x="92" y="114"/>
                      <a:pt x="92" y="114"/>
                      <a:pt x="92" y="114"/>
                    </a:cubicBezTo>
                    <a:cubicBezTo>
                      <a:pt x="99" y="109"/>
                      <a:pt x="99" y="109"/>
                      <a:pt x="99" y="109"/>
                    </a:cubicBezTo>
                    <a:cubicBezTo>
                      <a:pt x="140" y="165"/>
                      <a:pt x="140" y="165"/>
                      <a:pt x="140" y="165"/>
                    </a:cubicBezTo>
                    <a:cubicBezTo>
                      <a:pt x="144" y="170"/>
                      <a:pt x="150" y="171"/>
                      <a:pt x="155" y="168"/>
                    </a:cubicBezTo>
                    <a:cubicBezTo>
                      <a:pt x="160" y="164"/>
                      <a:pt x="161" y="157"/>
                      <a:pt x="157" y="153"/>
                    </a:cubicBezTo>
                    <a:cubicBezTo>
                      <a:pt x="115" y="97"/>
                      <a:pt x="115" y="97"/>
                      <a:pt x="115" y="97"/>
                    </a:cubicBezTo>
                    <a:cubicBezTo>
                      <a:pt x="134" y="83"/>
                      <a:pt x="134" y="83"/>
                      <a:pt x="134" y="83"/>
                    </a:cubicBezTo>
                    <a:cubicBezTo>
                      <a:pt x="56" y="28"/>
                      <a:pt x="56" y="28"/>
                      <a:pt x="56" y="28"/>
                    </a:cubicBezTo>
                    <a:cubicBezTo>
                      <a:pt x="60" y="25"/>
                      <a:pt x="60" y="25"/>
                      <a:pt x="60" y="25"/>
                    </a:cubicBezTo>
                    <a:cubicBezTo>
                      <a:pt x="105" y="58"/>
                      <a:pt x="105" y="58"/>
                      <a:pt x="105" y="58"/>
                    </a:cubicBezTo>
                    <a:cubicBezTo>
                      <a:pt x="109" y="59"/>
                      <a:pt x="114" y="58"/>
                      <a:pt x="117" y="55"/>
                    </a:cubicBezTo>
                    <a:cubicBezTo>
                      <a:pt x="119" y="51"/>
                      <a:pt x="119" y="46"/>
                      <a:pt x="115" y="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3" name="Group 37">
              <a:extLst>
                <a:ext uri="{FF2B5EF4-FFF2-40B4-BE49-F238E27FC236}">
                  <a16:creationId xmlns:a16="http://schemas.microsoft.com/office/drawing/2014/main" xmlns="" id="{739DBC71-EE86-4DB0-A229-04F2A4829EB2}"/>
                </a:ext>
              </a:extLst>
            </p:cNvPr>
            <p:cNvGrpSpPr/>
            <p:nvPr/>
          </p:nvGrpSpPr>
          <p:grpSpPr>
            <a:xfrm>
              <a:off x="3706459" y="4858778"/>
              <a:ext cx="495823" cy="663485"/>
              <a:chOff x="9645651" y="5194300"/>
              <a:chExt cx="549275" cy="735012"/>
            </a:xfrm>
            <a:solidFill>
              <a:srgbClr val="5EA9CA"/>
            </a:solidFill>
          </p:grpSpPr>
          <p:sp>
            <p:nvSpPr>
              <p:cNvPr id="54" name="Freeform 78">
                <a:extLst>
                  <a:ext uri="{FF2B5EF4-FFF2-40B4-BE49-F238E27FC236}">
                    <a16:creationId xmlns:a16="http://schemas.microsoft.com/office/drawing/2014/main" xmlns="" id="{12C0270F-EF11-4F76-997D-8246AB394C6C}"/>
                  </a:ext>
                </a:extLst>
              </p:cNvPr>
              <p:cNvSpPr/>
              <p:nvPr/>
            </p:nvSpPr>
            <p:spPr bwMode="auto">
              <a:xfrm>
                <a:off x="10031413" y="5765800"/>
                <a:ext cx="163513" cy="163512"/>
              </a:xfrm>
              <a:custGeom>
                <a:avLst/>
                <a:gdLst>
                  <a:gd name="T0" fmla="*/ 7 w 52"/>
                  <a:gd name="T1" fmla="*/ 38 h 52"/>
                  <a:gd name="T2" fmla="*/ 38 w 52"/>
                  <a:gd name="T3" fmla="*/ 45 h 52"/>
                  <a:gd name="T4" fmla="*/ 45 w 52"/>
                  <a:gd name="T5" fmla="*/ 13 h 52"/>
                  <a:gd name="T6" fmla="*/ 13 w 52"/>
                  <a:gd name="T7" fmla="*/ 7 h 52"/>
                  <a:gd name="T8" fmla="*/ 7 w 52"/>
                  <a:gd name="T9" fmla="*/ 38 h 52"/>
                </a:gdLst>
                <a:ahLst/>
                <a:cxnLst>
                  <a:cxn ang="0">
                    <a:pos x="T0" y="T1"/>
                  </a:cxn>
                  <a:cxn ang="0">
                    <a:pos x="T2" y="T3"/>
                  </a:cxn>
                  <a:cxn ang="0">
                    <a:pos x="T4" y="T5"/>
                  </a:cxn>
                  <a:cxn ang="0">
                    <a:pos x="T6" y="T7"/>
                  </a:cxn>
                  <a:cxn ang="0">
                    <a:pos x="T8" y="T9"/>
                  </a:cxn>
                </a:cxnLst>
                <a:rect l="0" t="0" r="r" b="b"/>
                <a:pathLst>
                  <a:path w="52" h="52">
                    <a:moveTo>
                      <a:pt x="7" y="38"/>
                    </a:moveTo>
                    <a:cubicBezTo>
                      <a:pt x="13" y="49"/>
                      <a:pt x="27" y="52"/>
                      <a:pt x="38" y="45"/>
                    </a:cubicBezTo>
                    <a:cubicBezTo>
                      <a:pt x="49" y="38"/>
                      <a:pt x="52" y="24"/>
                      <a:pt x="45" y="13"/>
                    </a:cubicBezTo>
                    <a:cubicBezTo>
                      <a:pt x="38" y="3"/>
                      <a:pt x="24" y="0"/>
                      <a:pt x="13" y="7"/>
                    </a:cubicBezTo>
                    <a:cubicBezTo>
                      <a:pt x="3" y="14"/>
                      <a:pt x="0" y="28"/>
                      <a:pt x="7"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55" name="Freeform 79">
                <a:extLst>
                  <a:ext uri="{FF2B5EF4-FFF2-40B4-BE49-F238E27FC236}">
                    <a16:creationId xmlns:a16="http://schemas.microsoft.com/office/drawing/2014/main" xmlns="" id="{AC36980B-E1AC-4E3B-83A3-82D7763B01EA}"/>
                  </a:ext>
                </a:extLst>
              </p:cNvPr>
              <p:cNvSpPr/>
              <p:nvPr/>
            </p:nvSpPr>
            <p:spPr bwMode="auto">
              <a:xfrm>
                <a:off x="9645651" y="5194300"/>
                <a:ext cx="536575" cy="646112"/>
              </a:xfrm>
              <a:custGeom>
                <a:avLst/>
                <a:gdLst>
                  <a:gd name="T0" fmla="*/ 162 w 170"/>
                  <a:gd name="T1" fmla="*/ 130 h 205"/>
                  <a:gd name="T2" fmla="*/ 152 w 170"/>
                  <a:gd name="T3" fmla="*/ 172 h 205"/>
                  <a:gd name="T4" fmla="*/ 126 w 170"/>
                  <a:gd name="T5" fmla="*/ 188 h 205"/>
                  <a:gd name="T6" fmla="*/ 124 w 170"/>
                  <a:gd name="T7" fmla="*/ 190 h 205"/>
                  <a:gd name="T8" fmla="*/ 114 w 170"/>
                  <a:gd name="T9" fmla="*/ 197 h 205"/>
                  <a:gd name="T10" fmla="*/ 72 w 170"/>
                  <a:gd name="T11" fmla="*/ 189 h 205"/>
                  <a:gd name="T12" fmla="*/ 72 w 170"/>
                  <a:gd name="T13" fmla="*/ 189 h 205"/>
                  <a:gd name="T14" fmla="*/ 39 w 170"/>
                  <a:gd name="T15" fmla="*/ 139 h 205"/>
                  <a:gd name="T16" fmla="*/ 42 w 170"/>
                  <a:gd name="T17" fmla="*/ 126 h 205"/>
                  <a:gd name="T18" fmla="*/ 56 w 170"/>
                  <a:gd name="T19" fmla="*/ 128 h 205"/>
                  <a:gd name="T20" fmla="*/ 75 w 170"/>
                  <a:gd name="T21" fmla="*/ 158 h 205"/>
                  <a:gd name="T22" fmla="*/ 86 w 170"/>
                  <a:gd name="T23" fmla="*/ 174 h 205"/>
                  <a:gd name="T24" fmla="*/ 90 w 170"/>
                  <a:gd name="T25" fmla="*/ 171 h 205"/>
                  <a:gd name="T26" fmla="*/ 78 w 170"/>
                  <a:gd name="T27" fmla="*/ 153 h 205"/>
                  <a:gd name="T28" fmla="*/ 57 w 170"/>
                  <a:gd name="T29" fmla="*/ 121 h 205"/>
                  <a:gd name="T30" fmla="*/ 54 w 170"/>
                  <a:gd name="T31" fmla="*/ 117 h 205"/>
                  <a:gd name="T32" fmla="*/ 4 w 170"/>
                  <a:gd name="T33" fmla="*/ 40 h 205"/>
                  <a:gd name="T34" fmla="*/ 8 w 170"/>
                  <a:gd name="T35" fmla="*/ 21 h 205"/>
                  <a:gd name="T36" fmla="*/ 25 w 170"/>
                  <a:gd name="T37" fmla="*/ 26 h 205"/>
                  <a:gd name="T38" fmla="*/ 76 w 170"/>
                  <a:gd name="T39" fmla="*/ 103 h 205"/>
                  <a:gd name="T40" fmla="*/ 81 w 170"/>
                  <a:gd name="T41" fmla="*/ 100 h 205"/>
                  <a:gd name="T42" fmla="*/ 31 w 170"/>
                  <a:gd name="T43" fmla="*/ 22 h 205"/>
                  <a:gd name="T44" fmla="*/ 34 w 170"/>
                  <a:gd name="T45" fmla="*/ 4 h 205"/>
                  <a:gd name="T46" fmla="*/ 52 w 170"/>
                  <a:gd name="T47" fmla="*/ 8 h 205"/>
                  <a:gd name="T48" fmla="*/ 103 w 170"/>
                  <a:gd name="T49" fmla="*/ 86 h 205"/>
                  <a:gd name="T50" fmla="*/ 106 w 170"/>
                  <a:gd name="T51" fmla="*/ 90 h 205"/>
                  <a:gd name="T52" fmla="*/ 126 w 170"/>
                  <a:gd name="T53" fmla="*/ 121 h 205"/>
                  <a:gd name="T54" fmla="*/ 138 w 170"/>
                  <a:gd name="T55" fmla="*/ 140 h 205"/>
                  <a:gd name="T56" fmla="*/ 142 w 170"/>
                  <a:gd name="T57" fmla="*/ 137 h 205"/>
                  <a:gd name="T58" fmla="*/ 132 w 170"/>
                  <a:gd name="T59" fmla="*/ 121 h 205"/>
                  <a:gd name="T60" fmla="*/ 112 w 170"/>
                  <a:gd name="T61" fmla="*/ 91 h 205"/>
                  <a:gd name="T62" fmla="*/ 115 w 170"/>
                  <a:gd name="T63" fmla="*/ 77 h 205"/>
                  <a:gd name="T64" fmla="*/ 129 w 170"/>
                  <a:gd name="T65" fmla="*/ 80 h 205"/>
                  <a:gd name="T66" fmla="*/ 162 w 170"/>
                  <a:gd name="T67" fmla="*/ 130 h 205"/>
                  <a:gd name="T68" fmla="*/ 162 w 170"/>
                  <a:gd name="T69" fmla="*/ 13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205">
                    <a:moveTo>
                      <a:pt x="162" y="130"/>
                    </a:moveTo>
                    <a:cubicBezTo>
                      <a:pt x="170" y="143"/>
                      <a:pt x="165" y="163"/>
                      <a:pt x="152" y="172"/>
                    </a:cubicBezTo>
                    <a:cubicBezTo>
                      <a:pt x="126" y="188"/>
                      <a:pt x="126" y="188"/>
                      <a:pt x="126" y="188"/>
                    </a:cubicBezTo>
                    <a:cubicBezTo>
                      <a:pt x="124" y="190"/>
                      <a:pt x="124" y="190"/>
                      <a:pt x="124" y="190"/>
                    </a:cubicBezTo>
                    <a:cubicBezTo>
                      <a:pt x="114" y="197"/>
                      <a:pt x="114" y="197"/>
                      <a:pt x="114" y="197"/>
                    </a:cubicBezTo>
                    <a:cubicBezTo>
                      <a:pt x="100" y="205"/>
                      <a:pt x="80" y="202"/>
                      <a:pt x="72" y="189"/>
                    </a:cubicBezTo>
                    <a:cubicBezTo>
                      <a:pt x="72" y="189"/>
                      <a:pt x="72" y="189"/>
                      <a:pt x="72" y="189"/>
                    </a:cubicBezTo>
                    <a:cubicBezTo>
                      <a:pt x="39" y="139"/>
                      <a:pt x="39" y="139"/>
                      <a:pt x="39" y="139"/>
                    </a:cubicBezTo>
                    <a:cubicBezTo>
                      <a:pt x="36" y="134"/>
                      <a:pt x="38" y="128"/>
                      <a:pt x="42" y="126"/>
                    </a:cubicBezTo>
                    <a:cubicBezTo>
                      <a:pt x="47" y="122"/>
                      <a:pt x="52" y="123"/>
                      <a:pt x="56" y="128"/>
                    </a:cubicBezTo>
                    <a:cubicBezTo>
                      <a:pt x="75" y="158"/>
                      <a:pt x="75" y="158"/>
                      <a:pt x="75" y="158"/>
                    </a:cubicBezTo>
                    <a:cubicBezTo>
                      <a:pt x="86" y="174"/>
                      <a:pt x="86" y="174"/>
                      <a:pt x="86" y="174"/>
                    </a:cubicBezTo>
                    <a:cubicBezTo>
                      <a:pt x="90" y="171"/>
                      <a:pt x="90" y="171"/>
                      <a:pt x="90" y="171"/>
                    </a:cubicBezTo>
                    <a:cubicBezTo>
                      <a:pt x="78" y="153"/>
                      <a:pt x="78" y="153"/>
                      <a:pt x="78" y="153"/>
                    </a:cubicBezTo>
                    <a:cubicBezTo>
                      <a:pt x="57" y="121"/>
                      <a:pt x="57" y="121"/>
                      <a:pt x="57" y="121"/>
                    </a:cubicBezTo>
                    <a:cubicBezTo>
                      <a:pt x="54" y="117"/>
                      <a:pt x="54" y="117"/>
                      <a:pt x="54" y="117"/>
                    </a:cubicBezTo>
                    <a:cubicBezTo>
                      <a:pt x="4" y="40"/>
                      <a:pt x="4" y="40"/>
                      <a:pt x="4" y="40"/>
                    </a:cubicBezTo>
                    <a:cubicBezTo>
                      <a:pt x="0" y="34"/>
                      <a:pt x="2" y="25"/>
                      <a:pt x="8" y="21"/>
                    </a:cubicBezTo>
                    <a:cubicBezTo>
                      <a:pt x="14" y="17"/>
                      <a:pt x="21" y="20"/>
                      <a:pt x="25" y="26"/>
                    </a:cubicBezTo>
                    <a:cubicBezTo>
                      <a:pt x="76" y="103"/>
                      <a:pt x="76" y="103"/>
                      <a:pt x="76" y="103"/>
                    </a:cubicBezTo>
                    <a:cubicBezTo>
                      <a:pt x="81" y="100"/>
                      <a:pt x="81" y="100"/>
                      <a:pt x="81" y="100"/>
                    </a:cubicBezTo>
                    <a:cubicBezTo>
                      <a:pt x="31" y="22"/>
                      <a:pt x="31" y="22"/>
                      <a:pt x="31" y="22"/>
                    </a:cubicBezTo>
                    <a:cubicBezTo>
                      <a:pt x="27" y="16"/>
                      <a:pt x="27" y="8"/>
                      <a:pt x="34" y="4"/>
                    </a:cubicBezTo>
                    <a:cubicBezTo>
                      <a:pt x="40" y="0"/>
                      <a:pt x="48" y="2"/>
                      <a:pt x="52" y="8"/>
                    </a:cubicBezTo>
                    <a:cubicBezTo>
                      <a:pt x="103" y="86"/>
                      <a:pt x="103" y="86"/>
                      <a:pt x="103" y="86"/>
                    </a:cubicBezTo>
                    <a:cubicBezTo>
                      <a:pt x="106" y="90"/>
                      <a:pt x="106" y="90"/>
                      <a:pt x="106" y="90"/>
                    </a:cubicBezTo>
                    <a:cubicBezTo>
                      <a:pt x="126" y="121"/>
                      <a:pt x="126" y="121"/>
                      <a:pt x="126" y="121"/>
                    </a:cubicBezTo>
                    <a:cubicBezTo>
                      <a:pt x="138" y="140"/>
                      <a:pt x="138" y="140"/>
                      <a:pt x="138" y="140"/>
                    </a:cubicBezTo>
                    <a:cubicBezTo>
                      <a:pt x="142" y="137"/>
                      <a:pt x="142" y="137"/>
                      <a:pt x="142" y="137"/>
                    </a:cubicBezTo>
                    <a:cubicBezTo>
                      <a:pt x="132" y="121"/>
                      <a:pt x="132" y="121"/>
                      <a:pt x="132" y="121"/>
                    </a:cubicBezTo>
                    <a:cubicBezTo>
                      <a:pt x="112" y="91"/>
                      <a:pt x="112" y="91"/>
                      <a:pt x="112" y="91"/>
                    </a:cubicBezTo>
                    <a:cubicBezTo>
                      <a:pt x="109" y="86"/>
                      <a:pt x="110" y="81"/>
                      <a:pt x="115" y="77"/>
                    </a:cubicBezTo>
                    <a:cubicBezTo>
                      <a:pt x="120" y="75"/>
                      <a:pt x="126" y="75"/>
                      <a:pt x="129" y="80"/>
                    </a:cubicBezTo>
                    <a:cubicBezTo>
                      <a:pt x="162" y="130"/>
                      <a:pt x="162" y="130"/>
                      <a:pt x="162" y="130"/>
                    </a:cubicBezTo>
                    <a:cubicBezTo>
                      <a:pt x="162" y="130"/>
                      <a:pt x="162" y="130"/>
                      <a:pt x="162" y="1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4" name="Group 38">
              <a:extLst>
                <a:ext uri="{FF2B5EF4-FFF2-40B4-BE49-F238E27FC236}">
                  <a16:creationId xmlns:a16="http://schemas.microsoft.com/office/drawing/2014/main" xmlns="" id="{7808E15B-4CF6-45F2-BCE6-3CBEA7BFD86C}"/>
                </a:ext>
              </a:extLst>
            </p:cNvPr>
            <p:cNvGrpSpPr/>
            <p:nvPr/>
          </p:nvGrpSpPr>
          <p:grpSpPr>
            <a:xfrm>
              <a:off x="3475744" y="4970554"/>
              <a:ext cx="386914" cy="719373"/>
              <a:chOff x="9390063" y="5318125"/>
              <a:chExt cx="428625" cy="796925"/>
            </a:xfrm>
            <a:solidFill>
              <a:srgbClr val="5EA9CA"/>
            </a:solidFill>
          </p:grpSpPr>
          <p:sp>
            <p:nvSpPr>
              <p:cNvPr id="52" name="Freeform 80">
                <a:extLst>
                  <a:ext uri="{FF2B5EF4-FFF2-40B4-BE49-F238E27FC236}">
                    <a16:creationId xmlns:a16="http://schemas.microsoft.com/office/drawing/2014/main" xmlns="" id="{9B3A962D-0954-41D8-9D9A-A03B661949C2}"/>
                  </a:ext>
                </a:extLst>
              </p:cNvPr>
              <p:cNvSpPr/>
              <p:nvPr/>
            </p:nvSpPr>
            <p:spPr bwMode="auto">
              <a:xfrm>
                <a:off x="9617076" y="5957888"/>
                <a:ext cx="161925" cy="157162"/>
              </a:xfrm>
              <a:custGeom>
                <a:avLst/>
                <a:gdLst>
                  <a:gd name="T0" fmla="*/ 4 w 51"/>
                  <a:gd name="T1" fmla="*/ 32 h 50"/>
                  <a:gd name="T2" fmla="*/ 32 w 51"/>
                  <a:gd name="T3" fmla="*/ 46 h 50"/>
                  <a:gd name="T4" fmla="*/ 47 w 51"/>
                  <a:gd name="T5" fmla="*/ 18 h 50"/>
                  <a:gd name="T6" fmla="*/ 18 w 51"/>
                  <a:gd name="T7" fmla="*/ 4 h 50"/>
                  <a:gd name="T8" fmla="*/ 4 w 51"/>
                  <a:gd name="T9" fmla="*/ 32 h 50"/>
                </a:gdLst>
                <a:ahLst/>
                <a:cxnLst>
                  <a:cxn ang="0">
                    <a:pos x="T0" y="T1"/>
                  </a:cxn>
                  <a:cxn ang="0">
                    <a:pos x="T2" y="T3"/>
                  </a:cxn>
                  <a:cxn ang="0">
                    <a:pos x="T4" y="T5"/>
                  </a:cxn>
                  <a:cxn ang="0">
                    <a:pos x="T6" y="T7"/>
                  </a:cxn>
                  <a:cxn ang="0">
                    <a:pos x="T8" y="T9"/>
                  </a:cxn>
                </a:cxnLst>
                <a:rect l="0" t="0" r="r" b="b"/>
                <a:pathLst>
                  <a:path w="51" h="50">
                    <a:moveTo>
                      <a:pt x="4" y="32"/>
                    </a:moveTo>
                    <a:cubicBezTo>
                      <a:pt x="7" y="44"/>
                      <a:pt x="20" y="50"/>
                      <a:pt x="32" y="46"/>
                    </a:cubicBezTo>
                    <a:cubicBezTo>
                      <a:pt x="44" y="43"/>
                      <a:pt x="51" y="30"/>
                      <a:pt x="47" y="18"/>
                    </a:cubicBezTo>
                    <a:cubicBezTo>
                      <a:pt x="43" y="6"/>
                      <a:pt x="30" y="0"/>
                      <a:pt x="18" y="4"/>
                    </a:cubicBezTo>
                    <a:cubicBezTo>
                      <a:pt x="6" y="8"/>
                      <a:pt x="0" y="20"/>
                      <a:pt x="4"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53" name="Freeform 81">
                <a:extLst>
                  <a:ext uri="{FF2B5EF4-FFF2-40B4-BE49-F238E27FC236}">
                    <a16:creationId xmlns:a16="http://schemas.microsoft.com/office/drawing/2014/main" xmlns="" id="{85A6D063-9B16-453D-B9F0-2E200AC70DCD}"/>
                  </a:ext>
                </a:extLst>
              </p:cNvPr>
              <p:cNvSpPr/>
              <p:nvPr/>
            </p:nvSpPr>
            <p:spPr bwMode="auto">
              <a:xfrm>
                <a:off x="9390063" y="5318125"/>
                <a:ext cx="428625" cy="674687"/>
              </a:xfrm>
              <a:custGeom>
                <a:avLst/>
                <a:gdLst>
                  <a:gd name="T0" fmla="*/ 131 w 136"/>
                  <a:gd name="T1" fmla="*/ 158 h 214"/>
                  <a:gd name="T2" fmla="*/ 111 w 136"/>
                  <a:gd name="T3" fmla="*/ 195 h 214"/>
                  <a:gd name="T4" fmla="*/ 81 w 136"/>
                  <a:gd name="T5" fmla="*/ 205 h 214"/>
                  <a:gd name="T6" fmla="*/ 79 w 136"/>
                  <a:gd name="T7" fmla="*/ 205 h 214"/>
                  <a:gd name="T8" fmla="*/ 67 w 136"/>
                  <a:gd name="T9" fmla="*/ 209 h 214"/>
                  <a:gd name="T10" fmla="*/ 29 w 136"/>
                  <a:gd name="T11" fmla="*/ 191 h 214"/>
                  <a:gd name="T12" fmla="*/ 29 w 136"/>
                  <a:gd name="T13" fmla="*/ 191 h 214"/>
                  <a:gd name="T14" fmla="*/ 10 w 136"/>
                  <a:gd name="T15" fmla="*/ 134 h 214"/>
                  <a:gd name="T16" fmla="*/ 17 w 136"/>
                  <a:gd name="T17" fmla="*/ 122 h 214"/>
                  <a:gd name="T18" fmla="*/ 29 w 136"/>
                  <a:gd name="T19" fmla="*/ 128 h 214"/>
                  <a:gd name="T20" fmla="*/ 40 w 136"/>
                  <a:gd name="T21" fmla="*/ 162 h 214"/>
                  <a:gd name="T22" fmla="*/ 46 w 136"/>
                  <a:gd name="T23" fmla="*/ 180 h 214"/>
                  <a:gd name="T24" fmla="*/ 51 w 136"/>
                  <a:gd name="T25" fmla="*/ 179 h 214"/>
                  <a:gd name="T26" fmla="*/ 44 w 136"/>
                  <a:gd name="T27" fmla="*/ 158 h 214"/>
                  <a:gd name="T28" fmla="*/ 32 w 136"/>
                  <a:gd name="T29" fmla="*/ 122 h 214"/>
                  <a:gd name="T30" fmla="*/ 31 w 136"/>
                  <a:gd name="T31" fmla="*/ 117 h 214"/>
                  <a:gd name="T32" fmla="*/ 2 w 136"/>
                  <a:gd name="T33" fmla="*/ 29 h 214"/>
                  <a:gd name="T34" fmla="*/ 11 w 136"/>
                  <a:gd name="T35" fmla="*/ 12 h 214"/>
                  <a:gd name="T36" fmla="*/ 27 w 136"/>
                  <a:gd name="T37" fmla="*/ 21 h 214"/>
                  <a:gd name="T38" fmla="*/ 56 w 136"/>
                  <a:gd name="T39" fmla="*/ 109 h 214"/>
                  <a:gd name="T40" fmla="*/ 61 w 136"/>
                  <a:gd name="T41" fmla="*/ 107 h 214"/>
                  <a:gd name="T42" fmla="*/ 33 w 136"/>
                  <a:gd name="T43" fmla="*/ 19 h 214"/>
                  <a:gd name="T44" fmla="*/ 41 w 136"/>
                  <a:gd name="T45" fmla="*/ 3 h 214"/>
                  <a:gd name="T46" fmla="*/ 58 w 136"/>
                  <a:gd name="T47" fmla="*/ 11 h 214"/>
                  <a:gd name="T48" fmla="*/ 86 w 136"/>
                  <a:gd name="T49" fmla="*/ 99 h 214"/>
                  <a:gd name="T50" fmla="*/ 88 w 136"/>
                  <a:gd name="T51" fmla="*/ 104 h 214"/>
                  <a:gd name="T52" fmla="*/ 99 w 136"/>
                  <a:gd name="T53" fmla="*/ 140 h 214"/>
                  <a:gd name="T54" fmla="*/ 106 w 136"/>
                  <a:gd name="T55" fmla="*/ 161 h 214"/>
                  <a:gd name="T56" fmla="*/ 111 w 136"/>
                  <a:gd name="T57" fmla="*/ 159 h 214"/>
                  <a:gd name="T58" fmla="*/ 105 w 136"/>
                  <a:gd name="T59" fmla="*/ 141 h 214"/>
                  <a:gd name="T60" fmla="*/ 94 w 136"/>
                  <a:gd name="T61" fmla="*/ 107 h 214"/>
                  <a:gd name="T62" fmla="*/ 100 w 136"/>
                  <a:gd name="T63" fmla="*/ 95 h 214"/>
                  <a:gd name="T64" fmla="*/ 113 w 136"/>
                  <a:gd name="T65" fmla="*/ 101 h 214"/>
                  <a:gd name="T66" fmla="*/ 131 w 136"/>
                  <a:gd name="T67" fmla="*/ 158 h 214"/>
                  <a:gd name="T68" fmla="*/ 131 w 136"/>
                  <a:gd name="T69"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214">
                    <a:moveTo>
                      <a:pt x="131" y="158"/>
                    </a:moveTo>
                    <a:cubicBezTo>
                      <a:pt x="136" y="173"/>
                      <a:pt x="126" y="190"/>
                      <a:pt x="111" y="195"/>
                    </a:cubicBezTo>
                    <a:cubicBezTo>
                      <a:pt x="81" y="205"/>
                      <a:pt x="81" y="205"/>
                      <a:pt x="81" y="205"/>
                    </a:cubicBezTo>
                    <a:cubicBezTo>
                      <a:pt x="79" y="205"/>
                      <a:pt x="79" y="205"/>
                      <a:pt x="79" y="205"/>
                    </a:cubicBezTo>
                    <a:cubicBezTo>
                      <a:pt x="67" y="209"/>
                      <a:pt x="67" y="209"/>
                      <a:pt x="67" y="209"/>
                    </a:cubicBezTo>
                    <a:cubicBezTo>
                      <a:pt x="52" y="214"/>
                      <a:pt x="34" y="206"/>
                      <a:pt x="29" y="191"/>
                    </a:cubicBezTo>
                    <a:cubicBezTo>
                      <a:pt x="29" y="191"/>
                      <a:pt x="29" y="191"/>
                      <a:pt x="29" y="191"/>
                    </a:cubicBezTo>
                    <a:cubicBezTo>
                      <a:pt x="10" y="134"/>
                      <a:pt x="10" y="134"/>
                      <a:pt x="10" y="134"/>
                    </a:cubicBezTo>
                    <a:cubicBezTo>
                      <a:pt x="8" y="128"/>
                      <a:pt x="12" y="123"/>
                      <a:pt x="17" y="122"/>
                    </a:cubicBezTo>
                    <a:cubicBezTo>
                      <a:pt x="23" y="120"/>
                      <a:pt x="27" y="122"/>
                      <a:pt x="29" y="128"/>
                    </a:cubicBezTo>
                    <a:cubicBezTo>
                      <a:pt x="40" y="162"/>
                      <a:pt x="40" y="162"/>
                      <a:pt x="40" y="162"/>
                    </a:cubicBezTo>
                    <a:cubicBezTo>
                      <a:pt x="46" y="180"/>
                      <a:pt x="46" y="180"/>
                      <a:pt x="46" y="180"/>
                    </a:cubicBezTo>
                    <a:cubicBezTo>
                      <a:pt x="51" y="179"/>
                      <a:pt x="51" y="179"/>
                      <a:pt x="51" y="179"/>
                    </a:cubicBezTo>
                    <a:cubicBezTo>
                      <a:pt x="44" y="158"/>
                      <a:pt x="44" y="158"/>
                      <a:pt x="44" y="158"/>
                    </a:cubicBezTo>
                    <a:cubicBezTo>
                      <a:pt x="32" y="122"/>
                      <a:pt x="32" y="122"/>
                      <a:pt x="32" y="122"/>
                    </a:cubicBezTo>
                    <a:cubicBezTo>
                      <a:pt x="31" y="117"/>
                      <a:pt x="31" y="117"/>
                      <a:pt x="31" y="117"/>
                    </a:cubicBezTo>
                    <a:cubicBezTo>
                      <a:pt x="2" y="29"/>
                      <a:pt x="2" y="29"/>
                      <a:pt x="2" y="29"/>
                    </a:cubicBezTo>
                    <a:cubicBezTo>
                      <a:pt x="0" y="22"/>
                      <a:pt x="4" y="14"/>
                      <a:pt x="11" y="12"/>
                    </a:cubicBezTo>
                    <a:cubicBezTo>
                      <a:pt x="18" y="10"/>
                      <a:pt x="25" y="14"/>
                      <a:pt x="27" y="21"/>
                    </a:cubicBezTo>
                    <a:cubicBezTo>
                      <a:pt x="56" y="109"/>
                      <a:pt x="56" y="109"/>
                      <a:pt x="56" y="109"/>
                    </a:cubicBezTo>
                    <a:cubicBezTo>
                      <a:pt x="61" y="107"/>
                      <a:pt x="61" y="107"/>
                      <a:pt x="61" y="107"/>
                    </a:cubicBezTo>
                    <a:cubicBezTo>
                      <a:pt x="33" y="19"/>
                      <a:pt x="33" y="19"/>
                      <a:pt x="33" y="19"/>
                    </a:cubicBezTo>
                    <a:cubicBezTo>
                      <a:pt x="31" y="12"/>
                      <a:pt x="34" y="5"/>
                      <a:pt x="41" y="3"/>
                    </a:cubicBezTo>
                    <a:cubicBezTo>
                      <a:pt x="48" y="0"/>
                      <a:pt x="55" y="4"/>
                      <a:pt x="58" y="11"/>
                    </a:cubicBezTo>
                    <a:cubicBezTo>
                      <a:pt x="86" y="99"/>
                      <a:pt x="86" y="99"/>
                      <a:pt x="86" y="99"/>
                    </a:cubicBezTo>
                    <a:cubicBezTo>
                      <a:pt x="88" y="104"/>
                      <a:pt x="88" y="104"/>
                      <a:pt x="88" y="104"/>
                    </a:cubicBezTo>
                    <a:cubicBezTo>
                      <a:pt x="99" y="140"/>
                      <a:pt x="99" y="140"/>
                      <a:pt x="99" y="140"/>
                    </a:cubicBezTo>
                    <a:cubicBezTo>
                      <a:pt x="106" y="161"/>
                      <a:pt x="106" y="161"/>
                      <a:pt x="106" y="161"/>
                    </a:cubicBezTo>
                    <a:cubicBezTo>
                      <a:pt x="111" y="159"/>
                      <a:pt x="111" y="159"/>
                      <a:pt x="111" y="159"/>
                    </a:cubicBezTo>
                    <a:cubicBezTo>
                      <a:pt x="105" y="141"/>
                      <a:pt x="105" y="141"/>
                      <a:pt x="105" y="141"/>
                    </a:cubicBezTo>
                    <a:cubicBezTo>
                      <a:pt x="94" y="107"/>
                      <a:pt x="94" y="107"/>
                      <a:pt x="94" y="107"/>
                    </a:cubicBezTo>
                    <a:cubicBezTo>
                      <a:pt x="92" y="101"/>
                      <a:pt x="94" y="97"/>
                      <a:pt x="100" y="95"/>
                    </a:cubicBezTo>
                    <a:cubicBezTo>
                      <a:pt x="105" y="93"/>
                      <a:pt x="111" y="95"/>
                      <a:pt x="113" y="101"/>
                    </a:cubicBezTo>
                    <a:cubicBezTo>
                      <a:pt x="131" y="158"/>
                      <a:pt x="131" y="158"/>
                      <a:pt x="131" y="158"/>
                    </a:cubicBezTo>
                    <a:cubicBezTo>
                      <a:pt x="131" y="158"/>
                      <a:pt x="131" y="158"/>
                      <a:pt x="131" y="1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5" name="Group 39">
              <a:extLst>
                <a:ext uri="{FF2B5EF4-FFF2-40B4-BE49-F238E27FC236}">
                  <a16:creationId xmlns:a16="http://schemas.microsoft.com/office/drawing/2014/main" xmlns="" id="{B1C2CB4D-33F4-4D31-9047-9670352E4A9E}"/>
                </a:ext>
              </a:extLst>
            </p:cNvPr>
            <p:cNvGrpSpPr/>
            <p:nvPr/>
          </p:nvGrpSpPr>
          <p:grpSpPr>
            <a:xfrm>
              <a:off x="3187708" y="5055102"/>
              <a:ext cx="333893" cy="732269"/>
              <a:chOff x="9070976" y="5411788"/>
              <a:chExt cx="369888" cy="811212"/>
            </a:xfrm>
            <a:solidFill>
              <a:srgbClr val="5EA9CA"/>
            </a:solidFill>
          </p:grpSpPr>
          <p:sp>
            <p:nvSpPr>
              <p:cNvPr id="50" name="Freeform 82">
                <a:extLst>
                  <a:ext uri="{FF2B5EF4-FFF2-40B4-BE49-F238E27FC236}">
                    <a16:creationId xmlns:a16="http://schemas.microsoft.com/office/drawing/2014/main" xmlns="" id="{C9EC1342-E7AF-495D-B7CB-6CFDC3B77687}"/>
                  </a:ext>
                </a:extLst>
              </p:cNvPr>
              <p:cNvSpPr/>
              <p:nvPr/>
            </p:nvSpPr>
            <p:spPr bwMode="auto">
              <a:xfrm>
                <a:off x="9217026" y="6072188"/>
                <a:ext cx="150813" cy="150812"/>
              </a:xfrm>
              <a:custGeom>
                <a:avLst/>
                <a:gdLst>
                  <a:gd name="T0" fmla="*/ 2 w 48"/>
                  <a:gd name="T1" fmla="*/ 27 h 48"/>
                  <a:gd name="T2" fmla="*/ 27 w 48"/>
                  <a:gd name="T3" fmla="*/ 46 h 48"/>
                  <a:gd name="T4" fmla="*/ 47 w 48"/>
                  <a:gd name="T5" fmla="*/ 20 h 48"/>
                  <a:gd name="T6" fmla="*/ 21 w 48"/>
                  <a:gd name="T7" fmla="*/ 1 h 48"/>
                  <a:gd name="T8" fmla="*/ 2 w 48"/>
                  <a:gd name="T9" fmla="*/ 27 h 48"/>
                </a:gdLst>
                <a:ahLst/>
                <a:cxnLst>
                  <a:cxn ang="0">
                    <a:pos x="T0" y="T1"/>
                  </a:cxn>
                  <a:cxn ang="0">
                    <a:pos x="T2" y="T3"/>
                  </a:cxn>
                  <a:cxn ang="0">
                    <a:pos x="T4" y="T5"/>
                  </a:cxn>
                  <a:cxn ang="0">
                    <a:pos x="T6" y="T7"/>
                  </a:cxn>
                  <a:cxn ang="0">
                    <a:pos x="T8" y="T9"/>
                  </a:cxn>
                </a:cxnLst>
                <a:rect l="0" t="0" r="r" b="b"/>
                <a:pathLst>
                  <a:path w="48" h="48">
                    <a:moveTo>
                      <a:pt x="2" y="27"/>
                    </a:moveTo>
                    <a:cubicBezTo>
                      <a:pt x="3" y="39"/>
                      <a:pt x="15" y="48"/>
                      <a:pt x="27" y="46"/>
                    </a:cubicBezTo>
                    <a:cubicBezTo>
                      <a:pt x="40" y="44"/>
                      <a:pt x="48" y="33"/>
                      <a:pt x="47" y="20"/>
                    </a:cubicBezTo>
                    <a:cubicBezTo>
                      <a:pt x="45" y="8"/>
                      <a:pt x="33" y="0"/>
                      <a:pt x="21" y="1"/>
                    </a:cubicBezTo>
                    <a:cubicBezTo>
                      <a:pt x="8" y="3"/>
                      <a:pt x="0" y="15"/>
                      <a:pt x="2"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51" name="Freeform 83">
                <a:extLst>
                  <a:ext uri="{FF2B5EF4-FFF2-40B4-BE49-F238E27FC236}">
                    <a16:creationId xmlns:a16="http://schemas.microsoft.com/office/drawing/2014/main" xmlns="" id="{501E8B5B-DDF3-464C-902A-10630875B878}"/>
                  </a:ext>
                </a:extLst>
              </p:cNvPr>
              <p:cNvSpPr/>
              <p:nvPr/>
            </p:nvSpPr>
            <p:spPr bwMode="auto">
              <a:xfrm>
                <a:off x="9070976" y="5411788"/>
                <a:ext cx="369888" cy="665162"/>
              </a:xfrm>
              <a:custGeom>
                <a:avLst/>
                <a:gdLst>
                  <a:gd name="T0" fmla="*/ 115 w 117"/>
                  <a:gd name="T1" fmla="*/ 169 h 211"/>
                  <a:gd name="T2" fmla="*/ 89 w 117"/>
                  <a:gd name="T3" fmla="*/ 202 h 211"/>
                  <a:gd name="T4" fmla="*/ 58 w 117"/>
                  <a:gd name="T5" fmla="*/ 207 h 211"/>
                  <a:gd name="T6" fmla="*/ 56 w 117"/>
                  <a:gd name="T7" fmla="*/ 207 h 211"/>
                  <a:gd name="T8" fmla="*/ 44 w 117"/>
                  <a:gd name="T9" fmla="*/ 209 h 211"/>
                  <a:gd name="T10" fmla="*/ 9 w 117"/>
                  <a:gd name="T11" fmla="*/ 184 h 211"/>
                  <a:gd name="T12" fmla="*/ 9 w 117"/>
                  <a:gd name="T13" fmla="*/ 184 h 211"/>
                  <a:gd name="T14" fmla="*/ 0 w 117"/>
                  <a:gd name="T15" fmla="*/ 125 h 211"/>
                  <a:gd name="T16" fmla="*/ 9 w 117"/>
                  <a:gd name="T17" fmla="*/ 114 h 211"/>
                  <a:gd name="T18" fmla="*/ 20 w 117"/>
                  <a:gd name="T19" fmla="*/ 122 h 211"/>
                  <a:gd name="T20" fmla="*/ 25 w 117"/>
                  <a:gd name="T21" fmla="*/ 157 h 211"/>
                  <a:gd name="T22" fmla="*/ 28 w 117"/>
                  <a:gd name="T23" fmla="*/ 177 h 211"/>
                  <a:gd name="T24" fmla="*/ 33 w 117"/>
                  <a:gd name="T25" fmla="*/ 176 h 211"/>
                  <a:gd name="T26" fmla="*/ 30 w 117"/>
                  <a:gd name="T27" fmla="*/ 154 h 211"/>
                  <a:gd name="T28" fmla="*/ 24 w 117"/>
                  <a:gd name="T29" fmla="*/ 117 h 211"/>
                  <a:gd name="T30" fmla="*/ 24 w 117"/>
                  <a:gd name="T31" fmla="*/ 112 h 211"/>
                  <a:gd name="T32" fmla="*/ 10 w 117"/>
                  <a:gd name="T33" fmla="*/ 20 h 211"/>
                  <a:gd name="T34" fmla="*/ 22 w 117"/>
                  <a:gd name="T35" fmla="*/ 5 h 211"/>
                  <a:gd name="T36" fmla="*/ 36 w 117"/>
                  <a:gd name="T37" fmla="*/ 17 h 211"/>
                  <a:gd name="T38" fmla="*/ 49 w 117"/>
                  <a:gd name="T39" fmla="*/ 108 h 211"/>
                  <a:gd name="T40" fmla="*/ 55 w 117"/>
                  <a:gd name="T41" fmla="*/ 108 h 211"/>
                  <a:gd name="T42" fmla="*/ 42 w 117"/>
                  <a:gd name="T43" fmla="*/ 16 h 211"/>
                  <a:gd name="T44" fmla="*/ 53 w 117"/>
                  <a:gd name="T45" fmla="*/ 1 h 211"/>
                  <a:gd name="T46" fmla="*/ 68 w 117"/>
                  <a:gd name="T47" fmla="*/ 12 h 211"/>
                  <a:gd name="T48" fmla="*/ 81 w 117"/>
                  <a:gd name="T49" fmla="*/ 104 h 211"/>
                  <a:gd name="T50" fmla="*/ 82 w 117"/>
                  <a:gd name="T51" fmla="*/ 109 h 211"/>
                  <a:gd name="T52" fmla="*/ 87 w 117"/>
                  <a:gd name="T53" fmla="*/ 146 h 211"/>
                  <a:gd name="T54" fmla="*/ 90 w 117"/>
                  <a:gd name="T55" fmla="*/ 168 h 211"/>
                  <a:gd name="T56" fmla="*/ 95 w 117"/>
                  <a:gd name="T57" fmla="*/ 167 h 211"/>
                  <a:gd name="T58" fmla="*/ 92 w 117"/>
                  <a:gd name="T59" fmla="*/ 148 h 211"/>
                  <a:gd name="T60" fmla="*/ 87 w 117"/>
                  <a:gd name="T61" fmla="*/ 113 h 211"/>
                  <a:gd name="T62" fmla="*/ 96 w 117"/>
                  <a:gd name="T63" fmla="*/ 102 h 211"/>
                  <a:gd name="T64" fmla="*/ 107 w 117"/>
                  <a:gd name="T65" fmla="*/ 110 h 211"/>
                  <a:gd name="T66" fmla="*/ 115 w 117"/>
                  <a:gd name="T67" fmla="*/ 169 h 211"/>
                  <a:gd name="T68" fmla="*/ 115 w 117"/>
                  <a:gd name="T69" fmla="*/ 16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211">
                    <a:moveTo>
                      <a:pt x="115" y="169"/>
                    </a:moveTo>
                    <a:cubicBezTo>
                      <a:pt x="117" y="185"/>
                      <a:pt x="105" y="200"/>
                      <a:pt x="89" y="202"/>
                    </a:cubicBezTo>
                    <a:cubicBezTo>
                      <a:pt x="58" y="207"/>
                      <a:pt x="58" y="207"/>
                      <a:pt x="58" y="207"/>
                    </a:cubicBezTo>
                    <a:cubicBezTo>
                      <a:pt x="56" y="207"/>
                      <a:pt x="56" y="207"/>
                      <a:pt x="56" y="207"/>
                    </a:cubicBezTo>
                    <a:cubicBezTo>
                      <a:pt x="44" y="209"/>
                      <a:pt x="44" y="209"/>
                      <a:pt x="44" y="209"/>
                    </a:cubicBezTo>
                    <a:cubicBezTo>
                      <a:pt x="28" y="211"/>
                      <a:pt x="11" y="200"/>
                      <a:pt x="9" y="184"/>
                    </a:cubicBezTo>
                    <a:cubicBezTo>
                      <a:pt x="9" y="184"/>
                      <a:pt x="9" y="184"/>
                      <a:pt x="9" y="184"/>
                    </a:cubicBezTo>
                    <a:cubicBezTo>
                      <a:pt x="0" y="125"/>
                      <a:pt x="0" y="125"/>
                      <a:pt x="0" y="125"/>
                    </a:cubicBezTo>
                    <a:cubicBezTo>
                      <a:pt x="0" y="119"/>
                      <a:pt x="4" y="115"/>
                      <a:pt x="9" y="114"/>
                    </a:cubicBezTo>
                    <a:cubicBezTo>
                      <a:pt x="15" y="113"/>
                      <a:pt x="19" y="116"/>
                      <a:pt x="20" y="122"/>
                    </a:cubicBezTo>
                    <a:cubicBezTo>
                      <a:pt x="25" y="157"/>
                      <a:pt x="25" y="157"/>
                      <a:pt x="25" y="157"/>
                    </a:cubicBezTo>
                    <a:cubicBezTo>
                      <a:pt x="28" y="177"/>
                      <a:pt x="28" y="177"/>
                      <a:pt x="28" y="177"/>
                    </a:cubicBezTo>
                    <a:cubicBezTo>
                      <a:pt x="33" y="176"/>
                      <a:pt x="33" y="176"/>
                      <a:pt x="33" y="176"/>
                    </a:cubicBezTo>
                    <a:cubicBezTo>
                      <a:pt x="30" y="154"/>
                      <a:pt x="30" y="154"/>
                      <a:pt x="30" y="154"/>
                    </a:cubicBezTo>
                    <a:cubicBezTo>
                      <a:pt x="24" y="117"/>
                      <a:pt x="24" y="117"/>
                      <a:pt x="24" y="117"/>
                    </a:cubicBezTo>
                    <a:cubicBezTo>
                      <a:pt x="24" y="112"/>
                      <a:pt x="24" y="112"/>
                      <a:pt x="24" y="112"/>
                    </a:cubicBezTo>
                    <a:cubicBezTo>
                      <a:pt x="10" y="20"/>
                      <a:pt x="10" y="20"/>
                      <a:pt x="10" y="20"/>
                    </a:cubicBezTo>
                    <a:cubicBezTo>
                      <a:pt x="9" y="13"/>
                      <a:pt x="15" y="6"/>
                      <a:pt x="22" y="5"/>
                    </a:cubicBezTo>
                    <a:cubicBezTo>
                      <a:pt x="29" y="4"/>
                      <a:pt x="35" y="10"/>
                      <a:pt x="36" y="17"/>
                    </a:cubicBezTo>
                    <a:cubicBezTo>
                      <a:pt x="49" y="108"/>
                      <a:pt x="49" y="108"/>
                      <a:pt x="49" y="108"/>
                    </a:cubicBezTo>
                    <a:cubicBezTo>
                      <a:pt x="55" y="108"/>
                      <a:pt x="55" y="108"/>
                      <a:pt x="55" y="108"/>
                    </a:cubicBezTo>
                    <a:cubicBezTo>
                      <a:pt x="42" y="16"/>
                      <a:pt x="42" y="16"/>
                      <a:pt x="42" y="16"/>
                    </a:cubicBezTo>
                    <a:cubicBezTo>
                      <a:pt x="41" y="9"/>
                      <a:pt x="45" y="2"/>
                      <a:pt x="53" y="1"/>
                    </a:cubicBezTo>
                    <a:cubicBezTo>
                      <a:pt x="60" y="0"/>
                      <a:pt x="67" y="5"/>
                      <a:pt x="68" y="12"/>
                    </a:cubicBezTo>
                    <a:cubicBezTo>
                      <a:pt x="81" y="104"/>
                      <a:pt x="81" y="104"/>
                      <a:pt x="81" y="104"/>
                    </a:cubicBezTo>
                    <a:cubicBezTo>
                      <a:pt x="82" y="109"/>
                      <a:pt x="82" y="109"/>
                      <a:pt x="82" y="109"/>
                    </a:cubicBezTo>
                    <a:cubicBezTo>
                      <a:pt x="87" y="146"/>
                      <a:pt x="87" y="146"/>
                      <a:pt x="87" y="146"/>
                    </a:cubicBezTo>
                    <a:cubicBezTo>
                      <a:pt x="90" y="168"/>
                      <a:pt x="90" y="168"/>
                      <a:pt x="90" y="168"/>
                    </a:cubicBezTo>
                    <a:cubicBezTo>
                      <a:pt x="95" y="167"/>
                      <a:pt x="95" y="167"/>
                      <a:pt x="95" y="167"/>
                    </a:cubicBezTo>
                    <a:cubicBezTo>
                      <a:pt x="92" y="148"/>
                      <a:pt x="92" y="148"/>
                      <a:pt x="92" y="148"/>
                    </a:cubicBezTo>
                    <a:cubicBezTo>
                      <a:pt x="87" y="113"/>
                      <a:pt x="87" y="113"/>
                      <a:pt x="87" y="113"/>
                    </a:cubicBezTo>
                    <a:cubicBezTo>
                      <a:pt x="86" y="107"/>
                      <a:pt x="90" y="103"/>
                      <a:pt x="96" y="102"/>
                    </a:cubicBezTo>
                    <a:cubicBezTo>
                      <a:pt x="101" y="101"/>
                      <a:pt x="106" y="104"/>
                      <a:pt x="107" y="110"/>
                    </a:cubicBezTo>
                    <a:cubicBezTo>
                      <a:pt x="115" y="169"/>
                      <a:pt x="115" y="169"/>
                      <a:pt x="115" y="169"/>
                    </a:cubicBezTo>
                    <a:cubicBezTo>
                      <a:pt x="115" y="169"/>
                      <a:pt x="115" y="169"/>
                      <a:pt x="115" y="1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grpSp>
        <p:grpSp>
          <p:nvGrpSpPr>
            <p:cNvPr id="46" name="Group 40">
              <a:extLst>
                <a:ext uri="{FF2B5EF4-FFF2-40B4-BE49-F238E27FC236}">
                  <a16:creationId xmlns:a16="http://schemas.microsoft.com/office/drawing/2014/main" xmlns="" id="{02046ED2-AF1F-4EF9-A65C-021EDC325593}"/>
                </a:ext>
              </a:extLst>
            </p:cNvPr>
            <p:cNvGrpSpPr/>
            <p:nvPr/>
          </p:nvGrpSpPr>
          <p:grpSpPr>
            <a:xfrm>
              <a:off x="1820614" y="1302040"/>
              <a:ext cx="467162" cy="666352"/>
              <a:chOff x="7556501" y="1254125"/>
              <a:chExt cx="517525" cy="738188"/>
            </a:xfrm>
            <a:solidFill>
              <a:srgbClr val="EE5058"/>
            </a:solidFill>
          </p:grpSpPr>
          <p:sp>
            <p:nvSpPr>
              <p:cNvPr id="48" name="Freeform 84">
                <a:extLst>
                  <a:ext uri="{FF2B5EF4-FFF2-40B4-BE49-F238E27FC236}">
                    <a16:creationId xmlns:a16="http://schemas.microsoft.com/office/drawing/2014/main" xmlns="" id="{F2F01233-88D4-4E85-A36D-93C14C9C6083}"/>
                  </a:ext>
                </a:extLst>
              </p:cNvPr>
              <p:cNvSpPr/>
              <p:nvPr/>
            </p:nvSpPr>
            <p:spPr bwMode="auto">
              <a:xfrm>
                <a:off x="7556501" y="1254125"/>
                <a:ext cx="160338" cy="160337"/>
              </a:xfrm>
              <a:custGeom>
                <a:avLst/>
                <a:gdLst>
                  <a:gd name="T0" fmla="*/ 6 w 51"/>
                  <a:gd name="T1" fmla="*/ 37 h 51"/>
                  <a:gd name="T2" fmla="*/ 14 w 51"/>
                  <a:gd name="T3" fmla="*/ 7 h 51"/>
                  <a:gd name="T4" fmla="*/ 45 w 51"/>
                  <a:gd name="T5" fmla="*/ 14 h 51"/>
                  <a:gd name="T6" fmla="*/ 37 w 51"/>
                  <a:gd name="T7" fmla="*/ 45 h 51"/>
                  <a:gd name="T8" fmla="*/ 6 w 51"/>
                  <a:gd name="T9" fmla="*/ 37 h 51"/>
                </a:gdLst>
                <a:ahLst/>
                <a:cxnLst>
                  <a:cxn ang="0">
                    <a:pos x="T0" y="T1"/>
                  </a:cxn>
                  <a:cxn ang="0">
                    <a:pos x="T2" y="T3"/>
                  </a:cxn>
                  <a:cxn ang="0">
                    <a:pos x="T4" y="T5"/>
                  </a:cxn>
                  <a:cxn ang="0">
                    <a:pos x="T6" y="T7"/>
                  </a:cxn>
                  <a:cxn ang="0">
                    <a:pos x="T8" y="T9"/>
                  </a:cxn>
                </a:cxnLst>
                <a:rect l="0" t="0" r="r" b="b"/>
                <a:pathLst>
                  <a:path w="51" h="51">
                    <a:moveTo>
                      <a:pt x="6" y="37"/>
                    </a:moveTo>
                    <a:cubicBezTo>
                      <a:pt x="0" y="27"/>
                      <a:pt x="3" y="13"/>
                      <a:pt x="14" y="7"/>
                    </a:cubicBezTo>
                    <a:cubicBezTo>
                      <a:pt x="25" y="0"/>
                      <a:pt x="38" y="4"/>
                      <a:pt x="45" y="14"/>
                    </a:cubicBezTo>
                    <a:cubicBezTo>
                      <a:pt x="51" y="24"/>
                      <a:pt x="48" y="38"/>
                      <a:pt x="37" y="45"/>
                    </a:cubicBezTo>
                    <a:cubicBezTo>
                      <a:pt x="26" y="51"/>
                      <a:pt x="13" y="48"/>
                      <a:pt x="6" y="3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a:p>
            </p:txBody>
          </p:sp>
          <p:sp>
            <p:nvSpPr>
              <p:cNvPr id="49" name="Freeform 85">
                <a:extLst>
                  <a:ext uri="{FF2B5EF4-FFF2-40B4-BE49-F238E27FC236}">
                    <a16:creationId xmlns:a16="http://schemas.microsoft.com/office/drawing/2014/main" xmlns="" id="{2DF7D9B3-44D2-45D2-8055-48D530489758}"/>
                  </a:ext>
                </a:extLst>
              </p:cNvPr>
              <p:cNvSpPr/>
              <p:nvPr/>
            </p:nvSpPr>
            <p:spPr bwMode="auto">
              <a:xfrm>
                <a:off x="7607301" y="1376363"/>
                <a:ext cx="466725" cy="615950"/>
              </a:xfrm>
              <a:custGeom>
                <a:avLst/>
                <a:gdLst>
                  <a:gd name="T0" fmla="*/ 114 w 148"/>
                  <a:gd name="T1" fmla="*/ 49 h 195"/>
                  <a:gd name="T2" fmla="*/ 71 w 148"/>
                  <a:gd name="T3" fmla="*/ 12 h 195"/>
                  <a:gd name="T4" fmla="*/ 69 w 148"/>
                  <a:gd name="T5" fmla="*/ 12 h 195"/>
                  <a:gd name="T6" fmla="*/ 34 w 148"/>
                  <a:gd name="T7" fmla="*/ 8 h 195"/>
                  <a:gd name="T8" fmla="*/ 27 w 148"/>
                  <a:gd name="T9" fmla="*/ 12 h 195"/>
                  <a:gd name="T10" fmla="*/ 24 w 148"/>
                  <a:gd name="T11" fmla="*/ 14 h 195"/>
                  <a:gd name="T12" fmla="*/ 16 w 148"/>
                  <a:gd name="T13" fmla="*/ 18 h 195"/>
                  <a:gd name="T14" fmla="*/ 4 w 148"/>
                  <a:gd name="T15" fmla="*/ 51 h 195"/>
                  <a:gd name="T16" fmla="*/ 3 w 148"/>
                  <a:gd name="T17" fmla="*/ 53 h 195"/>
                  <a:gd name="T18" fmla="*/ 17 w 148"/>
                  <a:gd name="T19" fmla="*/ 108 h 195"/>
                  <a:gd name="T20" fmla="*/ 26 w 148"/>
                  <a:gd name="T21" fmla="*/ 115 h 195"/>
                  <a:gd name="T22" fmla="*/ 34 w 148"/>
                  <a:gd name="T23" fmla="*/ 105 h 195"/>
                  <a:gd name="T24" fmla="*/ 20 w 148"/>
                  <a:gd name="T25" fmla="*/ 51 h 195"/>
                  <a:gd name="T26" fmla="*/ 25 w 148"/>
                  <a:gd name="T27" fmla="*/ 49 h 195"/>
                  <a:gd name="T28" fmla="*/ 46 w 148"/>
                  <a:gd name="T29" fmla="*/ 141 h 195"/>
                  <a:gd name="T30" fmla="*/ 66 w 148"/>
                  <a:gd name="T31" fmla="*/ 129 h 195"/>
                  <a:gd name="T32" fmla="*/ 102 w 148"/>
                  <a:gd name="T33" fmla="*/ 189 h 195"/>
                  <a:gd name="T34" fmla="*/ 117 w 148"/>
                  <a:gd name="T35" fmla="*/ 192 h 195"/>
                  <a:gd name="T36" fmla="*/ 120 w 148"/>
                  <a:gd name="T37" fmla="*/ 178 h 195"/>
                  <a:gd name="T38" fmla="*/ 84 w 148"/>
                  <a:gd name="T39" fmla="*/ 118 h 195"/>
                  <a:gd name="T40" fmla="*/ 91 w 148"/>
                  <a:gd name="T41" fmla="*/ 114 h 195"/>
                  <a:gd name="T42" fmla="*/ 127 w 148"/>
                  <a:gd name="T43" fmla="*/ 173 h 195"/>
                  <a:gd name="T44" fmla="*/ 141 w 148"/>
                  <a:gd name="T45" fmla="*/ 178 h 195"/>
                  <a:gd name="T46" fmla="*/ 145 w 148"/>
                  <a:gd name="T47" fmla="*/ 163 h 195"/>
                  <a:gd name="T48" fmla="*/ 109 w 148"/>
                  <a:gd name="T49" fmla="*/ 103 h 195"/>
                  <a:gd name="T50" fmla="*/ 129 w 148"/>
                  <a:gd name="T51" fmla="*/ 91 h 195"/>
                  <a:gd name="T52" fmla="*/ 57 w 148"/>
                  <a:gd name="T53" fmla="*/ 29 h 195"/>
                  <a:gd name="T54" fmla="*/ 61 w 148"/>
                  <a:gd name="T55" fmla="*/ 26 h 195"/>
                  <a:gd name="T56" fmla="*/ 102 w 148"/>
                  <a:gd name="T57" fmla="*/ 63 h 195"/>
                  <a:gd name="T58" fmla="*/ 115 w 148"/>
                  <a:gd name="T59" fmla="*/ 61 h 195"/>
                  <a:gd name="T60" fmla="*/ 114 w 148"/>
                  <a:gd name="T61"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195">
                    <a:moveTo>
                      <a:pt x="114" y="49"/>
                    </a:moveTo>
                    <a:cubicBezTo>
                      <a:pt x="71" y="12"/>
                      <a:pt x="71" y="12"/>
                      <a:pt x="71" y="12"/>
                    </a:cubicBezTo>
                    <a:cubicBezTo>
                      <a:pt x="69" y="12"/>
                      <a:pt x="69" y="12"/>
                      <a:pt x="69" y="12"/>
                    </a:cubicBezTo>
                    <a:cubicBezTo>
                      <a:pt x="55" y="0"/>
                      <a:pt x="39" y="4"/>
                      <a:pt x="34" y="8"/>
                    </a:cubicBezTo>
                    <a:cubicBezTo>
                      <a:pt x="30" y="10"/>
                      <a:pt x="31" y="10"/>
                      <a:pt x="27" y="12"/>
                    </a:cubicBezTo>
                    <a:cubicBezTo>
                      <a:pt x="26" y="13"/>
                      <a:pt x="25" y="13"/>
                      <a:pt x="24" y="14"/>
                    </a:cubicBezTo>
                    <a:cubicBezTo>
                      <a:pt x="19" y="17"/>
                      <a:pt x="21" y="16"/>
                      <a:pt x="16" y="18"/>
                    </a:cubicBezTo>
                    <a:cubicBezTo>
                      <a:pt x="11" y="22"/>
                      <a:pt x="0" y="34"/>
                      <a:pt x="4" y="51"/>
                    </a:cubicBezTo>
                    <a:cubicBezTo>
                      <a:pt x="3" y="53"/>
                      <a:pt x="3" y="53"/>
                      <a:pt x="3" y="53"/>
                    </a:cubicBezTo>
                    <a:cubicBezTo>
                      <a:pt x="17" y="108"/>
                      <a:pt x="17" y="108"/>
                      <a:pt x="17" y="108"/>
                    </a:cubicBezTo>
                    <a:cubicBezTo>
                      <a:pt x="18" y="113"/>
                      <a:pt x="23" y="116"/>
                      <a:pt x="26" y="115"/>
                    </a:cubicBezTo>
                    <a:cubicBezTo>
                      <a:pt x="31" y="114"/>
                      <a:pt x="34" y="109"/>
                      <a:pt x="34" y="105"/>
                    </a:cubicBezTo>
                    <a:cubicBezTo>
                      <a:pt x="20" y="51"/>
                      <a:pt x="20" y="51"/>
                      <a:pt x="20" y="51"/>
                    </a:cubicBezTo>
                    <a:cubicBezTo>
                      <a:pt x="25" y="49"/>
                      <a:pt x="25" y="49"/>
                      <a:pt x="25" y="49"/>
                    </a:cubicBezTo>
                    <a:cubicBezTo>
                      <a:pt x="46" y="141"/>
                      <a:pt x="46" y="141"/>
                      <a:pt x="46" y="141"/>
                    </a:cubicBezTo>
                    <a:cubicBezTo>
                      <a:pt x="66" y="129"/>
                      <a:pt x="66" y="129"/>
                      <a:pt x="66" y="129"/>
                    </a:cubicBezTo>
                    <a:cubicBezTo>
                      <a:pt x="102" y="189"/>
                      <a:pt x="102" y="189"/>
                      <a:pt x="102" y="189"/>
                    </a:cubicBezTo>
                    <a:cubicBezTo>
                      <a:pt x="105" y="194"/>
                      <a:pt x="112" y="195"/>
                      <a:pt x="117" y="192"/>
                    </a:cubicBezTo>
                    <a:cubicBezTo>
                      <a:pt x="123" y="189"/>
                      <a:pt x="123" y="183"/>
                      <a:pt x="120" y="178"/>
                    </a:cubicBezTo>
                    <a:cubicBezTo>
                      <a:pt x="84" y="118"/>
                      <a:pt x="84" y="118"/>
                      <a:pt x="84" y="118"/>
                    </a:cubicBezTo>
                    <a:cubicBezTo>
                      <a:pt x="91" y="114"/>
                      <a:pt x="91" y="114"/>
                      <a:pt x="91" y="114"/>
                    </a:cubicBezTo>
                    <a:cubicBezTo>
                      <a:pt x="127" y="173"/>
                      <a:pt x="127" y="173"/>
                      <a:pt x="127" y="173"/>
                    </a:cubicBezTo>
                    <a:cubicBezTo>
                      <a:pt x="131" y="179"/>
                      <a:pt x="136" y="181"/>
                      <a:pt x="141" y="178"/>
                    </a:cubicBezTo>
                    <a:cubicBezTo>
                      <a:pt x="147" y="174"/>
                      <a:pt x="148" y="168"/>
                      <a:pt x="145" y="163"/>
                    </a:cubicBezTo>
                    <a:cubicBezTo>
                      <a:pt x="109" y="103"/>
                      <a:pt x="109" y="103"/>
                      <a:pt x="109" y="103"/>
                    </a:cubicBezTo>
                    <a:cubicBezTo>
                      <a:pt x="129" y="91"/>
                      <a:pt x="129" y="91"/>
                      <a:pt x="129" y="91"/>
                    </a:cubicBezTo>
                    <a:cubicBezTo>
                      <a:pt x="57" y="29"/>
                      <a:pt x="57" y="29"/>
                      <a:pt x="57" y="29"/>
                    </a:cubicBezTo>
                    <a:cubicBezTo>
                      <a:pt x="61" y="26"/>
                      <a:pt x="61" y="26"/>
                      <a:pt x="61" y="26"/>
                    </a:cubicBezTo>
                    <a:cubicBezTo>
                      <a:pt x="102" y="63"/>
                      <a:pt x="102" y="63"/>
                      <a:pt x="102" y="63"/>
                    </a:cubicBezTo>
                    <a:cubicBezTo>
                      <a:pt x="106" y="65"/>
                      <a:pt x="112" y="65"/>
                      <a:pt x="115" y="61"/>
                    </a:cubicBezTo>
                    <a:cubicBezTo>
                      <a:pt x="118" y="58"/>
                      <a:pt x="117" y="53"/>
                      <a:pt x="114" y="4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id-ID" dirty="0"/>
              </a:p>
            </p:txBody>
          </p:sp>
        </p:grpSp>
        <p:pic>
          <p:nvPicPr>
            <p:cNvPr id="47" name="图片 46">
              <a:extLst>
                <a:ext uri="{FF2B5EF4-FFF2-40B4-BE49-F238E27FC236}">
                  <a16:creationId xmlns:a16="http://schemas.microsoft.com/office/drawing/2014/main" xmlns="" id="{D92E2020-0B53-47A9-BAF0-A0A99FCD0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772816"/>
              <a:ext cx="3201187" cy="3208546"/>
            </a:xfrm>
            <a:prstGeom prst="rect">
              <a:avLst/>
            </a:prstGeom>
          </p:spPr>
        </p:pic>
      </p:grpSp>
      <p:grpSp>
        <p:nvGrpSpPr>
          <p:cNvPr id="10" name="组合 9"/>
          <p:cNvGrpSpPr/>
          <p:nvPr/>
        </p:nvGrpSpPr>
        <p:grpSpPr>
          <a:xfrm>
            <a:off x="5510233" y="3445594"/>
            <a:ext cx="5644931" cy="785542"/>
            <a:chOff x="5802781" y="3434972"/>
            <a:chExt cx="5644931" cy="785542"/>
          </a:xfrm>
        </p:grpSpPr>
        <p:sp>
          <p:nvSpPr>
            <p:cNvPr id="2" name="矩形: 圆角 1">
              <a:extLst>
                <a:ext uri="{FF2B5EF4-FFF2-40B4-BE49-F238E27FC236}">
                  <a16:creationId xmlns:a16="http://schemas.microsoft.com/office/drawing/2014/main" xmlns="" id="{D37337DB-0D39-407E-9C0F-02E1ADE29CBE}"/>
                </a:ext>
              </a:extLst>
            </p:cNvPr>
            <p:cNvSpPr/>
            <p:nvPr/>
          </p:nvSpPr>
          <p:spPr>
            <a:xfrm>
              <a:off x="5802781" y="3434972"/>
              <a:ext cx="5644931" cy="785542"/>
            </a:xfrm>
            <a:prstGeom prst="roundRect">
              <a:avLst>
                <a:gd name="adj" fmla="val 50000"/>
              </a:avLst>
            </a:prstGeom>
            <a:solidFill>
              <a:srgbClr val="C8480E"/>
            </a:solidFill>
            <a:ln>
              <a:noFill/>
            </a:ln>
            <a:effectLst>
              <a:outerShdw blurRad="215900" sx="103000" sy="103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xmlns="" id="{02CE33DE-E97A-4911-B86D-DE36FA5D4B0F}"/>
                </a:ext>
              </a:extLst>
            </p:cNvPr>
            <p:cNvSpPr txBox="1"/>
            <p:nvPr/>
          </p:nvSpPr>
          <p:spPr>
            <a:xfrm>
              <a:off x="7202337" y="3494172"/>
              <a:ext cx="2942857" cy="646331"/>
            </a:xfrm>
            <a:prstGeom prst="rect">
              <a:avLst/>
            </a:prstGeom>
            <a:noFill/>
          </p:spPr>
          <p:txBody>
            <a:bodyPr wrap="square" rtlCol="0">
              <a:spAutoFit/>
            </a:bodyPr>
            <a:lstStyle/>
            <a:p>
              <a:pPr algn="dist"/>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和平与发展</a:t>
              </a:r>
            </a:p>
          </p:txBody>
        </p:sp>
      </p:grpSp>
      <p:sp>
        <p:nvSpPr>
          <p:cNvPr id="4" name="梯形 3">
            <a:extLst>
              <a:ext uri="{FF2B5EF4-FFF2-40B4-BE49-F238E27FC236}">
                <a16:creationId xmlns:a16="http://schemas.microsoft.com/office/drawing/2014/main" xmlns="" id="{900E9860-C8D8-4886-8B3F-E473590B093F}"/>
              </a:ext>
            </a:extLst>
          </p:cNvPr>
          <p:cNvSpPr/>
          <p:nvPr/>
        </p:nvSpPr>
        <p:spPr>
          <a:xfrm>
            <a:off x="5020564" y="4234103"/>
            <a:ext cx="6687544" cy="1359026"/>
          </a:xfrm>
          <a:prstGeom prst="trapezoid">
            <a:avLst>
              <a:gd name="adj" fmla="val 44117"/>
            </a:avLst>
          </a:prstGeom>
          <a:solidFill>
            <a:schemeClr val="bg1">
              <a:lumMod val="8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梯形 119">
            <a:extLst>
              <a:ext uri="{FF2B5EF4-FFF2-40B4-BE49-F238E27FC236}">
                <a16:creationId xmlns:a16="http://schemas.microsoft.com/office/drawing/2014/main" xmlns="" id="{2B62A340-6EE2-48AE-893B-9C4436664C20}"/>
              </a:ext>
            </a:extLst>
          </p:cNvPr>
          <p:cNvSpPr/>
          <p:nvPr/>
        </p:nvSpPr>
        <p:spPr>
          <a:xfrm flipH="1" flipV="1">
            <a:off x="5020564" y="1989787"/>
            <a:ext cx="6687544" cy="1441807"/>
          </a:xfrm>
          <a:prstGeom prst="trapezoid">
            <a:avLst>
              <a:gd name="adj" fmla="val 44117"/>
            </a:avLst>
          </a:prstGeom>
          <a:solidFill>
            <a:schemeClr val="bg1">
              <a:lumMod val="8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672E3DF2-0083-46B9-A949-4EEB1EB6D7E2}"/>
              </a:ext>
            </a:extLst>
          </p:cNvPr>
          <p:cNvSpPr/>
          <p:nvPr/>
        </p:nvSpPr>
        <p:spPr>
          <a:xfrm>
            <a:off x="6288336" y="2087106"/>
            <a:ext cx="4185761" cy="1200329"/>
          </a:xfrm>
          <a:prstGeom prst="rect">
            <a:avLst/>
          </a:prstGeom>
        </p:spPr>
        <p:txBody>
          <a:bodyPr wrap="none">
            <a:spAutoFit/>
          </a:bodyPr>
          <a:lstStyle/>
          <a:p>
            <a:pPr algn="ctr">
              <a:lnSpc>
                <a:spcPct val="150000"/>
              </a:lnSpc>
            </a:pPr>
            <a:r>
              <a:rPr lang="zh-CN" altLang="en-US" sz="2400" b="1" dirty="0">
                <a:solidFill>
                  <a:srgbClr val="C8480E"/>
                </a:solidFill>
                <a:latin typeface="微软雅黑" panose="020B0503020204020204" pitchFamily="34" charset="-122"/>
                <a:ea typeface="微软雅黑" panose="020B0503020204020204" pitchFamily="34" charset="-122"/>
              </a:rPr>
              <a:t>没有和平</a:t>
            </a:r>
            <a:endParaRPr lang="en-US" altLang="zh-CN" sz="2400" b="1" dirty="0">
              <a:solidFill>
                <a:srgbClr val="C8480E"/>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中国和世界都不可能顺利发展</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1" name="矩形 120">
            <a:extLst>
              <a:ext uri="{FF2B5EF4-FFF2-40B4-BE49-F238E27FC236}">
                <a16:creationId xmlns:a16="http://schemas.microsoft.com/office/drawing/2014/main" xmlns="" id="{3486EA66-7184-47E8-A539-2E6910128C53}"/>
              </a:ext>
            </a:extLst>
          </p:cNvPr>
          <p:cNvSpPr/>
          <p:nvPr/>
        </p:nvSpPr>
        <p:spPr>
          <a:xfrm>
            <a:off x="6134448" y="4306854"/>
            <a:ext cx="4493538" cy="1200329"/>
          </a:xfrm>
          <a:prstGeom prst="rect">
            <a:avLst/>
          </a:prstGeom>
        </p:spPr>
        <p:txBody>
          <a:bodyPr wrap="none">
            <a:spAutoFit/>
          </a:bodyPr>
          <a:lstStyle/>
          <a:p>
            <a:pPr algn="ctr">
              <a:lnSpc>
                <a:spcPct val="150000"/>
              </a:lnSpc>
            </a:pPr>
            <a:r>
              <a:rPr lang="zh-CN" altLang="en-US" sz="2400" b="1" dirty="0">
                <a:solidFill>
                  <a:srgbClr val="C8480E"/>
                </a:solidFill>
                <a:latin typeface="微软雅黑" panose="020B0503020204020204" pitchFamily="34" charset="-122"/>
                <a:ea typeface="微软雅黑" panose="020B0503020204020204" pitchFamily="34" charset="-122"/>
              </a:rPr>
              <a:t>没有发展</a:t>
            </a:r>
            <a:endParaRPr lang="en-US" altLang="zh-CN" sz="2400" b="1" dirty="0">
              <a:solidFill>
                <a:srgbClr val="C8480E"/>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中国和世界也不可能有持久和平</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45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950"/>
                            </p:stCondLst>
                            <p:childTnLst>
                              <p:par>
                                <p:cTn id="15" presetID="22" presetClass="entr" presetSubtype="1" fill="hold" grpId="0"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wipe(up)">
                                      <p:cBhvr>
                                        <p:cTn id="17" dur="500"/>
                                        <p:tgtEl>
                                          <p:spTgt spid="120"/>
                                        </p:tgtEl>
                                      </p:cBhvr>
                                    </p:animEffect>
                                  </p:childTnLst>
                                </p:cTn>
                              </p:par>
                            </p:childTnLst>
                          </p:cTn>
                        </p:par>
                        <p:par>
                          <p:cTn id="18" fill="hold">
                            <p:stCondLst>
                              <p:cond delay="245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295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34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43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121"/>
                                        </p:tgtEl>
                                        <p:attrNameLst>
                                          <p:attrName>style.visibility</p:attrName>
                                        </p:attrNameLst>
                                      </p:cBhvr>
                                      <p:to>
                                        <p:strVal val="visible"/>
                                      </p:to>
                                    </p:set>
                                    <p:animEffect transition="in" filter="fade">
                                      <p:cBhvr>
                                        <p:cTn id="35"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0" grpId="0" animBg="1"/>
      <p:bldP spid="5" grpId="0"/>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8"/>
          <p:cNvSpPr txBox="1"/>
          <p:nvPr/>
        </p:nvSpPr>
        <p:spPr>
          <a:xfrm>
            <a:off x="2259178" y="555949"/>
            <a:ext cx="8157302" cy="978729"/>
          </a:xfrm>
          <a:prstGeom prst="rect">
            <a:avLst/>
          </a:prstGeom>
          <a:noFill/>
        </p:spPr>
        <p:txBody>
          <a:bodyPr wrap="square" rtlCol="0">
            <a:spAutoFit/>
          </a:bodyPr>
          <a:lstStyle>
            <a:defPPr>
              <a:defRPr lang="zh-CN"/>
            </a:defPPr>
            <a:lvl1pPr algn="ctr">
              <a:lnSpc>
                <a:spcPct val="150000"/>
              </a:lnSpc>
              <a:defRPr sz="2400" b="1">
                <a:solidFill>
                  <a:srgbClr val="1787D0"/>
                </a:solidFill>
                <a:latin typeface="微软雅黑" panose="020B0503020204020204" pitchFamily="34" charset="-122"/>
                <a:ea typeface="微软雅黑" panose="020B0503020204020204" pitchFamily="34" charset="-122"/>
              </a:defRPr>
            </a:lvl1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中国走和平发展道路，是从历史、现实、未来的客观判断中得出的结论，是思想自信和实践自觉的有机统一</a:t>
            </a:r>
          </a:p>
        </p:txBody>
      </p:sp>
      <p:sp>
        <p:nvSpPr>
          <p:cNvPr id="20" name="矩形 19"/>
          <p:cNvSpPr/>
          <p:nvPr/>
        </p:nvSpPr>
        <p:spPr>
          <a:xfrm>
            <a:off x="5609395" y="2096481"/>
            <a:ext cx="3262432"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chemeClr val="accent6">
                    <a:lumMod val="7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来源于中华文明的深厚渊源</a:t>
            </a:r>
            <a:endParaRPr kumimoji="0" lang="zh-CN" altLang="en-US" sz="2000" b="1" i="0" u="none" strike="noStrike" kern="1200" cap="none" spc="0" normalizeH="0" baseline="0" noProof="0" dirty="0">
              <a:ln>
                <a:noFill/>
              </a:ln>
              <a:solidFill>
                <a:schemeClr val="accent6">
                  <a:lumMod val="75000"/>
                </a:schemeClr>
              </a:solidFill>
              <a:effectLst/>
              <a:uLnTx/>
              <a:uFillTx/>
              <a:cs typeface="+mn-cs"/>
              <a:sym typeface="Helvetica" panose="020B0604020202020204" pitchFamily="34" charset="0"/>
            </a:endParaRPr>
          </a:p>
        </p:txBody>
      </p:sp>
      <p:sp>
        <p:nvSpPr>
          <p:cNvPr id="29" name="矩形 28"/>
          <p:cNvSpPr/>
          <p:nvPr/>
        </p:nvSpPr>
        <p:spPr>
          <a:xfrm>
            <a:off x="7608168" y="3429000"/>
            <a:ext cx="3518912"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2000" b="1" dirty="0">
                <a:solidFill>
                  <a:srgbClr val="B64E00"/>
                </a:solidFill>
                <a:latin typeface="微软雅黑" panose="020B0503020204020204" pitchFamily="34" charset="-122"/>
                <a:ea typeface="微软雅黑" panose="020B0503020204020204" pitchFamily="34" charset="-122"/>
              </a:rPr>
              <a:t>来源于</a:t>
            </a:r>
            <a:r>
              <a:rPr kumimoji="0" lang="zh-CN" altLang="en-US" sz="2000" b="1" i="0" u="none" strike="noStrike" kern="1200" cap="none" spc="0" normalizeH="0" baseline="0" noProof="0" dirty="0">
                <a:ln>
                  <a:noFill/>
                </a:ln>
                <a:solidFill>
                  <a:srgbClr val="B64E00"/>
                </a:solidFill>
                <a:effectLst/>
                <a:uLnTx/>
                <a:uFillTx/>
                <a:latin typeface="微软雅黑" panose="020B0503020204020204" pitchFamily="34" charset="-122"/>
                <a:ea typeface="微软雅黑" panose="020B0503020204020204" pitchFamily="34" charset="-122"/>
                <a:sym typeface="Helvetica" panose="020B0604020202020204" pitchFamily="34" charset="0"/>
              </a:rPr>
              <a:t>对世界发展大势的把握</a:t>
            </a:r>
          </a:p>
        </p:txBody>
      </p:sp>
      <p:sp>
        <p:nvSpPr>
          <p:cNvPr id="53" name="íşḷîḋê">
            <a:extLst>
              <a:ext uri="{FF2B5EF4-FFF2-40B4-BE49-F238E27FC236}">
                <a16:creationId xmlns:a16="http://schemas.microsoft.com/office/drawing/2014/main" xmlns="" id="{E57FAC8B-AC69-4AAC-BE05-22CEF9DAACB9}"/>
              </a:ext>
            </a:extLst>
          </p:cNvPr>
          <p:cNvSpPr/>
          <p:nvPr/>
        </p:nvSpPr>
        <p:spPr>
          <a:xfrm>
            <a:off x="-31676" y="3087993"/>
            <a:ext cx="6720049" cy="1588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grpSp>
        <p:nvGrpSpPr>
          <p:cNvPr id="6" name="组合 5"/>
          <p:cNvGrpSpPr/>
          <p:nvPr/>
        </p:nvGrpSpPr>
        <p:grpSpPr>
          <a:xfrm>
            <a:off x="5959401" y="2856895"/>
            <a:ext cx="1341030" cy="2025502"/>
            <a:chOff x="5991077" y="3181302"/>
            <a:chExt cx="1341030" cy="2025502"/>
          </a:xfrm>
        </p:grpSpPr>
        <p:sp>
          <p:nvSpPr>
            <p:cNvPr id="54" name="îśľîḑè">
              <a:extLst>
                <a:ext uri="{FF2B5EF4-FFF2-40B4-BE49-F238E27FC236}">
                  <a16:creationId xmlns:a16="http://schemas.microsoft.com/office/drawing/2014/main" xmlns="" id="{1FAF4877-79A9-4A42-A5B5-A5CECAD728EC}"/>
                </a:ext>
              </a:extLst>
            </p:cNvPr>
            <p:cNvSpPr/>
            <p:nvPr/>
          </p:nvSpPr>
          <p:spPr>
            <a:xfrm rot="16200000">
              <a:off x="6132924" y="4833605"/>
              <a:ext cx="207040" cy="490733"/>
            </a:xfrm>
            <a:custGeom>
              <a:avLst/>
              <a:gdLst/>
              <a:ahLst/>
              <a:cxnLst>
                <a:cxn ang="0">
                  <a:pos x="wd2" y="hd2"/>
                </a:cxn>
                <a:cxn ang="5400000">
                  <a:pos x="wd2" y="hd2"/>
                </a:cxn>
                <a:cxn ang="10800000">
                  <a:pos x="wd2" y="hd2"/>
                </a:cxn>
                <a:cxn ang="16200000">
                  <a:pos x="wd2" y="hd2"/>
                </a:cxn>
              </a:cxnLst>
              <a:rect l="0" t="0" r="r" b="b"/>
              <a:pathLst>
                <a:path w="21197" h="21399" extrusionOk="0">
                  <a:moveTo>
                    <a:pt x="21197" y="21399"/>
                  </a:moveTo>
                  <a:lnTo>
                    <a:pt x="136" y="21399"/>
                  </a:lnTo>
                  <a:cubicBezTo>
                    <a:pt x="136" y="21399"/>
                    <a:pt x="-403" y="7800"/>
                    <a:pt x="666" y="3703"/>
                  </a:cubicBezTo>
                  <a:cubicBezTo>
                    <a:pt x="1062" y="2183"/>
                    <a:pt x="7893" y="577"/>
                    <a:pt x="8951" y="361"/>
                  </a:cubicBezTo>
                  <a:cubicBezTo>
                    <a:pt x="11711" y="-201"/>
                    <a:pt x="21197" y="61"/>
                    <a:pt x="21197" y="61"/>
                  </a:cubicBezTo>
                  <a:cubicBezTo>
                    <a:pt x="21197" y="61"/>
                    <a:pt x="21197" y="21399"/>
                    <a:pt x="21197" y="21399"/>
                  </a:cubicBezTo>
                  <a:close/>
                </a:path>
              </a:pathLst>
            </a:custGeom>
            <a:solidFill>
              <a:schemeClr val="bg1">
                <a:lumMod val="75000"/>
              </a:schemeClr>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5" name="iŝlîďè">
              <a:extLst>
                <a:ext uri="{FF2B5EF4-FFF2-40B4-BE49-F238E27FC236}">
                  <a16:creationId xmlns:a16="http://schemas.microsoft.com/office/drawing/2014/main" xmlns="" id="{58F778AA-EB8B-4D4B-AB7C-89D56D70812A}"/>
                </a:ext>
              </a:extLst>
            </p:cNvPr>
            <p:cNvSpPr/>
            <p:nvPr/>
          </p:nvSpPr>
          <p:spPr>
            <a:xfrm rot="16200000">
              <a:off x="6132921" y="3055878"/>
              <a:ext cx="207046" cy="490733"/>
            </a:xfrm>
            <a:custGeom>
              <a:avLst/>
              <a:gdLst/>
              <a:ahLst/>
              <a:cxnLst>
                <a:cxn ang="0">
                  <a:pos x="wd2" y="hd2"/>
                </a:cxn>
                <a:cxn ang="5400000">
                  <a:pos x="wd2" y="hd2"/>
                </a:cxn>
                <a:cxn ang="10800000">
                  <a:pos x="wd2" y="hd2"/>
                </a:cxn>
                <a:cxn ang="16200000">
                  <a:pos x="wd2" y="hd2"/>
                </a:cxn>
              </a:cxnLst>
              <a:rect l="0" t="0" r="r" b="b"/>
              <a:pathLst>
                <a:path w="21196" h="21399" extrusionOk="0">
                  <a:moveTo>
                    <a:pt x="0" y="21399"/>
                  </a:moveTo>
                  <a:lnTo>
                    <a:pt x="21060" y="21399"/>
                  </a:lnTo>
                  <a:cubicBezTo>
                    <a:pt x="21060" y="21399"/>
                    <a:pt x="21600" y="7800"/>
                    <a:pt x="20531" y="3703"/>
                  </a:cubicBezTo>
                  <a:cubicBezTo>
                    <a:pt x="20137" y="2183"/>
                    <a:pt x="13303" y="577"/>
                    <a:pt x="12246" y="361"/>
                  </a:cubicBezTo>
                  <a:cubicBezTo>
                    <a:pt x="9485" y="-201"/>
                    <a:pt x="0" y="61"/>
                    <a:pt x="0" y="61"/>
                  </a:cubicBezTo>
                  <a:cubicBezTo>
                    <a:pt x="0" y="61"/>
                    <a:pt x="0" y="21399"/>
                    <a:pt x="0" y="21399"/>
                  </a:cubicBezTo>
                  <a:close/>
                </a:path>
              </a:pathLst>
            </a:custGeom>
            <a:solidFill>
              <a:schemeClr val="bg1">
                <a:lumMod val="75000"/>
              </a:schemeClr>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6" name="îšḷîḍé">
              <a:extLst>
                <a:ext uri="{FF2B5EF4-FFF2-40B4-BE49-F238E27FC236}">
                  <a16:creationId xmlns:a16="http://schemas.microsoft.com/office/drawing/2014/main" xmlns="" id="{594EF324-67E4-45B0-BAAA-3ACC686B430F}"/>
                </a:ext>
              </a:extLst>
            </p:cNvPr>
            <p:cNvSpPr/>
            <p:nvPr/>
          </p:nvSpPr>
          <p:spPr>
            <a:xfrm rot="16200000">
              <a:off x="5657069" y="3531766"/>
              <a:ext cx="2025502" cy="1324574"/>
            </a:xfrm>
            <a:custGeom>
              <a:avLst/>
              <a:gdLst/>
              <a:ahLst/>
              <a:cxnLst>
                <a:cxn ang="0">
                  <a:pos x="wd2" y="hd2"/>
                </a:cxn>
                <a:cxn ang="5400000">
                  <a:pos x="wd2" y="hd2"/>
                </a:cxn>
                <a:cxn ang="10800000">
                  <a:pos x="wd2" y="hd2"/>
                </a:cxn>
                <a:cxn ang="16200000">
                  <a:pos x="wd2" y="hd2"/>
                </a:cxn>
              </a:cxnLst>
              <a:rect l="0" t="0" r="r" b="b"/>
              <a:pathLst>
                <a:path w="20241" h="21600" extrusionOk="0">
                  <a:moveTo>
                    <a:pt x="811" y="0"/>
                  </a:moveTo>
                  <a:cubicBezTo>
                    <a:pt x="636" y="151"/>
                    <a:pt x="167" y="604"/>
                    <a:pt x="157" y="1181"/>
                  </a:cubicBezTo>
                  <a:cubicBezTo>
                    <a:pt x="104" y="4280"/>
                    <a:pt x="0" y="11319"/>
                    <a:pt x="0" y="11319"/>
                  </a:cubicBezTo>
                  <a:lnTo>
                    <a:pt x="1" y="11319"/>
                  </a:lnTo>
                  <a:cubicBezTo>
                    <a:pt x="0" y="12451"/>
                    <a:pt x="657" y="14139"/>
                    <a:pt x="2256" y="15337"/>
                  </a:cubicBezTo>
                  <a:lnTo>
                    <a:pt x="5998" y="18237"/>
                  </a:lnTo>
                  <a:lnTo>
                    <a:pt x="5995" y="18244"/>
                  </a:lnTo>
                  <a:lnTo>
                    <a:pt x="10099" y="21566"/>
                  </a:lnTo>
                  <a:cubicBezTo>
                    <a:pt x="10099" y="21567"/>
                    <a:pt x="10099" y="21600"/>
                    <a:pt x="10099" y="21600"/>
                  </a:cubicBezTo>
                  <a:lnTo>
                    <a:pt x="10119" y="21582"/>
                  </a:lnTo>
                  <a:lnTo>
                    <a:pt x="10141" y="21600"/>
                  </a:lnTo>
                  <a:cubicBezTo>
                    <a:pt x="10141" y="21600"/>
                    <a:pt x="10141" y="21567"/>
                    <a:pt x="10141" y="21566"/>
                  </a:cubicBezTo>
                  <a:lnTo>
                    <a:pt x="14244" y="18244"/>
                  </a:lnTo>
                  <a:lnTo>
                    <a:pt x="14242" y="18237"/>
                  </a:lnTo>
                  <a:lnTo>
                    <a:pt x="17984" y="15337"/>
                  </a:lnTo>
                  <a:cubicBezTo>
                    <a:pt x="19583" y="14138"/>
                    <a:pt x="20241" y="12451"/>
                    <a:pt x="20239" y="11319"/>
                  </a:cubicBezTo>
                  <a:lnTo>
                    <a:pt x="20240" y="11319"/>
                  </a:lnTo>
                  <a:cubicBezTo>
                    <a:pt x="20240" y="11319"/>
                    <a:pt x="20136" y="4280"/>
                    <a:pt x="20083" y="1181"/>
                  </a:cubicBezTo>
                  <a:cubicBezTo>
                    <a:pt x="20073" y="605"/>
                    <a:pt x="19604" y="151"/>
                    <a:pt x="19429" y="0"/>
                  </a:cubicBezTo>
                  <a:cubicBezTo>
                    <a:pt x="19771" y="330"/>
                    <a:pt x="20920" y="1833"/>
                    <a:pt x="17465" y="4736"/>
                  </a:cubicBezTo>
                  <a:lnTo>
                    <a:pt x="13405" y="8002"/>
                  </a:lnTo>
                  <a:lnTo>
                    <a:pt x="13405" y="8009"/>
                  </a:lnTo>
                  <a:lnTo>
                    <a:pt x="10118" y="10651"/>
                  </a:lnTo>
                  <a:lnTo>
                    <a:pt x="6834" y="8009"/>
                  </a:lnTo>
                  <a:lnTo>
                    <a:pt x="6835" y="8002"/>
                  </a:lnTo>
                  <a:lnTo>
                    <a:pt x="2775" y="4736"/>
                  </a:lnTo>
                  <a:cubicBezTo>
                    <a:pt x="-680" y="1833"/>
                    <a:pt x="469" y="330"/>
                    <a:pt x="811" y="0"/>
                  </a:cubicBezTo>
                  <a:close/>
                </a:path>
              </a:pathLst>
            </a:custGeom>
            <a:solidFill>
              <a:srgbClr val="F68616"/>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nvGrpSpPr>
          <p:cNvPr id="4" name="组合 3"/>
          <p:cNvGrpSpPr/>
          <p:nvPr/>
        </p:nvGrpSpPr>
        <p:grpSpPr>
          <a:xfrm>
            <a:off x="5213803" y="2856895"/>
            <a:ext cx="1340966" cy="2025502"/>
            <a:chOff x="5245479" y="3181302"/>
            <a:chExt cx="1340966" cy="2025502"/>
          </a:xfrm>
        </p:grpSpPr>
        <p:sp>
          <p:nvSpPr>
            <p:cNvPr id="57" name="îś1íḋè">
              <a:extLst>
                <a:ext uri="{FF2B5EF4-FFF2-40B4-BE49-F238E27FC236}">
                  <a16:creationId xmlns:a16="http://schemas.microsoft.com/office/drawing/2014/main" xmlns="" id="{F716FF1C-D9A7-4E82-B1CA-460E9D63ED10}"/>
                </a:ext>
              </a:extLst>
            </p:cNvPr>
            <p:cNvSpPr/>
            <p:nvPr/>
          </p:nvSpPr>
          <p:spPr>
            <a:xfrm rot="16200000">
              <a:off x="5387279" y="4833652"/>
              <a:ext cx="207040" cy="490638"/>
            </a:xfrm>
            <a:custGeom>
              <a:avLst/>
              <a:gdLst/>
              <a:ahLst/>
              <a:cxnLst>
                <a:cxn ang="0">
                  <a:pos x="wd2" y="hd2"/>
                </a:cxn>
                <a:cxn ang="5400000">
                  <a:pos x="wd2" y="hd2"/>
                </a:cxn>
                <a:cxn ang="10800000">
                  <a:pos x="wd2" y="hd2"/>
                </a:cxn>
                <a:cxn ang="16200000">
                  <a:pos x="wd2" y="hd2"/>
                </a:cxn>
              </a:cxnLst>
              <a:rect l="0" t="0" r="r" b="b"/>
              <a:pathLst>
                <a:path w="21197" h="21399" extrusionOk="0">
                  <a:moveTo>
                    <a:pt x="21197" y="21399"/>
                  </a:moveTo>
                  <a:lnTo>
                    <a:pt x="136" y="21399"/>
                  </a:lnTo>
                  <a:cubicBezTo>
                    <a:pt x="136" y="21399"/>
                    <a:pt x="-403" y="7801"/>
                    <a:pt x="666" y="3703"/>
                  </a:cubicBezTo>
                  <a:cubicBezTo>
                    <a:pt x="1062" y="2183"/>
                    <a:pt x="7893" y="576"/>
                    <a:pt x="8951" y="361"/>
                  </a:cubicBezTo>
                  <a:cubicBezTo>
                    <a:pt x="11711" y="-201"/>
                    <a:pt x="21197" y="61"/>
                    <a:pt x="21197" y="61"/>
                  </a:cubicBezTo>
                  <a:cubicBezTo>
                    <a:pt x="21197" y="61"/>
                    <a:pt x="21197" y="21399"/>
                    <a:pt x="21197" y="21399"/>
                  </a:cubicBezTo>
                  <a:close/>
                </a:path>
              </a:pathLst>
            </a:custGeom>
            <a:solidFill>
              <a:schemeClr val="accent1">
                <a:lumMod val="75000"/>
              </a:schemeClr>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8" name="îsļíďé">
              <a:extLst>
                <a:ext uri="{FF2B5EF4-FFF2-40B4-BE49-F238E27FC236}">
                  <a16:creationId xmlns:a16="http://schemas.microsoft.com/office/drawing/2014/main" xmlns="" id="{A8621F3E-6C20-44DB-A99C-F46B1A061050}"/>
                </a:ext>
              </a:extLst>
            </p:cNvPr>
            <p:cNvSpPr/>
            <p:nvPr/>
          </p:nvSpPr>
          <p:spPr>
            <a:xfrm rot="16200000">
              <a:off x="5387275" y="3055925"/>
              <a:ext cx="207046" cy="490638"/>
            </a:xfrm>
            <a:custGeom>
              <a:avLst/>
              <a:gdLst/>
              <a:ahLst/>
              <a:cxnLst>
                <a:cxn ang="0">
                  <a:pos x="wd2" y="hd2"/>
                </a:cxn>
                <a:cxn ang="5400000">
                  <a:pos x="wd2" y="hd2"/>
                </a:cxn>
                <a:cxn ang="10800000">
                  <a:pos x="wd2" y="hd2"/>
                </a:cxn>
                <a:cxn ang="16200000">
                  <a:pos x="wd2" y="hd2"/>
                </a:cxn>
              </a:cxnLst>
              <a:rect l="0" t="0" r="r" b="b"/>
              <a:pathLst>
                <a:path w="21196" h="21399" extrusionOk="0">
                  <a:moveTo>
                    <a:pt x="0" y="21399"/>
                  </a:moveTo>
                  <a:lnTo>
                    <a:pt x="21060" y="21399"/>
                  </a:lnTo>
                  <a:cubicBezTo>
                    <a:pt x="21060" y="21399"/>
                    <a:pt x="21600" y="7801"/>
                    <a:pt x="20531" y="3703"/>
                  </a:cubicBezTo>
                  <a:cubicBezTo>
                    <a:pt x="20137" y="2183"/>
                    <a:pt x="13303" y="576"/>
                    <a:pt x="12246" y="361"/>
                  </a:cubicBezTo>
                  <a:cubicBezTo>
                    <a:pt x="9485" y="-201"/>
                    <a:pt x="0" y="61"/>
                    <a:pt x="0" y="61"/>
                  </a:cubicBezTo>
                  <a:cubicBezTo>
                    <a:pt x="0" y="61"/>
                    <a:pt x="0" y="21399"/>
                    <a:pt x="0" y="21399"/>
                  </a:cubicBezTo>
                  <a:close/>
                </a:path>
              </a:pathLst>
            </a:custGeom>
            <a:solidFill>
              <a:schemeClr val="accent1">
                <a:lumMod val="75000"/>
              </a:schemeClr>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9" name="íŝḷíďé">
              <a:extLst>
                <a:ext uri="{FF2B5EF4-FFF2-40B4-BE49-F238E27FC236}">
                  <a16:creationId xmlns:a16="http://schemas.microsoft.com/office/drawing/2014/main" xmlns="" id="{3FD1BFED-B987-453C-B09D-705EF42D38C4}"/>
                </a:ext>
              </a:extLst>
            </p:cNvPr>
            <p:cNvSpPr/>
            <p:nvPr/>
          </p:nvSpPr>
          <p:spPr>
            <a:xfrm rot="16200000">
              <a:off x="4909330" y="3529689"/>
              <a:ext cx="2025502" cy="1328728"/>
            </a:xfrm>
            <a:custGeom>
              <a:avLst/>
              <a:gdLst/>
              <a:ahLst/>
              <a:cxnLst>
                <a:cxn ang="0">
                  <a:pos x="wd2" y="hd2"/>
                </a:cxn>
                <a:cxn ang="5400000">
                  <a:pos x="wd2" y="hd2"/>
                </a:cxn>
                <a:cxn ang="10800000">
                  <a:pos x="wd2" y="hd2"/>
                </a:cxn>
                <a:cxn ang="16200000">
                  <a:pos x="wd2" y="hd2"/>
                </a:cxn>
              </a:cxnLst>
              <a:rect l="0" t="0" r="r" b="b"/>
              <a:pathLst>
                <a:path w="19356" h="21600" extrusionOk="0">
                  <a:moveTo>
                    <a:pt x="852" y="0"/>
                  </a:moveTo>
                  <a:cubicBezTo>
                    <a:pt x="852" y="0"/>
                    <a:pt x="162" y="547"/>
                    <a:pt x="151" y="1247"/>
                  </a:cubicBezTo>
                  <a:cubicBezTo>
                    <a:pt x="99" y="4336"/>
                    <a:pt x="0" y="11352"/>
                    <a:pt x="0" y="11352"/>
                  </a:cubicBezTo>
                  <a:lnTo>
                    <a:pt x="1" y="11352"/>
                  </a:lnTo>
                  <a:cubicBezTo>
                    <a:pt x="0" y="12480"/>
                    <a:pt x="629" y="14161"/>
                    <a:pt x="2157" y="15357"/>
                  </a:cubicBezTo>
                  <a:lnTo>
                    <a:pt x="5736" y="18248"/>
                  </a:lnTo>
                  <a:lnTo>
                    <a:pt x="5733" y="18254"/>
                  </a:lnTo>
                  <a:lnTo>
                    <a:pt x="9657" y="21566"/>
                  </a:lnTo>
                  <a:cubicBezTo>
                    <a:pt x="9657" y="21567"/>
                    <a:pt x="9657" y="21600"/>
                    <a:pt x="9657" y="21600"/>
                  </a:cubicBezTo>
                  <a:lnTo>
                    <a:pt x="9677" y="21582"/>
                  </a:lnTo>
                  <a:lnTo>
                    <a:pt x="9699" y="21600"/>
                  </a:lnTo>
                  <a:cubicBezTo>
                    <a:pt x="9699" y="21600"/>
                    <a:pt x="9699" y="21567"/>
                    <a:pt x="9699" y="21566"/>
                  </a:cubicBezTo>
                  <a:lnTo>
                    <a:pt x="13621" y="18254"/>
                  </a:lnTo>
                  <a:lnTo>
                    <a:pt x="13620" y="18248"/>
                  </a:lnTo>
                  <a:lnTo>
                    <a:pt x="17199" y="15357"/>
                  </a:lnTo>
                  <a:cubicBezTo>
                    <a:pt x="18727" y="14161"/>
                    <a:pt x="19356" y="12480"/>
                    <a:pt x="19355" y="11352"/>
                  </a:cubicBezTo>
                  <a:lnTo>
                    <a:pt x="19356" y="11352"/>
                  </a:lnTo>
                  <a:cubicBezTo>
                    <a:pt x="19356" y="11352"/>
                    <a:pt x="19257" y="4336"/>
                    <a:pt x="19205" y="1247"/>
                  </a:cubicBezTo>
                  <a:cubicBezTo>
                    <a:pt x="19194" y="547"/>
                    <a:pt x="18502" y="0"/>
                    <a:pt x="18502" y="0"/>
                  </a:cubicBezTo>
                  <a:cubicBezTo>
                    <a:pt x="18502" y="0"/>
                    <a:pt x="20478" y="1482"/>
                    <a:pt x="16702" y="4789"/>
                  </a:cubicBezTo>
                  <a:lnTo>
                    <a:pt x="12819" y="8044"/>
                  </a:lnTo>
                  <a:lnTo>
                    <a:pt x="12819" y="8051"/>
                  </a:lnTo>
                  <a:lnTo>
                    <a:pt x="9677" y="10683"/>
                  </a:lnTo>
                  <a:lnTo>
                    <a:pt x="6535" y="8051"/>
                  </a:lnTo>
                  <a:lnTo>
                    <a:pt x="6537" y="8044"/>
                  </a:lnTo>
                  <a:lnTo>
                    <a:pt x="2654" y="4789"/>
                  </a:lnTo>
                  <a:cubicBezTo>
                    <a:pt x="-1122" y="1482"/>
                    <a:pt x="852" y="0"/>
                    <a:pt x="852" y="0"/>
                  </a:cubicBezTo>
                  <a:close/>
                </a:path>
              </a:pathLst>
            </a:custGeom>
            <a:solidFill>
              <a:srgbClr val="1787D0"/>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nvGrpSpPr>
          <p:cNvPr id="3" name="组合 2"/>
          <p:cNvGrpSpPr/>
          <p:nvPr/>
        </p:nvGrpSpPr>
        <p:grpSpPr>
          <a:xfrm>
            <a:off x="4477002" y="2865758"/>
            <a:ext cx="1340970" cy="2025502"/>
            <a:chOff x="4508678" y="3190165"/>
            <a:chExt cx="1340970" cy="2025502"/>
          </a:xfrm>
        </p:grpSpPr>
        <p:sp>
          <p:nvSpPr>
            <p:cNvPr id="60" name="îŝ1iḋe">
              <a:extLst>
                <a:ext uri="{FF2B5EF4-FFF2-40B4-BE49-F238E27FC236}">
                  <a16:creationId xmlns:a16="http://schemas.microsoft.com/office/drawing/2014/main" xmlns="" id="{641FF8D9-B73A-4230-BB03-B6F14E25CDEB}"/>
                </a:ext>
              </a:extLst>
            </p:cNvPr>
            <p:cNvSpPr/>
            <p:nvPr/>
          </p:nvSpPr>
          <p:spPr>
            <a:xfrm rot="16200000">
              <a:off x="4650525" y="4855764"/>
              <a:ext cx="207040" cy="490733"/>
            </a:xfrm>
            <a:custGeom>
              <a:avLst/>
              <a:gdLst/>
              <a:ahLst/>
              <a:cxnLst>
                <a:cxn ang="0">
                  <a:pos x="wd2" y="hd2"/>
                </a:cxn>
                <a:cxn ang="5400000">
                  <a:pos x="wd2" y="hd2"/>
                </a:cxn>
                <a:cxn ang="10800000">
                  <a:pos x="wd2" y="hd2"/>
                </a:cxn>
                <a:cxn ang="16200000">
                  <a:pos x="wd2" y="hd2"/>
                </a:cxn>
              </a:cxnLst>
              <a:rect l="0" t="0" r="r" b="b"/>
              <a:pathLst>
                <a:path w="21197" h="21399" extrusionOk="0">
                  <a:moveTo>
                    <a:pt x="21197" y="21399"/>
                  </a:moveTo>
                  <a:lnTo>
                    <a:pt x="136" y="21399"/>
                  </a:lnTo>
                  <a:cubicBezTo>
                    <a:pt x="136" y="21399"/>
                    <a:pt x="-403" y="7800"/>
                    <a:pt x="666" y="3703"/>
                  </a:cubicBezTo>
                  <a:cubicBezTo>
                    <a:pt x="1062" y="2183"/>
                    <a:pt x="7893" y="577"/>
                    <a:pt x="8951" y="361"/>
                  </a:cubicBezTo>
                  <a:cubicBezTo>
                    <a:pt x="11711" y="-201"/>
                    <a:pt x="21197" y="61"/>
                    <a:pt x="21197" y="61"/>
                  </a:cubicBezTo>
                  <a:cubicBezTo>
                    <a:pt x="21197" y="61"/>
                    <a:pt x="21197" y="21399"/>
                    <a:pt x="21197" y="21399"/>
                  </a:cubicBezTo>
                  <a:close/>
                </a:path>
              </a:pathLst>
            </a:custGeom>
            <a:solidFill>
              <a:schemeClr val="bg1">
                <a:lumMod val="75000"/>
              </a:schemeClr>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1" name="iṥlîḋè">
              <a:extLst>
                <a:ext uri="{FF2B5EF4-FFF2-40B4-BE49-F238E27FC236}">
                  <a16:creationId xmlns:a16="http://schemas.microsoft.com/office/drawing/2014/main" xmlns="" id="{213E4AA8-F2A6-4DC2-ACE2-4A35FC9BC1E2}"/>
                </a:ext>
              </a:extLst>
            </p:cNvPr>
            <p:cNvSpPr/>
            <p:nvPr/>
          </p:nvSpPr>
          <p:spPr>
            <a:xfrm rot="16200000">
              <a:off x="4650523" y="3060310"/>
              <a:ext cx="207046" cy="490733"/>
            </a:xfrm>
            <a:custGeom>
              <a:avLst/>
              <a:gdLst/>
              <a:ahLst/>
              <a:cxnLst>
                <a:cxn ang="0">
                  <a:pos x="wd2" y="hd2"/>
                </a:cxn>
                <a:cxn ang="5400000">
                  <a:pos x="wd2" y="hd2"/>
                </a:cxn>
                <a:cxn ang="10800000">
                  <a:pos x="wd2" y="hd2"/>
                </a:cxn>
                <a:cxn ang="16200000">
                  <a:pos x="wd2" y="hd2"/>
                </a:cxn>
              </a:cxnLst>
              <a:rect l="0" t="0" r="r" b="b"/>
              <a:pathLst>
                <a:path w="21196" h="21399" extrusionOk="0">
                  <a:moveTo>
                    <a:pt x="0" y="21399"/>
                  </a:moveTo>
                  <a:lnTo>
                    <a:pt x="21060" y="21399"/>
                  </a:lnTo>
                  <a:cubicBezTo>
                    <a:pt x="21060" y="21399"/>
                    <a:pt x="21600" y="7800"/>
                    <a:pt x="20531" y="3703"/>
                  </a:cubicBezTo>
                  <a:cubicBezTo>
                    <a:pt x="20137" y="2183"/>
                    <a:pt x="13303" y="577"/>
                    <a:pt x="12246" y="361"/>
                  </a:cubicBezTo>
                  <a:cubicBezTo>
                    <a:pt x="9485" y="-201"/>
                    <a:pt x="0" y="61"/>
                    <a:pt x="0" y="61"/>
                  </a:cubicBezTo>
                  <a:cubicBezTo>
                    <a:pt x="0" y="61"/>
                    <a:pt x="0" y="21399"/>
                    <a:pt x="0" y="21399"/>
                  </a:cubicBezTo>
                  <a:close/>
                </a:path>
              </a:pathLst>
            </a:custGeom>
            <a:solidFill>
              <a:schemeClr val="bg1">
                <a:lumMod val="75000"/>
              </a:schemeClr>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2" name="ïṧľidê">
              <a:extLst>
                <a:ext uri="{FF2B5EF4-FFF2-40B4-BE49-F238E27FC236}">
                  <a16:creationId xmlns:a16="http://schemas.microsoft.com/office/drawing/2014/main" xmlns="" id="{5E1073F5-0323-4931-9CEE-6234E1B9DF8B}"/>
                </a:ext>
              </a:extLst>
            </p:cNvPr>
            <p:cNvSpPr/>
            <p:nvPr/>
          </p:nvSpPr>
          <p:spPr>
            <a:xfrm rot="16200000">
              <a:off x="4172533" y="3538552"/>
              <a:ext cx="2025502" cy="1328728"/>
            </a:xfrm>
            <a:custGeom>
              <a:avLst/>
              <a:gdLst/>
              <a:ahLst/>
              <a:cxnLst>
                <a:cxn ang="0">
                  <a:pos x="wd2" y="hd2"/>
                </a:cxn>
                <a:cxn ang="5400000">
                  <a:pos x="wd2" y="hd2"/>
                </a:cxn>
                <a:cxn ang="10800000">
                  <a:pos x="wd2" y="hd2"/>
                </a:cxn>
                <a:cxn ang="16200000">
                  <a:pos x="wd2" y="hd2"/>
                </a:cxn>
              </a:cxnLst>
              <a:rect l="0" t="0" r="r" b="b"/>
              <a:pathLst>
                <a:path w="19356" h="21600" extrusionOk="0">
                  <a:moveTo>
                    <a:pt x="852" y="0"/>
                  </a:moveTo>
                  <a:cubicBezTo>
                    <a:pt x="852" y="0"/>
                    <a:pt x="162" y="545"/>
                    <a:pt x="151" y="1245"/>
                  </a:cubicBezTo>
                  <a:cubicBezTo>
                    <a:pt x="99" y="4334"/>
                    <a:pt x="0" y="11352"/>
                    <a:pt x="0" y="11352"/>
                  </a:cubicBezTo>
                  <a:lnTo>
                    <a:pt x="1" y="11352"/>
                  </a:lnTo>
                  <a:cubicBezTo>
                    <a:pt x="0" y="12480"/>
                    <a:pt x="629" y="14164"/>
                    <a:pt x="2157" y="15359"/>
                  </a:cubicBezTo>
                  <a:lnTo>
                    <a:pt x="5736" y="18248"/>
                  </a:lnTo>
                  <a:lnTo>
                    <a:pt x="5733" y="18254"/>
                  </a:lnTo>
                  <a:lnTo>
                    <a:pt x="9657" y="21566"/>
                  </a:lnTo>
                  <a:cubicBezTo>
                    <a:pt x="9657" y="21567"/>
                    <a:pt x="9657" y="21600"/>
                    <a:pt x="9657" y="21600"/>
                  </a:cubicBezTo>
                  <a:lnTo>
                    <a:pt x="9677" y="21582"/>
                  </a:lnTo>
                  <a:lnTo>
                    <a:pt x="9699" y="21600"/>
                  </a:lnTo>
                  <a:cubicBezTo>
                    <a:pt x="9699" y="21600"/>
                    <a:pt x="9699" y="21567"/>
                    <a:pt x="9699" y="21566"/>
                  </a:cubicBezTo>
                  <a:lnTo>
                    <a:pt x="13621" y="18254"/>
                  </a:lnTo>
                  <a:lnTo>
                    <a:pt x="13620" y="18248"/>
                  </a:lnTo>
                  <a:lnTo>
                    <a:pt x="17199" y="15359"/>
                  </a:lnTo>
                  <a:cubicBezTo>
                    <a:pt x="18727" y="14164"/>
                    <a:pt x="19356" y="12480"/>
                    <a:pt x="19355" y="11352"/>
                  </a:cubicBezTo>
                  <a:lnTo>
                    <a:pt x="19356" y="11352"/>
                  </a:lnTo>
                  <a:cubicBezTo>
                    <a:pt x="19356" y="11352"/>
                    <a:pt x="19257" y="4334"/>
                    <a:pt x="19205" y="1245"/>
                  </a:cubicBezTo>
                  <a:cubicBezTo>
                    <a:pt x="19194" y="545"/>
                    <a:pt x="18502" y="0"/>
                    <a:pt x="18502" y="0"/>
                  </a:cubicBezTo>
                  <a:cubicBezTo>
                    <a:pt x="18502" y="0"/>
                    <a:pt x="20478" y="1482"/>
                    <a:pt x="16702" y="4789"/>
                  </a:cubicBezTo>
                  <a:lnTo>
                    <a:pt x="12819" y="8044"/>
                  </a:lnTo>
                  <a:lnTo>
                    <a:pt x="12819" y="8051"/>
                  </a:lnTo>
                  <a:lnTo>
                    <a:pt x="9677" y="10685"/>
                  </a:lnTo>
                  <a:lnTo>
                    <a:pt x="6535" y="8051"/>
                  </a:lnTo>
                  <a:lnTo>
                    <a:pt x="6537" y="8044"/>
                  </a:lnTo>
                  <a:lnTo>
                    <a:pt x="2654" y="4789"/>
                  </a:lnTo>
                  <a:cubicBezTo>
                    <a:pt x="-1122" y="1482"/>
                    <a:pt x="852" y="0"/>
                    <a:pt x="852" y="0"/>
                  </a:cubicBezTo>
                  <a:close/>
                </a:path>
              </a:pathLst>
            </a:custGeom>
            <a:solidFill>
              <a:srgbClr val="72AF2F"/>
            </a:solidFill>
            <a:ln w="12700" cap="flat">
              <a:noFill/>
              <a:miter lim="400000"/>
            </a:ln>
            <a:effectLst/>
          </p:spPr>
          <p:txBody>
            <a:bodyPr wrap="square" lIns="91440" tIns="45720" rIns="91440" bIns="4572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sp>
        <p:nvSpPr>
          <p:cNvPr id="18" name="矩形 17">
            <a:extLst>
              <a:ext uri="{FF2B5EF4-FFF2-40B4-BE49-F238E27FC236}">
                <a16:creationId xmlns:a16="http://schemas.microsoft.com/office/drawing/2014/main" xmlns="" id="{7553804B-4581-43AC-A165-7D96A1D13671}"/>
              </a:ext>
            </a:extLst>
          </p:cNvPr>
          <p:cNvSpPr/>
          <p:nvPr/>
        </p:nvSpPr>
        <p:spPr>
          <a:xfrm>
            <a:off x="975539" y="3608035"/>
            <a:ext cx="3416320"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中国走和平发展道路</a:t>
            </a:r>
          </a:p>
        </p:txBody>
      </p:sp>
      <p:grpSp>
        <p:nvGrpSpPr>
          <p:cNvPr id="7" name="组合 6"/>
          <p:cNvGrpSpPr/>
          <p:nvPr/>
        </p:nvGrpSpPr>
        <p:grpSpPr>
          <a:xfrm>
            <a:off x="5056212" y="2525329"/>
            <a:ext cx="3776092" cy="298391"/>
            <a:chOff x="5087888" y="2849736"/>
            <a:chExt cx="3776092" cy="298391"/>
          </a:xfrm>
        </p:grpSpPr>
        <p:cxnSp>
          <p:nvCxnSpPr>
            <p:cNvPr id="5" name="直接连接符 4">
              <a:extLst>
                <a:ext uri="{FF2B5EF4-FFF2-40B4-BE49-F238E27FC236}">
                  <a16:creationId xmlns:a16="http://schemas.microsoft.com/office/drawing/2014/main" xmlns="" id="{20DB162C-F627-467A-A45C-BF4670F196D0}"/>
                </a:ext>
              </a:extLst>
            </p:cNvPr>
            <p:cNvCxnSpPr>
              <a:cxnSpLocks/>
            </p:cNvCxnSpPr>
            <p:nvPr/>
          </p:nvCxnSpPr>
          <p:spPr>
            <a:xfrm>
              <a:off x="5528528" y="2849736"/>
              <a:ext cx="333545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xmlns="" id="{015C945C-69FD-45E7-A8B0-539307324E0F}"/>
                </a:ext>
              </a:extLst>
            </p:cNvPr>
            <p:cNvCxnSpPr>
              <a:cxnSpLocks/>
            </p:cNvCxnSpPr>
            <p:nvPr/>
          </p:nvCxnSpPr>
          <p:spPr>
            <a:xfrm flipV="1">
              <a:off x="5087888" y="2849736"/>
              <a:ext cx="440640" cy="298391"/>
            </a:xfrm>
            <a:prstGeom prst="line">
              <a:avLst/>
            </a:prstGeom>
            <a:ln>
              <a:solidFill>
                <a:srgbClr val="92D050"/>
              </a:solidFill>
              <a:headEnd type="oval" w="sm" len="sm"/>
              <a:tailEnd type="none"/>
            </a:ln>
          </p:spPr>
          <p:style>
            <a:lnRef idx="1">
              <a:schemeClr val="accent1"/>
            </a:lnRef>
            <a:fillRef idx="0">
              <a:schemeClr val="accent1"/>
            </a:fillRef>
            <a:effectRef idx="0">
              <a:schemeClr val="accent1"/>
            </a:effectRef>
            <a:fontRef idx="minor">
              <a:schemeClr val="tx1"/>
            </a:fontRef>
          </p:style>
        </p:cxnSp>
      </p:grpSp>
      <p:sp>
        <p:nvSpPr>
          <p:cNvPr id="64" name="矩形 63">
            <a:extLst>
              <a:ext uri="{FF2B5EF4-FFF2-40B4-BE49-F238E27FC236}">
                <a16:creationId xmlns:a16="http://schemas.microsoft.com/office/drawing/2014/main" xmlns="" id="{A5A0F9F6-6085-4033-8FA4-50B9B08F3C23}"/>
              </a:ext>
            </a:extLst>
          </p:cNvPr>
          <p:cNvSpPr/>
          <p:nvPr/>
        </p:nvSpPr>
        <p:spPr>
          <a:xfrm>
            <a:off x="6078593" y="5373216"/>
            <a:ext cx="4544834"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来源于对实现中国发展目标条件的认知</a:t>
            </a:r>
          </a:p>
        </p:txBody>
      </p:sp>
      <p:grpSp>
        <p:nvGrpSpPr>
          <p:cNvPr id="13" name="组合 12">
            <a:extLst>
              <a:ext uri="{FF2B5EF4-FFF2-40B4-BE49-F238E27FC236}">
                <a16:creationId xmlns:a16="http://schemas.microsoft.com/office/drawing/2014/main" xmlns="" id="{24B36604-AE13-46AC-872F-069FA362E2C6}"/>
              </a:ext>
            </a:extLst>
          </p:cNvPr>
          <p:cNvGrpSpPr/>
          <p:nvPr/>
        </p:nvGrpSpPr>
        <p:grpSpPr>
          <a:xfrm flipV="1">
            <a:off x="5659117" y="4961100"/>
            <a:ext cx="4901379" cy="298391"/>
            <a:chOff x="5087888" y="5877749"/>
            <a:chExt cx="4901379" cy="298391"/>
          </a:xfrm>
        </p:grpSpPr>
        <p:cxnSp>
          <p:nvCxnSpPr>
            <p:cNvPr id="65" name="直接连接符 64">
              <a:extLst>
                <a:ext uri="{FF2B5EF4-FFF2-40B4-BE49-F238E27FC236}">
                  <a16:creationId xmlns:a16="http://schemas.microsoft.com/office/drawing/2014/main" xmlns="" id="{D751C864-BA23-46FC-B641-05AEE3B9267A}"/>
                </a:ext>
              </a:extLst>
            </p:cNvPr>
            <p:cNvCxnSpPr>
              <a:cxnSpLocks/>
            </p:cNvCxnSpPr>
            <p:nvPr/>
          </p:nvCxnSpPr>
          <p:spPr>
            <a:xfrm flipV="1">
              <a:off x="5528528" y="5877749"/>
              <a:ext cx="446073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xmlns="" id="{8DC1FE38-6A92-4BAA-8099-D40C85A3037F}"/>
                </a:ext>
              </a:extLst>
            </p:cNvPr>
            <p:cNvCxnSpPr>
              <a:cxnSpLocks/>
            </p:cNvCxnSpPr>
            <p:nvPr/>
          </p:nvCxnSpPr>
          <p:spPr>
            <a:xfrm flipV="1">
              <a:off x="5087888" y="5877749"/>
              <a:ext cx="440640" cy="298391"/>
            </a:xfrm>
            <a:prstGeom prst="line">
              <a:avLst/>
            </a:prstGeom>
            <a:ln>
              <a:solidFill>
                <a:srgbClr val="0070C0"/>
              </a:solidFill>
              <a:headEnd type="oval" w="sm" len="sm"/>
              <a:tailEnd type="none"/>
            </a:ln>
          </p:spPr>
          <p:style>
            <a:lnRef idx="1">
              <a:schemeClr val="accent1"/>
            </a:lnRef>
            <a:fillRef idx="0">
              <a:schemeClr val="accent1"/>
            </a:fillRef>
            <a:effectRef idx="0">
              <a:schemeClr val="accent1"/>
            </a:effectRef>
            <a:fontRef idx="minor">
              <a:schemeClr val="tx1"/>
            </a:fontRef>
          </p:style>
        </p:cxnSp>
      </p:grpSp>
      <p:cxnSp>
        <p:nvCxnSpPr>
          <p:cNvPr id="16" name="直接连接符 15">
            <a:extLst>
              <a:ext uri="{FF2B5EF4-FFF2-40B4-BE49-F238E27FC236}">
                <a16:creationId xmlns:a16="http://schemas.microsoft.com/office/drawing/2014/main" xmlns="" id="{F886DEA2-2D04-4EB2-B4EB-F0B6833B85EE}"/>
              </a:ext>
            </a:extLst>
          </p:cNvPr>
          <p:cNvCxnSpPr/>
          <p:nvPr/>
        </p:nvCxnSpPr>
        <p:spPr>
          <a:xfrm>
            <a:off x="7324389" y="3869645"/>
            <a:ext cx="3732445" cy="0"/>
          </a:xfrm>
          <a:prstGeom prst="line">
            <a:avLst/>
          </a:prstGeom>
          <a:ln>
            <a:solidFill>
              <a:srgbClr val="F8A552"/>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xmlns="" id="{F4ABDE2D-560D-4E85-923D-14625352DC4A}"/>
              </a:ext>
            </a:extLst>
          </p:cNvPr>
          <p:cNvSpPr txBox="1"/>
          <p:nvPr/>
        </p:nvSpPr>
        <p:spPr>
          <a:xfrm>
            <a:off x="5128220" y="3276071"/>
            <a:ext cx="415498" cy="1200329"/>
          </a:xfrm>
          <a:prstGeom prst="rect">
            <a:avLst/>
          </a:prstGeom>
          <a:noFill/>
        </p:spPr>
        <p:txBody>
          <a:bodyPr wrap="none" rtlCol="0">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华</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明</a:t>
            </a:r>
          </a:p>
        </p:txBody>
      </p:sp>
      <p:sp>
        <p:nvSpPr>
          <p:cNvPr id="37" name="文本框 36">
            <a:extLst>
              <a:ext uri="{FF2B5EF4-FFF2-40B4-BE49-F238E27FC236}">
                <a16:creationId xmlns:a16="http://schemas.microsoft.com/office/drawing/2014/main" xmlns="" id="{590C3924-D0C0-4786-9A7A-F98797C20717}"/>
              </a:ext>
            </a:extLst>
          </p:cNvPr>
          <p:cNvSpPr txBox="1"/>
          <p:nvPr/>
        </p:nvSpPr>
        <p:spPr>
          <a:xfrm>
            <a:off x="5864850" y="3276071"/>
            <a:ext cx="415498" cy="1200329"/>
          </a:xfrm>
          <a:prstGeom prst="rect">
            <a:avLst/>
          </a:prstGeom>
          <a:noFill/>
        </p:spPr>
        <p:txBody>
          <a:bodyPr wrap="none" rtlCol="0">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展</a:t>
            </a:r>
          </a:p>
        </p:txBody>
      </p:sp>
      <p:sp>
        <p:nvSpPr>
          <p:cNvPr id="38" name="文本框 37">
            <a:extLst>
              <a:ext uri="{FF2B5EF4-FFF2-40B4-BE49-F238E27FC236}">
                <a16:creationId xmlns:a16="http://schemas.microsoft.com/office/drawing/2014/main" xmlns="" id="{8153A983-0B64-4A31-BFB7-223B0BDF11E0}"/>
              </a:ext>
            </a:extLst>
          </p:cNvPr>
          <p:cNvSpPr txBox="1"/>
          <p:nvPr/>
        </p:nvSpPr>
        <p:spPr>
          <a:xfrm>
            <a:off x="6605324" y="3276071"/>
            <a:ext cx="415498" cy="1200329"/>
          </a:xfrm>
          <a:prstGeom prst="rect">
            <a:avLst/>
          </a:prstGeom>
          <a:noFill/>
        </p:spPr>
        <p:txBody>
          <a:bodyPr wrap="none" rtlCol="0">
            <a:spAutoFit/>
          </a:bodyPr>
          <a:lstStyle/>
          <a:p>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a:t>
            </a:r>
            <a:endParaRPr lang="en-US" altLang="zh-CN"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a:t>
            </a:r>
            <a:endParaRPr lang="en-US" altLang="zh-CN"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a:t>
            </a:r>
            <a:endParaRPr lang="en-US" altLang="zh-CN"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展</a:t>
            </a:r>
          </a:p>
        </p:txBody>
      </p:sp>
    </p:spTree>
    <p:extLst>
      <p:ext uri="{BB962C8B-B14F-4D97-AF65-F5344CB8AC3E}">
        <p14:creationId xmlns:p14="http://schemas.microsoft.com/office/powerpoint/2010/main" val="12173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95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24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315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3650"/>
                            </p:stCondLst>
                            <p:childTnLst>
                              <p:par>
                                <p:cTn id="21" presetID="53" presetClass="entr" presetSubtype="16"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415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465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400"/>
                            </p:stCondLst>
                            <p:childTnLst>
                              <p:par>
                                <p:cTn id="35" presetID="22" presetClass="entr" presetSubtype="1"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childTnLst>
                          </p:cTn>
                        </p:par>
                        <p:par>
                          <p:cTn id="38" fill="hold">
                            <p:stCondLst>
                              <p:cond delay="5900"/>
                            </p:stCondLst>
                            <p:childTnLst>
                              <p:par>
                                <p:cTn id="39" presetID="53" presetClass="entr" presetSubtype="16"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par>
                          <p:cTn id="44" fill="hold">
                            <p:stCondLst>
                              <p:cond delay="6400"/>
                            </p:stCondLst>
                            <p:childTnLst>
                              <p:par>
                                <p:cTn id="45" presetID="2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690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childTnLst>
                                </p:cTn>
                              </p:par>
                            </p:childTnLst>
                          </p:cTn>
                        </p:par>
                        <p:par>
                          <p:cTn id="52" fill="hold">
                            <p:stCondLst>
                              <p:cond delay="7800"/>
                            </p:stCondLst>
                            <p:childTnLst>
                              <p:par>
                                <p:cTn id="53" presetID="22" presetClass="entr" presetSubtype="1"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500"/>
                                        <p:tgtEl>
                                          <p:spTgt spid="6"/>
                                        </p:tgtEl>
                                      </p:cBhvr>
                                    </p:animEffect>
                                  </p:childTnLst>
                                </p:cTn>
                              </p:par>
                            </p:childTnLst>
                          </p:cTn>
                        </p:par>
                        <p:par>
                          <p:cTn id="56" fill="hold">
                            <p:stCondLst>
                              <p:cond delay="8300"/>
                            </p:stCondLst>
                            <p:childTnLst>
                              <p:par>
                                <p:cTn id="57" presetID="53" presetClass="entr" presetSubtype="16"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Effect transition="in" filter="fade">
                                      <p:cBhvr>
                                        <p:cTn id="61" dur="500"/>
                                        <p:tgtEl>
                                          <p:spTgt spid="38"/>
                                        </p:tgtEl>
                                      </p:cBhvr>
                                    </p:animEffect>
                                  </p:childTnLst>
                                </p:cTn>
                              </p:par>
                            </p:childTnLst>
                          </p:cTn>
                        </p:par>
                        <p:par>
                          <p:cTn id="62" fill="hold">
                            <p:stCondLst>
                              <p:cond delay="8800"/>
                            </p:stCondLst>
                            <p:childTnLst>
                              <p:par>
                                <p:cTn id="63" presetID="22" presetClass="entr" presetSubtype="8"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par>
                          <p:cTn id="66" fill="hold">
                            <p:stCondLst>
                              <p:cond delay="9300"/>
                            </p:stCondLst>
                            <p:childTnLst>
                              <p:par>
                                <p:cTn id="67" presetID="10" presetClass="entr" presetSubtype="0" fill="hold" grpId="0" nodeType="afterEffect">
                                  <p:stCondLst>
                                    <p:cond delay="0"/>
                                  </p:stCondLst>
                                  <p:iterate type="wd">
                                    <p:tmPct val="10000"/>
                                  </p:iterate>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9" grpId="0"/>
      <p:bldP spid="53" grpId="0" animBg="1"/>
      <p:bldP spid="18" grpId="0"/>
      <p:bldP spid="64" grpId="0"/>
      <p:bldP spid="2"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5654" y="3789040"/>
            <a:ext cx="3512954" cy="2339682"/>
          </a:xfrm>
          <a:prstGeom prst="round2DiagRect">
            <a:avLst>
              <a:gd name="adj1" fmla="val 16667"/>
              <a:gd name="adj2" fmla="val 0"/>
            </a:avLst>
          </a:prstGeom>
          <a:ln w="88900" cap="sq">
            <a:solidFill>
              <a:srgbClr val="FFFFFF"/>
            </a:solidFill>
            <a:miter lim="800000"/>
          </a:ln>
          <a:effectLst>
            <a:outerShdw blurRad="50800" dist="38100" dir="2700000" algn="tl" rotWithShape="0">
              <a:prstClr val="black">
                <a:alpha val="40000"/>
              </a:prstClr>
            </a:outerShdw>
          </a:effectLst>
        </p:spPr>
      </p:pic>
      <p:sp>
        <p:nvSpPr>
          <p:cNvPr id="65" name="矩形: 折角 56">
            <a:extLst>
              <a:ext uri="{FF2B5EF4-FFF2-40B4-BE49-F238E27FC236}">
                <a16:creationId xmlns:a16="http://schemas.microsoft.com/office/drawing/2014/main" xmlns="" id="{E232DEFC-436F-44FA-93C1-4B32ACE0A66B}"/>
              </a:ext>
            </a:extLst>
          </p:cNvPr>
          <p:cNvSpPr/>
          <p:nvPr/>
        </p:nvSpPr>
        <p:spPr>
          <a:xfrm>
            <a:off x="2074381" y="1918917"/>
            <a:ext cx="4020032" cy="550108"/>
          </a:xfrm>
          <a:prstGeom prst="foldedCorner">
            <a:avLst>
              <a:gd name="adj" fmla="val 50000"/>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折角 56">
            <a:extLst>
              <a:ext uri="{FF2B5EF4-FFF2-40B4-BE49-F238E27FC236}">
                <a16:creationId xmlns:a16="http://schemas.microsoft.com/office/drawing/2014/main" xmlns="" id="{E232DEFC-436F-44FA-93C1-4B32ACE0A66B}"/>
              </a:ext>
            </a:extLst>
          </p:cNvPr>
          <p:cNvSpPr/>
          <p:nvPr/>
        </p:nvSpPr>
        <p:spPr>
          <a:xfrm>
            <a:off x="2074381" y="2580874"/>
            <a:ext cx="4020032" cy="550108"/>
          </a:xfrm>
          <a:prstGeom prst="foldedCorner">
            <a:avLst>
              <a:gd name="adj" fmla="val 50000"/>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折角 56">
            <a:extLst>
              <a:ext uri="{FF2B5EF4-FFF2-40B4-BE49-F238E27FC236}">
                <a16:creationId xmlns:a16="http://schemas.microsoft.com/office/drawing/2014/main" xmlns="" id="{E232DEFC-436F-44FA-93C1-4B32ACE0A66B}"/>
              </a:ext>
            </a:extLst>
          </p:cNvPr>
          <p:cNvSpPr/>
          <p:nvPr/>
        </p:nvSpPr>
        <p:spPr>
          <a:xfrm>
            <a:off x="2074381" y="3242830"/>
            <a:ext cx="4020032" cy="550108"/>
          </a:xfrm>
          <a:prstGeom prst="foldedCorner">
            <a:avLst>
              <a:gd name="adj" fmla="val 50000"/>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0" y="557547"/>
            <a:ext cx="12192000" cy="941155"/>
          </a:xfrm>
          <a:prstGeom prst="rect">
            <a:avLst/>
          </a:prstGeom>
          <a:noFill/>
        </p:spPr>
        <p:txBody>
          <a:bodyPr wrap="square" rtlCol="0">
            <a:spAutoFit/>
          </a:bodyPr>
          <a:lstStyle/>
          <a:p>
            <a:pPr algn="ctr">
              <a:lnSpc>
                <a:spcPct val="12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中国的和平发展道路，</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
            </a:r>
            <a:b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b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是新中国成立以来特别是改革开放以来，经过艰辛探索和不断实践逐步形成的</a:t>
            </a:r>
          </a:p>
        </p:txBody>
      </p:sp>
      <p:grpSp>
        <p:nvGrpSpPr>
          <p:cNvPr id="4" name="组合 3">
            <a:extLst>
              <a:ext uri="{FF2B5EF4-FFF2-40B4-BE49-F238E27FC236}">
                <a16:creationId xmlns:a16="http://schemas.microsoft.com/office/drawing/2014/main" xmlns="" id="{3EEB8674-61C1-436C-8B64-E1DDBE6415FC}"/>
              </a:ext>
            </a:extLst>
          </p:cNvPr>
          <p:cNvGrpSpPr/>
          <p:nvPr/>
        </p:nvGrpSpPr>
        <p:grpSpPr>
          <a:xfrm>
            <a:off x="979032" y="1958955"/>
            <a:ext cx="793320" cy="769308"/>
            <a:chOff x="910192" y="2015340"/>
            <a:chExt cx="556597" cy="539750"/>
          </a:xfrm>
        </p:grpSpPr>
        <p:grpSp>
          <p:nvGrpSpPr>
            <p:cNvPr id="11" name="组合 65">
              <a:extLst>
                <a:ext uri="{FF2B5EF4-FFF2-40B4-BE49-F238E27FC236}">
                  <a16:creationId xmlns:a16="http://schemas.microsoft.com/office/drawing/2014/main" xmlns="" id="{81033846-C901-4C63-B7FD-1F91FBA25FF5}"/>
                </a:ext>
              </a:extLst>
            </p:cNvPr>
            <p:cNvGrpSpPr>
              <a:grpSpLocks/>
            </p:cNvGrpSpPr>
            <p:nvPr/>
          </p:nvGrpSpPr>
          <p:grpSpPr bwMode="auto">
            <a:xfrm>
              <a:off x="911751" y="2015340"/>
              <a:ext cx="539687" cy="539750"/>
              <a:chOff x="3485554" y="6324777"/>
              <a:chExt cx="539932" cy="539375"/>
            </a:xfrm>
          </p:grpSpPr>
          <p:sp>
            <p:nvSpPr>
              <p:cNvPr id="15" name="矩形 14">
                <a:extLst>
                  <a:ext uri="{FF2B5EF4-FFF2-40B4-BE49-F238E27FC236}">
                    <a16:creationId xmlns:a16="http://schemas.microsoft.com/office/drawing/2014/main" xmlns="" id="{15D2F37F-98D1-4807-8C76-F2019A2C53B4}"/>
                  </a:ext>
                </a:extLst>
              </p:cNvPr>
              <p:cNvSpPr/>
              <p:nvPr/>
            </p:nvSpPr>
            <p:spPr>
              <a:xfrm>
                <a:off x="3486108" y="6324777"/>
                <a:ext cx="539995" cy="53937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11500">
                  <a:solidFill>
                    <a:schemeClr val="accent6">
                      <a:lumMod val="50000"/>
                    </a:schemeClr>
                  </a:solidFill>
                  <a:cs typeface="+mn-ea"/>
                  <a:sym typeface="+mn-lt"/>
                </a:endParaRPr>
              </a:p>
            </p:txBody>
          </p:sp>
          <p:cxnSp>
            <p:nvCxnSpPr>
              <p:cNvPr id="16" name="直接连接符 15">
                <a:extLst>
                  <a:ext uri="{FF2B5EF4-FFF2-40B4-BE49-F238E27FC236}">
                    <a16:creationId xmlns:a16="http://schemas.microsoft.com/office/drawing/2014/main" xmlns="" id="{01782DE6-2B62-40DF-870B-7994B362C725}"/>
                  </a:ext>
                </a:extLst>
              </p:cNvPr>
              <p:cNvCxnSpPr/>
              <p:nvPr/>
            </p:nvCxnSpPr>
            <p:spPr>
              <a:xfrm>
                <a:off x="3486108" y="6594465"/>
                <a:ext cx="53999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xmlns="" id="{288549A7-2572-4CDF-8521-5C78218330F3}"/>
                  </a:ext>
                </a:extLst>
              </p:cNvPr>
              <p:cNvCxnSpPr/>
              <p:nvPr/>
            </p:nvCxnSpPr>
            <p:spPr>
              <a:xfrm rot="5400000">
                <a:off x="3486418" y="6594465"/>
                <a:ext cx="5393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0" name="TextBox 39">
              <a:extLst>
                <a:ext uri="{FF2B5EF4-FFF2-40B4-BE49-F238E27FC236}">
                  <a16:creationId xmlns:a16="http://schemas.microsoft.com/office/drawing/2014/main" xmlns="" id="{0ECC93B0-6827-4232-BCCD-E475A2BC823A}"/>
                </a:ext>
              </a:extLst>
            </p:cNvPr>
            <p:cNvSpPr txBox="1">
              <a:spLocks noChangeArrowheads="1"/>
            </p:cNvSpPr>
            <p:nvPr/>
          </p:nvSpPr>
          <p:spPr bwMode="auto">
            <a:xfrm>
              <a:off x="910192" y="2061922"/>
              <a:ext cx="556597" cy="464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4000" b="1" dirty="0">
                  <a:solidFill>
                    <a:schemeClr val="accent6">
                      <a:lumMod val="50000"/>
                    </a:schemeClr>
                  </a:solidFill>
                  <a:latin typeface="微软雅黑" panose="020B0503020204020204" pitchFamily="34" charset="-122"/>
                  <a:ea typeface="微软雅黑" panose="020B0503020204020204" pitchFamily="34" charset="-122"/>
                </a:rPr>
                <a:t>符</a:t>
              </a:r>
              <a:endParaRPr lang="en-US" altLang="zh-CN" sz="4000" b="1" dirty="0">
                <a:solidFill>
                  <a:schemeClr val="accent6">
                    <a:lumMod val="50000"/>
                  </a:schemeClr>
                </a:solidFill>
                <a:latin typeface="微软雅黑" panose="020B0503020204020204" pitchFamily="34" charset="-122"/>
                <a:ea typeface="微软雅黑" panose="020B0503020204020204" pitchFamily="34" charset="-122"/>
              </a:endParaRPr>
            </a:p>
          </p:txBody>
        </p:sp>
      </p:grpSp>
      <p:grpSp>
        <p:nvGrpSpPr>
          <p:cNvPr id="32" name="组合 31">
            <a:extLst>
              <a:ext uri="{FF2B5EF4-FFF2-40B4-BE49-F238E27FC236}">
                <a16:creationId xmlns:a16="http://schemas.microsoft.com/office/drawing/2014/main" xmlns="" id="{63803F4B-148C-4D85-9D98-72AE275E9FC8}"/>
              </a:ext>
            </a:extLst>
          </p:cNvPr>
          <p:cNvGrpSpPr/>
          <p:nvPr/>
        </p:nvGrpSpPr>
        <p:grpSpPr>
          <a:xfrm>
            <a:off x="979032" y="3005370"/>
            <a:ext cx="793320" cy="769308"/>
            <a:chOff x="910192" y="2015340"/>
            <a:chExt cx="556597" cy="539750"/>
          </a:xfrm>
        </p:grpSpPr>
        <p:grpSp>
          <p:nvGrpSpPr>
            <p:cNvPr id="33" name="组合 65">
              <a:extLst>
                <a:ext uri="{FF2B5EF4-FFF2-40B4-BE49-F238E27FC236}">
                  <a16:creationId xmlns:a16="http://schemas.microsoft.com/office/drawing/2014/main" xmlns="" id="{B34A6B2D-E2E5-40E5-814B-F61DD95C0089}"/>
                </a:ext>
              </a:extLst>
            </p:cNvPr>
            <p:cNvGrpSpPr>
              <a:grpSpLocks/>
            </p:cNvGrpSpPr>
            <p:nvPr/>
          </p:nvGrpSpPr>
          <p:grpSpPr bwMode="auto">
            <a:xfrm>
              <a:off x="911751" y="2015340"/>
              <a:ext cx="539687" cy="539750"/>
              <a:chOff x="3485554" y="6324777"/>
              <a:chExt cx="539932" cy="539375"/>
            </a:xfrm>
          </p:grpSpPr>
          <p:sp>
            <p:nvSpPr>
              <p:cNvPr id="35" name="矩形 34">
                <a:extLst>
                  <a:ext uri="{FF2B5EF4-FFF2-40B4-BE49-F238E27FC236}">
                    <a16:creationId xmlns:a16="http://schemas.microsoft.com/office/drawing/2014/main" xmlns="" id="{BFB47A51-98B1-49AD-991F-A236C5904D6C}"/>
                  </a:ext>
                </a:extLst>
              </p:cNvPr>
              <p:cNvSpPr/>
              <p:nvPr/>
            </p:nvSpPr>
            <p:spPr>
              <a:xfrm>
                <a:off x="3486108" y="6324777"/>
                <a:ext cx="539995" cy="53937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11500">
                  <a:solidFill>
                    <a:schemeClr val="accent6">
                      <a:lumMod val="50000"/>
                    </a:schemeClr>
                  </a:solidFill>
                  <a:cs typeface="+mn-ea"/>
                  <a:sym typeface="+mn-lt"/>
                </a:endParaRPr>
              </a:p>
            </p:txBody>
          </p:sp>
          <p:cxnSp>
            <p:nvCxnSpPr>
              <p:cNvPr id="36" name="直接连接符 35">
                <a:extLst>
                  <a:ext uri="{FF2B5EF4-FFF2-40B4-BE49-F238E27FC236}">
                    <a16:creationId xmlns:a16="http://schemas.microsoft.com/office/drawing/2014/main" xmlns="" id="{6FF92B53-21C3-4D38-91A2-3C2DE2B3CA49}"/>
                  </a:ext>
                </a:extLst>
              </p:cNvPr>
              <p:cNvCxnSpPr/>
              <p:nvPr/>
            </p:nvCxnSpPr>
            <p:spPr>
              <a:xfrm>
                <a:off x="3486108" y="6594465"/>
                <a:ext cx="53999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A51CFC34-611F-479B-93D6-11817EE7F8F2}"/>
                  </a:ext>
                </a:extLst>
              </p:cNvPr>
              <p:cNvCxnSpPr/>
              <p:nvPr/>
            </p:nvCxnSpPr>
            <p:spPr>
              <a:xfrm rot="5400000">
                <a:off x="3486418" y="6594465"/>
                <a:ext cx="5393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4" name="TextBox 39">
              <a:extLst>
                <a:ext uri="{FF2B5EF4-FFF2-40B4-BE49-F238E27FC236}">
                  <a16:creationId xmlns:a16="http://schemas.microsoft.com/office/drawing/2014/main" xmlns="" id="{E507EEFC-A3E4-473D-AF37-AE8474DCCD89}"/>
                </a:ext>
              </a:extLst>
            </p:cNvPr>
            <p:cNvSpPr txBox="1">
              <a:spLocks noChangeArrowheads="1"/>
            </p:cNvSpPr>
            <p:nvPr/>
          </p:nvSpPr>
          <p:spPr bwMode="auto">
            <a:xfrm>
              <a:off x="910192" y="2061922"/>
              <a:ext cx="556597" cy="464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4000" b="1">
                  <a:solidFill>
                    <a:schemeClr val="accent6">
                      <a:lumMod val="50000"/>
                    </a:schemeClr>
                  </a:solidFill>
                  <a:latin typeface="微软雅黑" panose="020B0503020204020204" pitchFamily="34" charset="-122"/>
                  <a:ea typeface="微软雅黑" panose="020B0503020204020204" pitchFamily="34" charset="-122"/>
                </a:rPr>
                <a:t>合</a:t>
              </a:r>
              <a:endParaRPr lang="en-US" altLang="zh-CN" sz="4000" b="1" dirty="0">
                <a:solidFill>
                  <a:schemeClr val="accent6">
                    <a:lumMod val="50000"/>
                  </a:schemeClr>
                </a:solidFill>
                <a:latin typeface="微软雅黑" panose="020B0503020204020204" pitchFamily="34" charset="-122"/>
                <a:ea typeface="微软雅黑" panose="020B0503020204020204" pitchFamily="34" charset="-122"/>
              </a:endParaRPr>
            </a:p>
          </p:txBody>
        </p:sp>
      </p:grpSp>
      <p:grpSp>
        <p:nvGrpSpPr>
          <p:cNvPr id="45" name="组合 44">
            <a:extLst>
              <a:ext uri="{FF2B5EF4-FFF2-40B4-BE49-F238E27FC236}">
                <a16:creationId xmlns:a16="http://schemas.microsoft.com/office/drawing/2014/main" xmlns="" id="{17850E36-F924-4B68-A362-0A28A9D30F4A}"/>
              </a:ext>
            </a:extLst>
          </p:cNvPr>
          <p:cNvGrpSpPr/>
          <p:nvPr/>
        </p:nvGrpSpPr>
        <p:grpSpPr>
          <a:xfrm>
            <a:off x="979032" y="4346821"/>
            <a:ext cx="793320" cy="769308"/>
            <a:chOff x="910192" y="2015340"/>
            <a:chExt cx="556597" cy="539750"/>
          </a:xfrm>
        </p:grpSpPr>
        <p:grpSp>
          <p:nvGrpSpPr>
            <p:cNvPr id="46" name="组合 65">
              <a:extLst>
                <a:ext uri="{FF2B5EF4-FFF2-40B4-BE49-F238E27FC236}">
                  <a16:creationId xmlns:a16="http://schemas.microsoft.com/office/drawing/2014/main" xmlns="" id="{C41BEF4F-1394-427F-BDBE-1C1BC433C4FD}"/>
                </a:ext>
              </a:extLst>
            </p:cNvPr>
            <p:cNvGrpSpPr>
              <a:grpSpLocks/>
            </p:cNvGrpSpPr>
            <p:nvPr/>
          </p:nvGrpSpPr>
          <p:grpSpPr bwMode="auto">
            <a:xfrm>
              <a:off x="911751" y="2015340"/>
              <a:ext cx="539687" cy="539750"/>
              <a:chOff x="3485554" y="6324777"/>
              <a:chExt cx="539932" cy="539375"/>
            </a:xfrm>
          </p:grpSpPr>
          <p:sp>
            <p:nvSpPr>
              <p:cNvPr id="48" name="矩形 47">
                <a:extLst>
                  <a:ext uri="{FF2B5EF4-FFF2-40B4-BE49-F238E27FC236}">
                    <a16:creationId xmlns:a16="http://schemas.microsoft.com/office/drawing/2014/main" xmlns="" id="{1EE02D29-F8EC-4C1D-B4F6-05FB46316D6D}"/>
                  </a:ext>
                </a:extLst>
              </p:cNvPr>
              <p:cNvSpPr/>
              <p:nvPr/>
            </p:nvSpPr>
            <p:spPr>
              <a:xfrm>
                <a:off x="3486108" y="6324777"/>
                <a:ext cx="539995" cy="53937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11500">
                  <a:solidFill>
                    <a:srgbClr val="C00000"/>
                  </a:solidFill>
                  <a:cs typeface="+mn-ea"/>
                  <a:sym typeface="+mn-lt"/>
                </a:endParaRPr>
              </a:p>
            </p:txBody>
          </p:sp>
          <p:cxnSp>
            <p:nvCxnSpPr>
              <p:cNvPr id="49" name="直接连接符 48">
                <a:extLst>
                  <a:ext uri="{FF2B5EF4-FFF2-40B4-BE49-F238E27FC236}">
                    <a16:creationId xmlns:a16="http://schemas.microsoft.com/office/drawing/2014/main" xmlns="" id="{5DC5FAD8-50D1-4D59-B4DE-67E8FF8DC6CF}"/>
                  </a:ext>
                </a:extLst>
              </p:cNvPr>
              <p:cNvCxnSpPr/>
              <p:nvPr/>
            </p:nvCxnSpPr>
            <p:spPr>
              <a:xfrm>
                <a:off x="3486108" y="6594465"/>
                <a:ext cx="53999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xmlns="" id="{1320ACCF-CC78-4A3E-9184-1AF019F178FD}"/>
                  </a:ext>
                </a:extLst>
              </p:cNvPr>
              <p:cNvCxnSpPr/>
              <p:nvPr/>
            </p:nvCxnSpPr>
            <p:spPr>
              <a:xfrm rot="5400000">
                <a:off x="3486418" y="6594465"/>
                <a:ext cx="5393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7" name="TextBox 39">
              <a:extLst>
                <a:ext uri="{FF2B5EF4-FFF2-40B4-BE49-F238E27FC236}">
                  <a16:creationId xmlns:a16="http://schemas.microsoft.com/office/drawing/2014/main" xmlns="" id="{0C26995D-11C7-4326-B6F7-DF26C20E28CA}"/>
                </a:ext>
              </a:extLst>
            </p:cNvPr>
            <p:cNvSpPr txBox="1">
              <a:spLocks noChangeArrowheads="1"/>
            </p:cNvSpPr>
            <p:nvPr/>
          </p:nvSpPr>
          <p:spPr bwMode="auto">
            <a:xfrm>
              <a:off x="910192" y="2061922"/>
              <a:ext cx="556597" cy="464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4000" b="1" dirty="0">
                  <a:solidFill>
                    <a:srgbClr val="C00000"/>
                  </a:solidFill>
                  <a:latin typeface="微软雅黑" panose="020B0503020204020204" pitchFamily="34" charset="-122"/>
                  <a:ea typeface="微软雅黑" panose="020B0503020204020204" pitchFamily="34" charset="-122"/>
                </a:rPr>
                <a:t>中</a:t>
              </a:r>
              <a:endParaRPr lang="en-US" altLang="zh-CN" sz="4000" b="1" dirty="0">
                <a:solidFill>
                  <a:srgbClr val="C00000"/>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a16="http://schemas.microsoft.com/office/drawing/2014/main" xmlns="" id="{EDEC1E0B-0653-4196-A140-45FF84918889}"/>
              </a:ext>
            </a:extLst>
          </p:cNvPr>
          <p:cNvGrpSpPr/>
          <p:nvPr/>
        </p:nvGrpSpPr>
        <p:grpSpPr>
          <a:xfrm>
            <a:off x="979032" y="5393236"/>
            <a:ext cx="793320" cy="769308"/>
            <a:chOff x="910192" y="2015340"/>
            <a:chExt cx="556597" cy="539750"/>
          </a:xfrm>
        </p:grpSpPr>
        <p:grpSp>
          <p:nvGrpSpPr>
            <p:cNvPr id="52" name="组合 65">
              <a:extLst>
                <a:ext uri="{FF2B5EF4-FFF2-40B4-BE49-F238E27FC236}">
                  <a16:creationId xmlns:a16="http://schemas.microsoft.com/office/drawing/2014/main" xmlns="" id="{E30A8120-2B95-47B2-9918-D521FF2649FD}"/>
                </a:ext>
              </a:extLst>
            </p:cNvPr>
            <p:cNvGrpSpPr>
              <a:grpSpLocks/>
            </p:cNvGrpSpPr>
            <p:nvPr/>
          </p:nvGrpSpPr>
          <p:grpSpPr bwMode="auto">
            <a:xfrm>
              <a:off x="911751" y="2015340"/>
              <a:ext cx="539687" cy="539750"/>
              <a:chOff x="3485554" y="6324777"/>
              <a:chExt cx="539932" cy="539375"/>
            </a:xfrm>
          </p:grpSpPr>
          <p:sp>
            <p:nvSpPr>
              <p:cNvPr id="54" name="矩形 53">
                <a:extLst>
                  <a:ext uri="{FF2B5EF4-FFF2-40B4-BE49-F238E27FC236}">
                    <a16:creationId xmlns:a16="http://schemas.microsoft.com/office/drawing/2014/main" xmlns="" id="{91431056-1E38-4F31-838C-0A0BD08B412A}"/>
                  </a:ext>
                </a:extLst>
              </p:cNvPr>
              <p:cNvSpPr/>
              <p:nvPr/>
            </p:nvSpPr>
            <p:spPr>
              <a:xfrm>
                <a:off x="3486108" y="6324777"/>
                <a:ext cx="539995" cy="539375"/>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zh-CN" altLang="en-US" sz="11500">
                  <a:solidFill>
                    <a:srgbClr val="C00000"/>
                  </a:solidFill>
                  <a:cs typeface="+mn-ea"/>
                  <a:sym typeface="+mn-lt"/>
                </a:endParaRPr>
              </a:p>
            </p:txBody>
          </p:sp>
          <p:cxnSp>
            <p:nvCxnSpPr>
              <p:cNvPr id="55" name="直接连接符 54">
                <a:extLst>
                  <a:ext uri="{FF2B5EF4-FFF2-40B4-BE49-F238E27FC236}">
                    <a16:creationId xmlns:a16="http://schemas.microsoft.com/office/drawing/2014/main" xmlns="" id="{88E6A9AA-1C85-4A2F-AD43-F0245EC211AC}"/>
                  </a:ext>
                </a:extLst>
              </p:cNvPr>
              <p:cNvCxnSpPr/>
              <p:nvPr/>
            </p:nvCxnSpPr>
            <p:spPr>
              <a:xfrm>
                <a:off x="3486108" y="6594465"/>
                <a:ext cx="53999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xmlns="" id="{95099265-2E48-4FA0-9EC4-D93D459C91C3}"/>
                  </a:ext>
                </a:extLst>
              </p:cNvPr>
              <p:cNvCxnSpPr/>
              <p:nvPr/>
            </p:nvCxnSpPr>
            <p:spPr>
              <a:xfrm rot="5400000">
                <a:off x="3486418" y="6594465"/>
                <a:ext cx="5393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3" name="TextBox 39">
              <a:extLst>
                <a:ext uri="{FF2B5EF4-FFF2-40B4-BE49-F238E27FC236}">
                  <a16:creationId xmlns:a16="http://schemas.microsoft.com/office/drawing/2014/main" xmlns="" id="{3475CB85-D00E-4E4C-8E61-1D19522B7F6D}"/>
                </a:ext>
              </a:extLst>
            </p:cNvPr>
            <p:cNvSpPr txBox="1">
              <a:spLocks noChangeArrowheads="1"/>
            </p:cNvSpPr>
            <p:nvPr/>
          </p:nvSpPr>
          <p:spPr bwMode="auto">
            <a:xfrm>
              <a:off x="910192" y="2061922"/>
              <a:ext cx="556597" cy="464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19" tIns="22859" rIns="45719" bIns="22859">
              <a:spAutoFit/>
            </a:bodyPr>
            <a:lstStyle/>
            <a:p>
              <a:pPr algn="ctr" eaLnBrk="1">
                <a:buFont typeface="Arial" panose="020B0604020202020204" pitchFamily="34" charset="0"/>
                <a:buNone/>
              </a:pPr>
              <a:r>
                <a:rPr lang="zh-CN" altLang="en-US" sz="4000" b="1" dirty="0">
                  <a:solidFill>
                    <a:srgbClr val="C00000"/>
                  </a:solidFill>
                  <a:latin typeface="微软雅黑" panose="020B0503020204020204" pitchFamily="34" charset="-122"/>
                  <a:ea typeface="微软雅黑" panose="020B0503020204020204" pitchFamily="34" charset="-122"/>
                </a:rPr>
                <a:t>国</a:t>
              </a:r>
              <a:endParaRPr lang="en-US" altLang="zh-CN" sz="4000" b="1" dirty="0">
                <a:solidFill>
                  <a:srgbClr val="C00000"/>
                </a:solidFill>
                <a:latin typeface="微软雅黑" panose="020B0503020204020204" pitchFamily="34" charset="-122"/>
                <a:ea typeface="微软雅黑" panose="020B0503020204020204" pitchFamily="34" charset="-122"/>
              </a:endParaRPr>
            </a:p>
          </p:txBody>
        </p:sp>
      </p:grpSp>
      <p:sp>
        <p:nvSpPr>
          <p:cNvPr id="57" name="矩形: 折角 56">
            <a:extLst>
              <a:ext uri="{FF2B5EF4-FFF2-40B4-BE49-F238E27FC236}">
                <a16:creationId xmlns:a16="http://schemas.microsoft.com/office/drawing/2014/main" xmlns="" id="{E232DEFC-436F-44FA-93C1-4B32ACE0A66B}"/>
              </a:ext>
            </a:extLst>
          </p:cNvPr>
          <p:cNvSpPr/>
          <p:nvPr/>
        </p:nvSpPr>
        <p:spPr>
          <a:xfrm>
            <a:off x="2074381" y="4346821"/>
            <a:ext cx="4020032" cy="550108"/>
          </a:xfrm>
          <a:prstGeom prst="foldedCorner">
            <a:avLst>
              <a:gd name="adj" fmla="val 50000"/>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折角 57">
            <a:extLst>
              <a:ext uri="{FF2B5EF4-FFF2-40B4-BE49-F238E27FC236}">
                <a16:creationId xmlns:a16="http://schemas.microsoft.com/office/drawing/2014/main" xmlns="" id="{A67800A9-04DC-49EA-8082-F3534F3791E9}"/>
              </a:ext>
            </a:extLst>
          </p:cNvPr>
          <p:cNvSpPr/>
          <p:nvPr/>
        </p:nvSpPr>
        <p:spPr>
          <a:xfrm>
            <a:off x="2074381" y="4996978"/>
            <a:ext cx="4020032" cy="550108"/>
          </a:xfrm>
          <a:prstGeom prst="foldedCorner">
            <a:avLst>
              <a:gd name="adj" fmla="val 50000"/>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折角 58">
            <a:extLst>
              <a:ext uri="{FF2B5EF4-FFF2-40B4-BE49-F238E27FC236}">
                <a16:creationId xmlns:a16="http://schemas.microsoft.com/office/drawing/2014/main" xmlns="" id="{D46BC7A7-FAF6-4376-B9CE-D3606E7469CA}"/>
              </a:ext>
            </a:extLst>
          </p:cNvPr>
          <p:cNvSpPr/>
          <p:nvPr/>
        </p:nvSpPr>
        <p:spPr>
          <a:xfrm>
            <a:off x="2074381" y="5647135"/>
            <a:ext cx="4020032" cy="550108"/>
          </a:xfrm>
          <a:prstGeom prst="foldedCorner">
            <a:avLst>
              <a:gd name="adj" fmla="val 50000"/>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xmlns="" id="{5C972F02-4B0A-44F1-9FC2-E74EF49B6B18}"/>
              </a:ext>
            </a:extLst>
          </p:cNvPr>
          <p:cNvSpPr/>
          <p:nvPr/>
        </p:nvSpPr>
        <p:spPr>
          <a:xfrm>
            <a:off x="2458067" y="4427534"/>
            <a:ext cx="2492990"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做世界和平的</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建设者</a:t>
            </a:r>
            <a:endParaRPr lang="zh-CN" altLang="en-US" sz="2000" dirty="0">
              <a:solidFill>
                <a:srgbClr val="C00000"/>
              </a:solidFill>
            </a:endParaRPr>
          </a:p>
        </p:txBody>
      </p:sp>
      <p:sp>
        <p:nvSpPr>
          <p:cNvPr id="61" name="矩形 60">
            <a:extLst>
              <a:ext uri="{FF2B5EF4-FFF2-40B4-BE49-F238E27FC236}">
                <a16:creationId xmlns:a16="http://schemas.microsoft.com/office/drawing/2014/main" xmlns="" id="{976B1DC2-BD19-4365-890C-8749EC0663A5}"/>
              </a:ext>
            </a:extLst>
          </p:cNvPr>
          <p:cNvSpPr/>
          <p:nvPr/>
        </p:nvSpPr>
        <p:spPr>
          <a:xfrm>
            <a:off x="2458067" y="5066251"/>
            <a:ext cx="2492990"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做全球发展的</a:t>
            </a:r>
            <a:r>
              <a:rPr lang="zh-CN" altLang="en-US" sz="2000" b="1" dirty="0">
                <a:solidFill>
                  <a:srgbClr val="C00000"/>
                </a:solidFill>
                <a:latin typeface="微软雅黑" panose="020B0503020204020204" pitchFamily="34" charset="-122"/>
                <a:ea typeface="微软雅黑" panose="020B0503020204020204" pitchFamily="34" charset="-122"/>
                <a:sym typeface="+mn-ea"/>
              </a:rPr>
              <a:t>贡献者</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62" name="矩形 61">
            <a:extLst>
              <a:ext uri="{FF2B5EF4-FFF2-40B4-BE49-F238E27FC236}">
                <a16:creationId xmlns:a16="http://schemas.microsoft.com/office/drawing/2014/main" xmlns="" id="{46B964C5-0190-489A-8A8A-970389B595D4}"/>
              </a:ext>
            </a:extLst>
          </p:cNvPr>
          <p:cNvSpPr/>
          <p:nvPr/>
        </p:nvSpPr>
        <p:spPr>
          <a:xfrm>
            <a:off x="2458067" y="5729713"/>
            <a:ext cx="2492990"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做国际秩序的</a:t>
            </a:r>
            <a:r>
              <a:rPr lang="zh-CN" altLang="en-US" sz="2000" b="1" dirty="0">
                <a:solidFill>
                  <a:srgbClr val="C00000"/>
                </a:solidFill>
                <a:latin typeface="微软雅黑" panose="020B0503020204020204" pitchFamily="34" charset="-122"/>
                <a:ea typeface="微软雅黑" panose="020B0503020204020204" pitchFamily="34" charset="-122"/>
                <a:sym typeface="+mn-ea"/>
              </a:rPr>
              <a:t>维护者</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412131" y="1988840"/>
            <a:ext cx="1722224" cy="40011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中国根本利益</a:t>
            </a:r>
          </a:p>
        </p:txBody>
      </p:sp>
      <p:sp>
        <p:nvSpPr>
          <p:cNvPr id="63" name="文本框 62"/>
          <p:cNvSpPr txBox="1"/>
          <p:nvPr/>
        </p:nvSpPr>
        <p:spPr>
          <a:xfrm>
            <a:off x="2412131" y="2653335"/>
            <a:ext cx="1722224" cy="40011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周边国家利益</a:t>
            </a:r>
          </a:p>
        </p:txBody>
      </p:sp>
      <p:sp>
        <p:nvSpPr>
          <p:cNvPr id="64" name="文本框 63"/>
          <p:cNvSpPr txBox="1"/>
          <p:nvPr/>
        </p:nvSpPr>
        <p:spPr>
          <a:xfrm>
            <a:off x="2412131" y="3317829"/>
            <a:ext cx="1722224" cy="40011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世界各国利益</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635" y="1949636"/>
            <a:ext cx="3405514" cy="2271451"/>
          </a:xfrm>
          <a:prstGeom prst="round2DiagRect">
            <a:avLst>
              <a:gd name="adj1" fmla="val 16667"/>
              <a:gd name="adj2" fmla="val 0"/>
            </a:avLst>
          </a:prstGeom>
          <a:ln w="88900" cap="sq">
            <a:solidFill>
              <a:srgbClr val="FFFFFF"/>
            </a:solidFill>
            <a:miter lim="800000"/>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6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2100"/>
                            </p:stCondLst>
                            <p:childTnLst>
                              <p:par>
                                <p:cTn id="15" presetID="53" presetClass="entr" presetSubtype="16"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par>
                          <p:cTn id="20" fill="hold">
                            <p:stCondLst>
                              <p:cond delay="2600"/>
                            </p:stCondLst>
                            <p:childTnLst>
                              <p:par>
                                <p:cTn id="21" presetID="22" presetClass="entr" presetSubtype="8"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par>
                          <p:cTn id="24" fill="hold">
                            <p:stCondLst>
                              <p:cond delay="31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700"/>
                            </p:stCondLst>
                            <p:childTnLst>
                              <p:par>
                                <p:cTn id="29" presetID="22" presetClass="entr" presetSubtype="8"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left)">
                                      <p:cBhvr>
                                        <p:cTn id="31" dur="500"/>
                                        <p:tgtEl>
                                          <p:spTgt spid="66"/>
                                        </p:tgtEl>
                                      </p:cBhvr>
                                    </p:animEffect>
                                  </p:childTnLst>
                                </p:cTn>
                              </p:par>
                            </p:childTnLst>
                          </p:cTn>
                        </p:par>
                        <p:par>
                          <p:cTn id="32" fill="hold">
                            <p:stCondLst>
                              <p:cond delay="420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childTnLst>
                          </p:cTn>
                        </p:par>
                        <p:par>
                          <p:cTn id="36" fill="hold">
                            <p:stCondLst>
                              <p:cond delay="4750"/>
                            </p:stCondLst>
                            <p:childTnLst>
                              <p:par>
                                <p:cTn id="37" presetID="22" presetClass="entr" presetSubtype="8" fill="hold" grpId="0"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left)">
                                      <p:cBhvr>
                                        <p:cTn id="39" dur="500"/>
                                        <p:tgtEl>
                                          <p:spTgt spid="67"/>
                                        </p:tgtEl>
                                      </p:cBhvr>
                                    </p:animEffect>
                                  </p:childTnLst>
                                </p:cTn>
                              </p:par>
                            </p:childTnLst>
                          </p:cTn>
                        </p:par>
                        <p:par>
                          <p:cTn id="40" fill="hold">
                            <p:stCondLst>
                              <p:cond delay="525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childTnLst>
                          </p:cTn>
                        </p:par>
                        <p:par>
                          <p:cTn id="44" fill="hold">
                            <p:stCondLst>
                              <p:cond delay="5850"/>
                            </p:stCondLst>
                            <p:childTnLst>
                              <p:par>
                                <p:cTn id="45" presetID="53" presetClass="entr" presetSubtype="16"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childTnLst>
                          </p:cTn>
                        </p:par>
                        <p:par>
                          <p:cTn id="50" fill="hold">
                            <p:stCondLst>
                              <p:cond delay="6350"/>
                            </p:stCondLst>
                            <p:childTnLst>
                              <p:par>
                                <p:cTn id="51" presetID="53" presetClass="entr" presetSubtype="16" fill="hold" nodeType="after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p:cTn id="53" dur="500" fill="hold"/>
                                        <p:tgtEl>
                                          <p:spTgt spid="51"/>
                                        </p:tgtEl>
                                        <p:attrNameLst>
                                          <p:attrName>ppt_w</p:attrName>
                                        </p:attrNameLst>
                                      </p:cBhvr>
                                      <p:tavLst>
                                        <p:tav tm="0">
                                          <p:val>
                                            <p:fltVal val="0"/>
                                          </p:val>
                                        </p:tav>
                                        <p:tav tm="100000">
                                          <p:val>
                                            <p:strVal val="#ppt_w"/>
                                          </p:val>
                                        </p:tav>
                                      </p:tavLst>
                                    </p:anim>
                                    <p:anim calcmode="lin" valueType="num">
                                      <p:cBhvr>
                                        <p:cTn id="54" dur="500" fill="hold"/>
                                        <p:tgtEl>
                                          <p:spTgt spid="51"/>
                                        </p:tgtEl>
                                        <p:attrNameLst>
                                          <p:attrName>ppt_h</p:attrName>
                                        </p:attrNameLst>
                                      </p:cBhvr>
                                      <p:tavLst>
                                        <p:tav tm="0">
                                          <p:val>
                                            <p:fltVal val="0"/>
                                          </p:val>
                                        </p:tav>
                                        <p:tav tm="100000">
                                          <p:val>
                                            <p:strVal val="#ppt_h"/>
                                          </p:val>
                                        </p:tav>
                                      </p:tavLst>
                                    </p:anim>
                                    <p:animEffect transition="in" filter="fade">
                                      <p:cBhvr>
                                        <p:cTn id="55" dur="500"/>
                                        <p:tgtEl>
                                          <p:spTgt spid="51"/>
                                        </p:tgtEl>
                                      </p:cBhvr>
                                    </p:animEffect>
                                  </p:childTnLst>
                                </p:cTn>
                              </p:par>
                            </p:childTnLst>
                          </p:cTn>
                        </p:par>
                        <p:par>
                          <p:cTn id="56" fill="hold">
                            <p:stCondLst>
                              <p:cond delay="6850"/>
                            </p:stCondLst>
                            <p:childTnLst>
                              <p:par>
                                <p:cTn id="57" presetID="22" presetClass="entr" presetSubtype="8" fill="hold" grpId="0"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left)">
                                      <p:cBhvr>
                                        <p:cTn id="59" dur="500"/>
                                        <p:tgtEl>
                                          <p:spTgt spid="57"/>
                                        </p:tgtEl>
                                      </p:cBhvr>
                                    </p:animEffect>
                                  </p:childTnLst>
                                </p:cTn>
                              </p:par>
                            </p:childTnLst>
                          </p:cTn>
                        </p:par>
                        <p:par>
                          <p:cTn id="60" fill="hold">
                            <p:stCondLst>
                              <p:cond delay="7350"/>
                            </p:stCondLst>
                            <p:childTnLst>
                              <p:par>
                                <p:cTn id="61" presetID="10" presetClass="entr" presetSubtype="0" fill="hold" grpId="0" nodeType="afterEffect">
                                  <p:stCondLst>
                                    <p:cond delay="0"/>
                                  </p:stCondLst>
                                  <p:iterate type="wd">
                                    <p:tmPct val="10000"/>
                                  </p:iterate>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childTnLst>
                          </p:cTn>
                        </p:par>
                        <p:par>
                          <p:cTn id="64" fill="hold">
                            <p:stCondLst>
                              <p:cond delay="8050"/>
                            </p:stCondLst>
                            <p:childTnLst>
                              <p:par>
                                <p:cTn id="65" presetID="22" presetClass="entr" presetSubtype="8"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left)">
                                      <p:cBhvr>
                                        <p:cTn id="67" dur="500"/>
                                        <p:tgtEl>
                                          <p:spTgt spid="58"/>
                                        </p:tgtEl>
                                      </p:cBhvr>
                                    </p:animEffect>
                                  </p:childTnLst>
                                </p:cTn>
                              </p:par>
                            </p:childTnLst>
                          </p:cTn>
                        </p:par>
                        <p:par>
                          <p:cTn id="68" fill="hold">
                            <p:stCondLst>
                              <p:cond delay="8550"/>
                            </p:stCondLst>
                            <p:childTnLst>
                              <p:par>
                                <p:cTn id="69" presetID="10" presetClass="entr" presetSubtype="0" fill="hold" grpId="0" nodeType="afterEffect">
                                  <p:stCondLst>
                                    <p:cond delay="0"/>
                                  </p:stCondLst>
                                  <p:iterate type="wd">
                                    <p:tmPct val="10000"/>
                                  </p:iterate>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childTnLst>
                          </p:cTn>
                        </p:par>
                        <p:par>
                          <p:cTn id="72" fill="hold">
                            <p:stCondLst>
                              <p:cond delay="9300"/>
                            </p:stCondLst>
                            <p:childTnLst>
                              <p:par>
                                <p:cTn id="73" presetID="22" presetClass="entr" presetSubtype="8" fill="hold" grpId="0"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left)">
                                      <p:cBhvr>
                                        <p:cTn id="75" dur="500"/>
                                        <p:tgtEl>
                                          <p:spTgt spid="59"/>
                                        </p:tgtEl>
                                      </p:cBhvr>
                                    </p:animEffect>
                                  </p:childTnLst>
                                </p:cTn>
                              </p:par>
                            </p:childTnLst>
                          </p:cTn>
                        </p:par>
                        <p:par>
                          <p:cTn id="76" fill="hold">
                            <p:stCondLst>
                              <p:cond delay="9800"/>
                            </p:stCondLst>
                            <p:childTnLst>
                              <p:par>
                                <p:cTn id="77" presetID="10" presetClass="entr" presetSubtype="0" fill="hold" grpId="0" nodeType="afterEffect">
                                  <p:stCondLst>
                                    <p:cond delay="0"/>
                                  </p:stCondLst>
                                  <p:iterate type="wd">
                                    <p:tmPct val="10000"/>
                                  </p:iterate>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10550"/>
                            </p:stCondLst>
                            <p:childTnLst>
                              <p:par>
                                <p:cTn id="81" presetID="10" presetClass="entr" presetSubtype="0"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childTnLst>
                          </p:cTn>
                        </p:par>
                        <p:par>
                          <p:cTn id="84" fill="hold">
                            <p:stCondLst>
                              <p:cond delay="11050"/>
                            </p:stCondLst>
                            <p:childTnLst>
                              <p:par>
                                <p:cTn id="85" presetID="10" presetClass="entr" presetSubtype="0" fill="hold" nodeType="after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9" grpId="0"/>
      <p:bldP spid="57" grpId="0" animBg="1"/>
      <p:bldP spid="58" grpId="0" animBg="1"/>
      <p:bldP spid="59" grpId="0" animBg="1"/>
      <p:bldP spid="60" grpId="0"/>
      <p:bldP spid="61" grpId="0"/>
      <p:bldP spid="62" grpId="0"/>
      <p:bldP spid="2" grpId="0"/>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122019" y="680085"/>
            <a:ext cx="7947963" cy="581057"/>
          </a:xfrm>
          <a:prstGeom prst="rect">
            <a:avLst/>
          </a:prstGeom>
          <a:noFill/>
        </p:spPr>
        <p:txBody>
          <a:bodyPr wrap="square" rtlCol="0">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世界繁荣稳定是中国的机遇，中国发展也是世界的机遇</a:t>
            </a:r>
          </a:p>
        </p:txBody>
      </p:sp>
      <p:sp>
        <p:nvSpPr>
          <p:cNvPr id="13" name="圆角矩形 12"/>
          <p:cNvSpPr/>
          <p:nvPr/>
        </p:nvSpPr>
        <p:spPr>
          <a:xfrm>
            <a:off x="1622858" y="2780928"/>
            <a:ext cx="1904886" cy="2000264"/>
          </a:xfrm>
          <a:prstGeom prst="roundRect">
            <a:avLst/>
          </a:prstGeom>
          <a:solidFill>
            <a:srgbClr val="1787D0">
              <a:alpha val="99000"/>
            </a:srgbClr>
          </a:solidFill>
          <a:ln>
            <a:noFill/>
          </a:ln>
          <a:effectLst>
            <a:outerShdw blurRad="762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zh-CN" altLang="en-US" dirty="0">
              <a:solidFill>
                <a:srgbClr val="000000"/>
              </a:solidFill>
              <a:latin typeface="Helvetica" panose="020B0604020202020204" pitchFamily="34" charset="0"/>
              <a:ea typeface="宋体" panose="02010600030101010101" pitchFamily="2" charset="-122"/>
            </a:endParaRPr>
          </a:p>
        </p:txBody>
      </p:sp>
      <p:sp>
        <p:nvSpPr>
          <p:cNvPr id="27" name="矩形 26"/>
          <p:cNvSpPr/>
          <p:nvPr/>
        </p:nvSpPr>
        <p:spPr>
          <a:xfrm>
            <a:off x="1747460" y="3625442"/>
            <a:ext cx="1645909" cy="1089529"/>
          </a:xfrm>
          <a:prstGeom prst="rect">
            <a:avLst/>
          </a:prstGeom>
        </p:spPr>
        <p:txBody>
          <a:bodyPr wrap="square">
            <a:spAutoFit/>
          </a:bodyPr>
          <a:lstStyle/>
          <a:p>
            <a:pPr algn="just">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积极争取和平的国际环境发展自己</a:t>
            </a:r>
            <a:endParaRPr lang="zh-CN" altLang="en-US" b="1" dirty="0">
              <a:solidFill>
                <a:schemeClr val="bg1"/>
              </a:solidFill>
              <a:effectLst>
                <a:outerShdw blurRad="38100" dist="38100" dir="2700000" algn="tl">
                  <a:srgbClr val="000000">
                    <a:alpha val="43137"/>
                  </a:srgbClr>
                </a:outerShdw>
              </a:effectLst>
            </a:endParaRPr>
          </a:p>
        </p:txBody>
      </p:sp>
      <p:grpSp>
        <p:nvGrpSpPr>
          <p:cNvPr id="36" name="组合 35"/>
          <p:cNvGrpSpPr/>
          <p:nvPr/>
        </p:nvGrpSpPr>
        <p:grpSpPr>
          <a:xfrm>
            <a:off x="1837172" y="2086895"/>
            <a:ext cx="690743" cy="1477700"/>
            <a:chOff x="1381092" y="1643050"/>
            <a:chExt cx="690743" cy="1479852"/>
          </a:xfrm>
        </p:grpSpPr>
        <p:sp>
          <p:nvSpPr>
            <p:cNvPr id="26" name="Freeform 6"/>
            <p:cNvSpPr>
              <a:spLocks/>
            </p:cNvSpPr>
            <p:nvPr/>
          </p:nvSpPr>
          <p:spPr bwMode="auto">
            <a:xfrm>
              <a:off x="1381092" y="1643050"/>
              <a:ext cx="690743" cy="1479852"/>
            </a:xfrm>
            <a:custGeom>
              <a:avLst/>
              <a:gdLst>
                <a:gd name="T0" fmla="*/ 77 w 155"/>
                <a:gd name="T1" fmla="*/ 0 h 332"/>
                <a:gd name="T2" fmla="*/ 79 w 155"/>
                <a:gd name="T3" fmla="*/ 0 h 332"/>
                <a:gd name="T4" fmla="*/ 155 w 155"/>
                <a:gd name="T5" fmla="*/ 77 h 332"/>
                <a:gd name="T6" fmla="*/ 125 w 155"/>
                <a:gd name="T7" fmla="*/ 138 h 332"/>
                <a:gd name="T8" fmla="*/ 83 w 155"/>
                <a:gd name="T9" fmla="*/ 191 h 332"/>
                <a:gd name="T10" fmla="*/ 90 w 155"/>
                <a:gd name="T11" fmla="*/ 267 h 332"/>
                <a:gd name="T12" fmla="*/ 107 w 155"/>
                <a:gd name="T13" fmla="*/ 303 h 332"/>
                <a:gd name="T14" fmla="*/ 77 w 155"/>
                <a:gd name="T15" fmla="*/ 332 h 332"/>
                <a:gd name="T16" fmla="*/ 77 w 155"/>
                <a:gd name="T17" fmla="*/ 332 h 332"/>
                <a:gd name="T18" fmla="*/ 77 w 155"/>
                <a:gd name="T19" fmla="*/ 332 h 332"/>
                <a:gd name="T20" fmla="*/ 48 w 155"/>
                <a:gd name="T21" fmla="*/ 303 h 332"/>
                <a:gd name="T22" fmla="*/ 65 w 155"/>
                <a:gd name="T23" fmla="*/ 267 h 332"/>
                <a:gd name="T24" fmla="*/ 71 w 155"/>
                <a:gd name="T25" fmla="*/ 191 h 332"/>
                <a:gd name="T26" fmla="*/ 30 w 155"/>
                <a:gd name="T27" fmla="*/ 138 h 332"/>
                <a:gd name="T28" fmla="*/ 0 w 155"/>
                <a:gd name="T29" fmla="*/ 77 h 332"/>
                <a:gd name="T30" fmla="*/ 76 w 155"/>
                <a:gd name="T31" fmla="*/ 0 h 332"/>
                <a:gd name="T32" fmla="*/ 77 w 155"/>
                <a:gd name="T3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332">
                  <a:moveTo>
                    <a:pt x="77" y="0"/>
                  </a:moveTo>
                  <a:cubicBezTo>
                    <a:pt x="78" y="0"/>
                    <a:pt x="78" y="0"/>
                    <a:pt x="79" y="0"/>
                  </a:cubicBezTo>
                  <a:cubicBezTo>
                    <a:pt x="121" y="0"/>
                    <a:pt x="155" y="35"/>
                    <a:pt x="155" y="77"/>
                  </a:cubicBezTo>
                  <a:cubicBezTo>
                    <a:pt x="155" y="102"/>
                    <a:pt x="143" y="124"/>
                    <a:pt x="125" y="138"/>
                  </a:cubicBezTo>
                  <a:cubicBezTo>
                    <a:pt x="98" y="159"/>
                    <a:pt x="87" y="172"/>
                    <a:pt x="83" y="191"/>
                  </a:cubicBezTo>
                  <a:cubicBezTo>
                    <a:pt x="78" y="217"/>
                    <a:pt x="79" y="244"/>
                    <a:pt x="90" y="267"/>
                  </a:cubicBezTo>
                  <a:cubicBezTo>
                    <a:pt x="96" y="279"/>
                    <a:pt x="107" y="289"/>
                    <a:pt x="107" y="303"/>
                  </a:cubicBezTo>
                  <a:cubicBezTo>
                    <a:pt x="107" y="319"/>
                    <a:pt x="94" y="332"/>
                    <a:pt x="77" y="332"/>
                  </a:cubicBezTo>
                  <a:cubicBezTo>
                    <a:pt x="77" y="332"/>
                    <a:pt x="77" y="332"/>
                    <a:pt x="77" y="332"/>
                  </a:cubicBezTo>
                  <a:cubicBezTo>
                    <a:pt x="77" y="332"/>
                    <a:pt x="77" y="332"/>
                    <a:pt x="77" y="332"/>
                  </a:cubicBezTo>
                  <a:cubicBezTo>
                    <a:pt x="61" y="332"/>
                    <a:pt x="48" y="319"/>
                    <a:pt x="48" y="303"/>
                  </a:cubicBezTo>
                  <a:cubicBezTo>
                    <a:pt x="48" y="289"/>
                    <a:pt x="59" y="279"/>
                    <a:pt x="65" y="267"/>
                  </a:cubicBezTo>
                  <a:cubicBezTo>
                    <a:pt x="76" y="244"/>
                    <a:pt x="77" y="217"/>
                    <a:pt x="71" y="191"/>
                  </a:cubicBezTo>
                  <a:cubicBezTo>
                    <a:pt x="67" y="172"/>
                    <a:pt x="57" y="159"/>
                    <a:pt x="30" y="138"/>
                  </a:cubicBezTo>
                  <a:cubicBezTo>
                    <a:pt x="12" y="124"/>
                    <a:pt x="0" y="102"/>
                    <a:pt x="0" y="77"/>
                  </a:cubicBezTo>
                  <a:cubicBezTo>
                    <a:pt x="0" y="35"/>
                    <a:pt x="34" y="0"/>
                    <a:pt x="76" y="0"/>
                  </a:cubicBezTo>
                  <a:cubicBezTo>
                    <a:pt x="76" y="0"/>
                    <a:pt x="77" y="0"/>
                    <a:pt x="77" y="0"/>
                  </a:cubicBezTo>
                  <a:close/>
                </a:path>
              </a:pathLst>
            </a:custGeom>
            <a:solidFill>
              <a:srgbClr val="0070C0"/>
            </a:solidFill>
            <a:ln>
              <a:solidFill>
                <a:srgbClr val="FFFFFF"/>
              </a:solidFill>
            </a:ln>
          </p:spPr>
          <p:txBody>
            <a:bodyPr vert="horz" wrap="square" lIns="91440" tIns="45720" rIns="91440" bIns="45720" numCol="1" anchor="t" anchorCtr="0" compatLnSpc="1">
              <a:prstTxWarp prst="textNoShape">
                <a:avLst/>
              </a:prstTxWarp>
            </a:bodyPr>
            <a:lstStyle/>
            <a:p>
              <a:endParaRPr lang="th-TH"/>
            </a:p>
          </p:txBody>
        </p:sp>
        <p:sp>
          <p:nvSpPr>
            <p:cNvPr id="28" name="矩形 27"/>
            <p:cNvSpPr/>
            <p:nvPr/>
          </p:nvSpPr>
          <p:spPr>
            <a:xfrm>
              <a:off x="1452530" y="1765579"/>
              <a:ext cx="492443"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既</a:t>
              </a:r>
              <a:endParaRPr lang="zh-CN" altLang="en-US" sz="2400" b="1" dirty="0">
                <a:solidFill>
                  <a:schemeClr val="bg1"/>
                </a:solidFill>
              </a:endParaRPr>
            </a:p>
          </p:txBody>
        </p:sp>
      </p:grpSp>
      <p:sp>
        <p:nvSpPr>
          <p:cNvPr id="23" name="圆角矩形 22"/>
          <p:cNvSpPr/>
          <p:nvPr/>
        </p:nvSpPr>
        <p:spPr>
          <a:xfrm>
            <a:off x="4050009" y="2780928"/>
            <a:ext cx="1904886" cy="2000264"/>
          </a:xfrm>
          <a:prstGeom prst="roundRect">
            <a:avLst/>
          </a:prstGeom>
          <a:solidFill>
            <a:srgbClr val="70AD47"/>
          </a:solidFill>
          <a:ln>
            <a:noFill/>
          </a:ln>
          <a:effectLst>
            <a:outerShdw blurRad="762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lang="en-US" altLang="zh-CN" b="1" dirty="0">
              <a:latin typeface="微软雅黑" panose="020B0503020204020204" pitchFamily="34" charset="-122"/>
              <a:ea typeface="微软雅黑" panose="020B0503020204020204" pitchFamily="34" charset="-122"/>
            </a:endParaRPr>
          </a:p>
          <a:p>
            <a:pPr algn="just">
              <a:lnSpc>
                <a:spcPct val="150000"/>
              </a:lnSpc>
            </a:pPr>
            <a:endParaRPr lang="en-US" altLang="zh-CN" b="1" dirty="0">
              <a:latin typeface="微软雅黑" panose="020B0503020204020204" pitchFamily="34" charset="-122"/>
              <a:ea typeface="微软雅黑" panose="020B0503020204020204" pitchFamily="34" charset="-122"/>
            </a:endParaRPr>
          </a:p>
        </p:txBody>
      </p:sp>
      <p:sp>
        <p:nvSpPr>
          <p:cNvPr id="39" name="圆角矩形 12">
            <a:extLst>
              <a:ext uri="{FF2B5EF4-FFF2-40B4-BE49-F238E27FC236}">
                <a16:creationId xmlns:a16="http://schemas.microsoft.com/office/drawing/2014/main" xmlns="" id="{132AC2EA-7E29-4702-A627-3372462D32C0}"/>
              </a:ext>
            </a:extLst>
          </p:cNvPr>
          <p:cNvSpPr/>
          <p:nvPr/>
        </p:nvSpPr>
        <p:spPr>
          <a:xfrm>
            <a:off x="6477160" y="2780928"/>
            <a:ext cx="1904886" cy="2000264"/>
          </a:xfrm>
          <a:prstGeom prst="roundRect">
            <a:avLst/>
          </a:prstGeom>
          <a:solidFill>
            <a:srgbClr val="1787D0">
              <a:alpha val="99000"/>
            </a:srgbClr>
          </a:solidFill>
          <a:ln>
            <a:noFill/>
          </a:ln>
          <a:effectLst>
            <a:outerShdw blurRad="762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zh-CN" altLang="en-US" dirty="0">
              <a:solidFill>
                <a:srgbClr val="000000"/>
              </a:solidFill>
              <a:latin typeface="Helvetica" panose="020B0604020202020204" pitchFamily="34" charset="0"/>
              <a:ea typeface="宋体" panose="02010600030101010101" pitchFamily="2" charset="-122"/>
            </a:endParaRPr>
          </a:p>
        </p:txBody>
      </p:sp>
      <p:sp>
        <p:nvSpPr>
          <p:cNvPr id="40" name="矩形 39">
            <a:extLst>
              <a:ext uri="{FF2B5EF4-FFF2-40B4-BE49-F238E27FC236}">
                <a16:creationId xmlns:a16="http://schemas.microsoft.com/office/drawing/2014/main" xmlns="" id="{666428CD-3941-49AD-957B-A58DE39E757C}"/>
              </a:ext>
            </a:extLst>
          </p:cNvPr>
          <p:cNvSpPr/>
          <p:nvPr/>
        </p:nvSpPr>
        <p:spPr>
          <a:xfrm>
            <a:off x="6528048" y="3625442"/>
            <a:ext cx="1904886" cy="757130"/>
          </a:xfrm>
          <a:prstGeom prst="rect">
            <a:avLst/>
          </a:prstGeom>
        </p:spPr>
        <p:txBody>
          <a:bodyPr wrap="square">
            <a:spAutoFit/>
          </a:bodyPr>
          <a:lstStyle/>
          <a:p>
            <a:pP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让中国</a:t>
            </a: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更好</a:t>
            </a:r>
            <a:r>
              <a:rPr lang="en-US" altLang="zh-CN"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r>
            <a:br>
              <a:rPr lang="en-US" altLang="zh-CN"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利用</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世界的机遇</a:t>
            </a:r>
          </a:p>
        </p:txBody>
      </p:sp>
      <p:grpSp>
        <p:nvGrpSpPr>
          <p:cNvPr id="46" name="组合 45">
            <a:extLst>
              <a:ext uri="{FF2B5EF4-FFF2-40B4-BE49-F238E27FC236}">
                <a16:creationId xmlns:a16="http://schemas.microsoft.com/office/drawing/2014/main" xmlns="" id="{C16926A1-1FD5-4CD1-A9EB-DB51E257835C}"/>
              </a:ext>
            </a:extLst>
          </p:cNvPr>
          <p:cNvGrpSpPr/>
          <p:nvPr/>
        </p:nvGrpSpPr>
        <p:grpSpPr>
          <a:xfrm>
            <a:off x="6616166" y="2084743"/>
            <a:ext cx="690743" cy="1479852"/>
            <a:chOff x="1381092" y="1643050"/>
            <a:chExt cx="690743" cy="1479852"/>
          </a:xfrm>
        </p:grpSpPr>
        <p:sp>
          <p:nvSpPr>
            <p:cNvPr id="47" name="Freeform 6">
              <a:extLst>
                <a:ext uri="{FF2B5EF4-FFF2-40B4-BE49-F238E27FC236}">
                  <a16:creationId xmlns:a16="http://schemas.microsoft.com/office/drawing/2014/main" xmlns="" id="{D38E1F1B-746B-4998-8E08-1DF2AAF5CCB7}"/>
                </a:ext>
              </a:extLst>
            </p:cNvPr>
            <p:cNvSpPr>
              <a:spLocks/>
            </p:cNvSpPr>
            <p:nvPr/>
          </p:nvSpPr>
          <p:spPr bwMode="auto">
            <a:xfrm>
              <a:off x="1381092" y="1643050"/>
              <a:ext cx="690743" cy="1479852"/>
            </a:xfrm>
            <a:custGeom>
              <a:avLst/>
              <a:gdLst>
                <a:gd name="T0" fmla="*/ 77 w 155"/>
                <a:gd name="T1" fmla="*/ 0 h 332"/>
                <a:gd name="T2" fmla="*/ 79 w 155"/>
                <a:gd name="T3" fmla="*/ 0 h 332"/>
                <a:gd name="T4" fmla="*/ 155 w 155"/>
                <a:gd name="T5" fmla="*/ 77 h 332"/>
                <a:gd name="T6" fmla="*/ 125 w 155"/>
                <a:gd name="T7" fmla="*/ 138 h 332"/>
                <a:gd name="T8" fmla="*/ 83 w 155"/>
                <a:gd name="T9" fmla="*/ 191 h 332"/>
                <a:gd name="T10" fmla="*/ 90 w 155"/>
                <a:gd name="T11" fmla="*/ 267 h 332"/>
                <a:gd name="T12" fmla="*/ 107 w 155"/>
                <a:gd name="T13" fmla="*/ 303 h 332"/>
                <a:gd name="T14" fmla="*/ 77 w 155"/>
                <a:gd name="T15" fmla="*/ 332 h 332"/>
                <a:gd name="T16" fmla="*/ 77 w 155"/>
                <a:gd name="T17" fmla="*/ 332 h 332"/>
                <a:gd name="T18" fmla="*/ 77 w 155"/>
                <a:gd name="T19" fmla="*/ 332 h 332"/>
                <a:gd name="T20" fmla="*/ 48 w 155"/>
                <a:gd name="T21" fmla="*/ 303 h 332"/>
                <a:gd name="T22" fmla="*/ 65 w 155"/>
                <a:gd name="T23" fmla="*/ 267 h 332"/>
                <a:gd name="T24" fmla="*/ 71 w 155"/>
                <a:gd name="T25" fmla="*/ 191 h 332"/>
                <a:gd name="T26" fmla="*/ 30 w 155"/>
                <a:gd name="T27" fmla="*/ 138 h 332"/>
                <a:gd name="T28" fmla="*/ 0 w 155"/>
                <a:gd name="T29" fmla="*/ 77 h 332"/>
                <a:gd name="T30" fmla="*/ 76 w 155"/>
                <a:gd name="T31" fmla="*/ 0 h 332"/>
                <a:gd name="T32" fmla="*/ 77 w 155"/>
                <a:gd name="T3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332">
                  <a:moveTo>
                    <a:pt x="77" y="0"/>
                  </a:moveTo>
                  <a:cubicBezTo>
                    <a:pt x="78" y="0"/>
                    <a:pt x="78" y="0"/>
                    <a:pt x="79" y="0"/>
                  </a:cubicBezTo>
                  <a:cubicBezTo>
                    <a:pt x="121" y="0"/>
                    <a:pt x="155" y="35"/>
                    <a:pt x="155" y="77"/>
                  </a:cubicBezTo>
                  <a:cubicBezTo>
                    <a:pt x="155" y="102"/>
                    <a:pt x="143" y="124"/>
                    <a:pt x="125" y="138"/>
                  </a:cubicBezTo>
                  <a:cubicBezTo>
                    <a:pt x="98" y="159"/>
                    <a:pt x="87" y="172"/>
                    <a:pt x="83" y="191"/>
                  </a:cubicBezTo>
                  <a:cubicBezTo>
                    <a:pt x="78" y="217"/>
                    <a:pt x="79" y="244"/>
                    <a:pt x="90" y="267"/>
                  </a:cubicBezTo>
                  <a:cubicBezTo>
                    <a:pt x="96" y="279"/>
                    <a:pt x="107" y="289"/>
                    <a:pt x="107" y="303"/>
                  </a:cubicBezTo>
                  <a:cubicBezTo>
                    <a:pt x="107" y="319"/>
                    <a:pt x="94" y="332"/>
                    <a:pt x="77" y="332"/>
                  </a:cubicBezTo>
                  <a:cubicBezTo>
                    <a:pt x="77" y="332"/>
                    <a:pt x="77" y="332"/>
                    <a:pt x="77" y="332"/>
                  </a:cubicBezTo>
                  <a:cubicBezTo>
                    <a:pt x="77" y="332"/>
                    <a:pt x="77" y="332"/>
                    <a:pt x="77" y="332"/>
                  </a:cubicBezTo>
                  <a:cubicBezTo>
                    <a:pt x="61" y="332"/>
                    <a:pt x="48" y="319"/>
                    <a:pt x="48" y="303"/>
                  </a:cubicBezTo>
                  <a:cubicBezTo>
                    <a:pt x="48" y="289"/>
                    <a:pt x="59" y="279"/>
                    <a:pt x="65" y="267"/>
                  </a:cubicBezTo>
                  <a:cubicBezTo>
                    <a:pt x="76" y="244"/>
                    <a:pt x="77" y="217"/>
                    <a:pt x="71" y="191"/>
                  </a:cubicBezTo>
                  <a:cubicBezTo>
                    <a:pt x="67" y="172"/>
                    <a:pt x="57" y="159"/>
                    <a:pt x="30" y="138"/>
                  </a:cubicBezTo>
                  <a:cubicBezTo>
                    <a:pt x="12" y="124"/>
                    <a:pt x="0" y="102"/>
                    <a:pt x="0" y="77"/>
                  </a:cubicBezTo>
                  <a:cubicBezTo>
                    <a:pt x="0" y="35"/>
                    <a:pt x="34" y="0"/>
                    <a:pt x="76" y="0"/>
                  </a:cubicBezTo>
                  <a:cubicBezTo>
                    <a:pt x="76" y="0"/>
                    <a:pt x="77" y="0"/>
                    <a:pt x="77" y="0"/>
                  </a:cubicBezTo>
                  <a:close/>
                </a:path>
              </a:pathLst>
            </a:custGeom>
            <a:solidFill>
              <a:srgbClr val="0070C0"/>
            </a:solidFill>
            <a:ln>
              <a:solidFill>
                <a:srgbClr val="FFFFFF"/>
              </a:solidFill>
            </a:ln>
          </p:spPr>
          <p:txBody>
            <a:bodyPr vert="horz" wrap="square" lIns="91440" tIns="45720" rIns="91440" bIns="45720" numCol="1" anchor="t" anchorCtr="0" compatLnSpc="1">
              <a:prstTxWarp prst="textNoShape">
                <a:avLst/>
              </a:prstTxWarp>
            </a:bodyPr>
            <a:lstStyle/>
            <a:p>
              <a:endParaRPr lang="th-TH"/>
            </a:p>
          </p:txBody>
        </p:sp>
        <p:sp>
          <p:nvSpPr>
            <p:cNvPr id="48" name="矩形 47">
              <a:extLst>
                <a:ext uri="{FF2B5EF4-FFF2-40B4-BE49-F238E27FC236}">
                  <a16:creationId xmlns:a16="http://schemas.microsoft.com/office/drawing/2014/main" xmlns="" id="{9D7D1EDB-4C98-4B69-A179-01C3B3122021}"/>
                </a:ext>
              </a:extLst>
            </p:cNvPr>
            <p:cNvSpPr/>
            <p:nvPr/>
          </p:nvSpPr>
          <p:spPr>
            <a:xfrm>
              <a:off x="1495408" y="1765579"/>
              <a:ext cx="492443"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既</a:t>
              </a:r>
              <a:endParaRPr lang="zh-CN" altLang="en-US" sz="2400" b="1" dirty="0">
                <a:solidFill>
                  <a:schemeClr val="bg1"/>
                </a:solidFill>
              </a:endParaRPr>
            </a:p>
          </p:txBody>
        </p:sp>
      </p:grpSp>
      <p:sp>
        <p:nvSpPr>
          <p:cNvPr id="52" name="圆角矩形 22">
            <a:extLst>
              <a:ext uri="{FF2B5EF4-FFF2-40B4-BE49-F238E27FC236}">
                <a16:creationId xmlns:a16="http://schemas.microsoft.com/office/drawing/2014/main" xmlns="" id="{A021C23B-68F0-431B-A9A8-2A248900518A}"/>
              </a:ext>
            </a:extLst>
          </p:cNvPr>
          <p:cNvSpPr/>
          <p:nvPr/>
        </p:nvSpPr>
        <p:spPr>
          <a:xfrm>
            <a:off x="8904312" y="2780928"/>
            <a:ext cx="1904886" cy="2000264"/>
          </a:xfrm>
          <a:prstGeom prst="roundRect">
            <a:avLst/>
          </a:prstGeom>
          <a:solidFill>
            <a:srgbClr val="70AD47"/>
          </a:solidFill>
          <a:ln>
            <a:noFill/>
          </a:ln>
          <a:effectLst>
            <a:outerShdw blurRad="762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xmlns="" id="{ABF6D161-2FD8-420D-9981-3D708BDF773A}"/>
              </a:ext>
            </a:extLst>
          </p:cNvPr>
          <p:cNvSpPr/>
          <p:nvPr/>
        </p:nvSpPr>
        <p:spPr>
          <a:xfrm>
            <a:off x="4279749" y="3562468"/>
            <a:ext cx="1904886" cy="873957"/>
          </a:xfrm>
          <a:prstGeom prst="rect">
            <a:avLst/>
          </a:prstGeom>
        </p:spPr>
        <p:txBody>
          <a:bodyPr wrap="square">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以自身发展</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促进世界和平</a:t>
            </a:r>
            <a:endParaRPr lang="zh-CN" altLang="en-US" b="1" dirty="0">
              <a:solidFill>
                <a:schemeClr val="bg1"/>
              </a:solidFill>
              <a:effectLst>
                <a:outerShdw blurRad="38100" dist="38100" dir="2700000" algn="tl">
                  <a:srgbClr val="000000">
                    <a:alpha val="43137"/>
                  </a:srgbClr>
                </a:outerShdw>
              </a:effectLst>
            </a:endParaRPr>
          </a:p>
        </p:txBody>
      </p:sp>
      <p:sp>
        <p:nvSpPr>
          <p:cNvPr id="3" name="矩形 2">
            <a:extLst>
              <a:ext uri="{FF2B5EF4-FFF2-40B4-BE49-F238E27FC236}">
                <a16:creationId xmlns:a16="http://schemas.microsoft.com/office/drawing/2014/main" xmlns="" id="{4AB4A109-2BA0-4EFF-B427-3F14A7B9DE85}"/>
              </a:ext>
            </a:extLst>
          </p:cNvPr>
          <p:cNvSpPr/>
          <p:nvPr/>
        </p:nvSpPr>
        <p:spPr>
          <a:xfrm>
            <a:off x="9030083" y="3562018"/>
            <a:ext cx="2064193" cy="874407"/>
          </a:xfrm>
          <a:prstGeom prst="rect">
            <a:avLst/>
          </a:prstGeom>
        </p:spPr>
        <p:txBody>
          <a:bodyPr wrap="square">
            <a:spAutoFit/>
          </a:bodyPr>
          <a:lstStyle/>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让世界更好</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分享中国的机遇</a:t>
            </a:r>
          </a:p>
        </p:txBody>
      </p:sp>
      <p:grpSp>
        <p:nvGrpSpPr>
          <p:cNvPr id="20" name="组合 19"/>
          <p:cNvGrpSpPr/>
          <p:nvPr/>
        </p:nvGrpSpPr>
        <p:grpSpPr>
          <a:xfrm>
            <a:off x="4125318" y="2091012"/>
            <a:ext cx="690743" cy="1479852"/>
            <a:chOff x="1381092" y="1699298"/>
            <a:chExt cx="690743" cy="1479852"/>
          </a:xfrm>
        </p:grpSpPr>
        <p:sp>
          <p:nvSpPr>
            <p:cNvPr id="21" name="Freeform 6"/>
            <p:cNvSpPr>
              <a:spLocks/>
            </p:cNvSpPr>
            <p:nvPr/>
          </p:nvSpPr>
          <p:spPr bwMode="auto">
            <a:xfrm>
              <a:off x="1381092" y="1699298"/>
              <a:ext cx="690743" cy="1479852"/>
            </a:xfrm>
            <a:custGeom>
              <a:avLst/>
              <a:gdLst>
                <a:gd name="T0" fmla="*/ 77 w 155"/>
                <a:gd name="T1" fmla="*/ 0 h 332"/>
                <a:gd name="T2" fmla="*/ 79 w 155"/>
                <a:gd name="T3" fmla="*/ 0 h 332"/>
                <a:gd name="T4" fmla="*/ 155 w 155"/>
                <a:gd name="T5" fmla="*/ 77 h 332"/>
                <a:gd name="T6" fmla="*/ 125 w 155"/>
                <a:gd name="T7" fmla="*/ 138 h 332"/>
                <a:gd name="T8" fmla="*/ 83 w 155"/>
                <a:gd name="T9" fmla="*/ 191 h 332"/>
                <a:gd name="T10" fmla="*/ 90 w 155"/>
                <a:gd name="T11" fmla="*/ 267 h 332"/>
                <a:gd name="T12" fmla="*/ 107 w 155"/>
                <a:gd name="T13" fmla="*/ 303 h 332"/>
                <a:gd name="T14" fmla="*/ 77 w 155"/>
                <a:gd name="T15" fmla="*/ 332 h 332"/>
                <a:gd name="T16" fmla="*/ 77 w 155"/>
                <a:gd name="T17" fmla="*/ 332 h 332"/>
                <a:gd name="T18" fmla="*/ 77 w 155"/>
                <a:gd name="T19" fmla="*/ 332 h 332"/>
                <a:gd name="T20" fmla="*/ 48 w 155"/>
                <a:gd name="T21" fmla="*/ 303 h 332"/>
                <a:gd name="T22" fmla="*/ 65 w 155"/>
                <a:gd name="T23" fmla="*/ 267 h 332"/>
                <a:gd name="T24" fmla="*/ 71 w 155"/>
                <a:gd name="T25" fmla="*/ 191 h 332"/>
                <a:gd name="T26" fmla="*/ 30 w 155"/>
                <a:gd name="T27" fmla="*/ 138 h 332"/>
                <a:gd name="T28" fmla="*/ 0 w 155"/>
                <a:gd name="T29" fmla="*/ 77 h 332"/>
                <a:gd name="T30" fmla="*/ 76 w 155"/>
                <a:gd name="T31" fmla="*/ 0 h 332"/>
                <a:gd name="T32" fmla="*/ 77 w 155"/>
                <a:gd name="T3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332">
                  <a:moveTo>
                    <a:pt x="77" y="0"/>
                  </a:moveTo>
                  <a:cubicBezTo>
                    <a:pt x="78" y="0"/>
                    <a:pt x="78" y="0"/>
                    <a:pt x="79" y="0"/>
                  </a:cubicBezTo>
                  <a:cubicBezTo>
                    <a:pt x="121" y="0"/>
                    <a:pt x="155" y="35"/>
                    <a:pt x="155" y="77"/>
                  </a:cubicBezTo>
                  <a:cubicBezTo>
                    <a:pt x="155" y="102"/>
                    <a:pt x="143" y="124"/>
                    <a:pt x="125" y="138"/>
                  </a:cubicBezTo>
                  <a:cubicBezTo>
                    <a:pt x="98" y="159"/>
                    <a:pt x="87" y="172"/>
                    <a:pt x="83" y="191"/>
                  </a:cubicBezTo>
                  <a:cubicBezTo>
                    <a:pt x="78" y="217"/>
                    <a:pt x="79" y="244"/>
                    <a:pt x="90" y="267"/>
                  </a:cubicBezTo>
                  <a:cubicBezTo>
                    <a:pt x="96" y="279"/>
                    <a:pt x="107" y="289"/>
                    <a:pt x="107" y="303"/>
                  </a:cubicBezTo>
                  <a:cubicBezTo>
                    <a:pt x="107" y="319"/>
                    <a:pt x="94" y="332"/>
                    <a:pt x="77" y="332"/>
                  </a:cubicBezTo>
                  <a:cubicBezTo>
                    <a:pt x="77" y="332"/>
                    <a:pt x="77" y="332"/>
                    <a:pt x="77" y="332"/>
                  </a:cubicBezTo>
                  <a:cubicBezTo>
                    <a:pt x="77" y="332"/>
                    <a:pt x="77" y="332"/>
                    <a:pt x="77" y="332"/>
                  </a:cubicBezTo>
                  <a:cubicBezTo>
                    <a:pt x="61" y="332"/>
                    <a:pt x="48" y="319"/>
                    <a:pt x="48" y="303"/>
                  </a:cubicBezTo>
                  <a:cubicBezTo>
                    <a:pt x="48" y="289"/>
                    <a:pt x="59" y="279"/>
                    <a:pt x="65" y="267"/>
                  </a:cubicBezTo>
                  <a:cubicBezTo>
                    <a:pt x="76" y="244"/>
                    <a:pt x="77" y="217"/>
                    <a:pt x="71" y="191"/>
                  </a:cubicBezTo>
                  <a:cubicBezTo>
                    <a:pt x="67" y="172"/>
                    <a:pt x="57" y="159"/>
                    <a:pt x="30" y="138"/>
                  </a:cubicBezTo>
                  <a:cubicBezTo>
                    <a:pt x="12" y="124"/>
                    <a:pt x="0" y="102"/>
                    <a:pt x="0" y="77"/>
                  </a:cubicBezTo>
                  <a:cubicBezTo>
                    <a:pt x="0" y="35"/>
                    <a:pt x="34" y="0"/>
                    <a:pt x="76" y="0"/>
                  </a:cubicBezTo>
                  <a:cubicBezTo>
                    <a:pt x="76" y="0"/>
                    <a:pt x="77" y="0"/>
                    <a:pt x="77" y="0"/>
                  </a:cubicBezTo>
                  <a:close/>
                </a:path>
              </a:pathLst>
            </a:custGeom>
            <a:solidFill>
              <a:schemeClr val="accent6"/>
            </a:solidFill>
            <a:ln>
              <a:solidFill>
                <a:schemeClr val="bg1"/>
              </a:solidFill>
            </a:ln>
          </p:spPr>
          <p:txBody>
            <a:bodyPr vert="horz" wrap="square" lIns="91440" tIns="45720" rIns="91440" bIns="45720" numCol="1" anchor="t" anchorCtr="0" compatLnSpc="1">
              <a:prstTxWarp prst="textNoShape">
                <a:avLst/>
              </a:prstTxWarp>
            </a:bodyPr>
            <a:lstStyle/>
            <a:p>
              <a:endParaRPr lang="th-TH"/>
            </a:p>
          </p:txBody>
        </p:sp>
        <p:sp>
          <p:nvSpPr>
            <p:cNvPr id="22" name="矩形 21"/>
            <p:cNvSpPr/>
            <p:nvPr/>
          </p:nvSpPr>
          <p:spPr>
            <a:xfrm>
              <a:off x="1464373" y="1810998"/>
              <a:ext cx="494046" cy="461665"/>
            </a:xfrm>
            <a:prstGeom prst="rect">
              <a:avLst/>
            </a:prstGeom>
            <a:ln>
              <a:noFill/>
            </a:ln>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又</a:t>
              </a:r>
            </a:p>
          </p:txBody>
        </p:sp>
      </p:grpSp>
      <p:grpSp>
        <p:nvGrpSpPr>
          <p:cNvPr id="49" name="组合 48">
            <a:extLst>
              <a:ext uri="{FF2B5EF4-FFF2-40B4-BE49-F238E27FC236}">
                <a16:creationId xmlns:a16="http://schemas.microsoft.com/office/drawing/2014/main" xmlns="" id="{5DCBB5F3-6C63-4767-95C6-9FC5629A7D3B}"/>
              </a:ext>
            </a:extLst>
          </p:cNvPr>
          <p:cNvGrpSpPr/>
          <p:nvPr/>
        </p:nvGrpSpPr>
        <p:grpSpPr>
          <a:xfrm>
            <a:off x="9058743" y="2091012"/>
            <a:ext cx="690743" cy="1479852"/>
            <a:chOff x="1381092" y="1699298"/>
            <a:chExt cx="690743" cy="1479852"/>
          </a:xfrm>
        </p:grpSpPr>
        <p:sp>
          <p:nvSpPr>
            <p:cNvPr id="50" name="Freeform 6">
              <a:extLst>
                <a:ext uri="{FF2B5EF4-FFF2-40B4-BE49-F238E27FC236}">
                  <a16:creationId xmlns:a16="http://schemas.microsoft.com/office/drawing/2014/main" xmlns="" id="{34870449-DA25-42EC-89B5-840EC04A27F3}"/>
                </a:ext>
              </a:extLst>
            </p:cNvPr>
            <p:cNvSpPr>
              <a:spLocks/>
            </p:cNvSpPr>
            <p:nvPr/>
          </p:nvSpPr>
          <p:spPr bwMode="auto">
            <a:xfrm>
              <a:off x="1381092" y="1699298"/>
              <a:ext cx="690743" cy="1479852"/>
            </a:xfrm>
            <a:custGeom>
              <a:avLst/>
              <a:gdLst>
                <a:gd name="T0" fmla="*/ 77 w 155"/>
                <a:gd name="T1" fmla="*/ 0 h 332"/>
                <a:gd name="T2" fmla="*/ 79 w 155"/>
                <a:gd name="T3" fmla="*/ 0 h 332"/>
                <a:gd name="T4" fmla="*/ 155 w 155"/>
                <a:gd name="T5" fmla="*/ 77 h 332"/>
                <a:gd name="T6" fmla="*/ 125 w 155"/>
                <a:gd name="T7" fmla="*/ 138 h 332"/>
                <a:gd name="T8" fmla="*/ 83 w 155"/>
                <a:gd name="T9" fmla="*/ 191 h 332"/>
                <a:gd name="T10" fmla="*/ 90 w 155"/>
                <a:gd name="T11" fmla="*/ 267 h 332"/>
                <a:gd name="T12" fmla="*/ 107 w 155"/>
                <a:gd name="T13" fmla="*/ 303 h 332"/>
                <a:gd name="T14" fmla="*/ 77 w 155"/>
                <a:gd name="T15" fmla="*/ 332 h 332"/>
                <a:gd name="T16" fmla="*/ 77 w 155"/>
                <a:gd name="T17" fmla="*/ 332 h 332"/>
                <a:gd name="T18" fmla="*/ 77 w 155"/>
                <a:gd name="T19" fmla="*/ 332 h 332"/>
                <a:gd name="T20" fmla="*/ 48 w 155"/>
                <a:gd name="T21" fmla="*/ 303 h 332"/>
                <a:gd name="T22" fmla="*/ 65 w 155"/>
                <a:gd name="T23" fmla="*/ 267 h 332"/>
                <a:gd name="T24" fmla="*/ 71 w 155"/>
                <a:gd name="T25" fmla="*/ 191 h 332"/>
                <a:gd name="T26" fmla="*/ 30 w 155"/>
                <a:gd name="T27" fmla="*/ 138 h 332"/>
                <a:gd name="T28" fmla="*/ 0 w 155"/>
                <a:gd name="T29" fmla="*/ 77 h 332"/>
                <a:gd name="T30" fmla="*/ 76 w 155"/>
                <a:gd name="T31" fmla="*/ 0 h 332"/>
                <a:gd name="T32" fmla="*/ 77 w 155"/>
                <a:gd name="T3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332">
                  <a:moveTo>
                    <a:pt x="77" y="0"/>
                  </a:moveTo>
                  <a:cubicBezTo>
                    <a:pt x="78" y="0"/>
                    <a:pt x="78" y="0"/>
                    <a:pt x="79" y="0"/>
                  </a:cubicBezTo>
                  <a:cubicBezTo>
                    <a:pt x="121" y="0"/>
                    <a:pt x="155" y="35"/>
                    <a:pt x="155" y="77"/>
                  </a:cubicBezTo>
                  <a:cubicBezTo>
                    <a:pt x="155" y="102"/>
                    <a:pt x="143" y="124"/>
                    <a:pt x="125" y="138"/>
                  </a:cubicBezTo>
                  <a:cubicBezTo>
                    <a:pt x="98" y="159"/>
                    <a:pt x="87" y="172"/>
                    <a:pt x="83" y="191"/>
                  </a:cubicBezTo>
                  <a:cubicBezTo>
                    <a:pt x="78" y="217"/>
                    <a:pt x="79" y="244"/>
                    <a:pt x="90" y="267"/>
                  </a:cubicBezTo>
                  <a:cubicBezTo>
                    <a:pt x="96" y="279"/>
                    <a:pt x="107" y="289"/>
                    <a:pt x="107" y="303"/>
                  </a:cubicBezTo>
                  <a:cubicBezTo>
                    <a:pt x="107" y="319"/>
                    <a:pt x="94" y="332"/>
                    <a:pt x="77" y="332"/>
                  </a:cubicBezTo>
                  <a:cubicBezTo>
                    <a:pt x="77" y="332"/>
                    <a:pt x="77" y="332"/>
                    <a:pt x="77" y="332"/>
                  </a:cubicBezTo>
                  <a:cubicBezTo>
                    <a:pt x="77" y="332"/>
                    <a:pt x="77" y="332"/>
                    <a:pt x="77" y="332"/>
                  </a:cubicBezTo>
                  <a:cubicBezTo>
                    <a:pt x="61" y="332"/>
                    <a:pt x="48" y="319"/>
                    <a:pt x="48" y="303"/>
                  </a:cubicBezTo>
                  <a:cubicBezTo>
                    <a:pt x="48" y="289"/>
                    <a:pt x="59" y="279"/>
                    <a:pt x="65" y="267"/>
                  </a:cubicBezTo>
                  <a:cubicBezTo>
                    <a:pt x="76" y="244"/>
                    <a:pt x="77" y="217"/>
                    <a:pt x="71" y="191"/>
                  </a:cubicBezTo>
                  <a:cubicBezTo>
                    <a:pt x="67" y="172"/>
                    <a:pt x="57" y="159"/>
                    <a:pt x="30" y="138"/>
                  </a:cubicBezTo>
                  <a:cubicBezTo>
                    <a:pt x="12" y="124"/>
                    <a:pt x="0" y="102"/>
                    <a:pt x="0" y="77"/>
                  </a:cubicBezTo>
                  <a:cubicBezTo>
                    <a:pt x="0" y="35"/>
                    <a:pt x="34" y="0"/>
                    <a:pt x="76" y="0"/>
                  </a:cubicBezTo>
                  <a:cubicBezTo>
                    <a:pt x="76" y="0"/>
                    <a:pt x="77" y="0"/>
                    <a:pt x="77" y="0"/>
                  </a:cubicBezTo>
                  <a:close/>
                </a:path>
              </a:pathLst>
            </a:custGeom>
            <a:solidFill>
              <a:schemeClr val="accent6"/>
            </a:solidFill>
            <a:ln>
              <a:solidFill>
                <a:schemeClr val="bg1"/>
              </a:solidFill>
            </a:ln>
          </p:spPr>
          <p:txBody>
            <a:bodyPr vert="horz" wrap="square" lIns="91440" tIns="45720" rIns="91440" bIns="45720" numCol="1" anchor="t" anchorCtr="0" compatLnSpc="1">
              <a:prstTxWarp prst="textNoShape">
                <a:avLst/>
              </a:prstTxWarp>
            </a:bodyPr>
            <a:lstStyle/>
            <a:p>
              <a:endParaRPr lang="th-TH"/>
            </a:p>
          </p:txBody>
        </p:sp>
        <p:sp>
          <p:nvSpPr>
            <p:cNvPr id="51" name="矩形 50">
              <a:extLst>
                <a:ext uri="{FF2B5EF4-FFF2-40B4-BE49-F238E27FC236}">
                  <a16:creationId xmlns:a16="http://schemas.microsoft.com/office/drawing/2014/main" xmlns="" id="{1392A3F7-A90F-44F5-986C-F32A0806448A}"/>
                </a:ext>
              </a:extLst>
            </p:cNvPr>
            <p:cNvSpPr/>
            <p:nvPr/>
          </p:nvSpPr>
          <p:spPr>
            <a:xfrm>
              <a:off x="1499500" y="1810998"/>
              <a:ext cx="494046" cy="461665"/>
            </a:xfrm>
            <a:prstGeom prst="rect">
              <a:avLst/>
            </a:prstGeom>
            <a:ln>
              <a:noFill/>
            </a:ln>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又</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200"/>
                            </p:stCondLst>
                            <p:childTnLst>
                              <p:par>
                                <p:cTn id="9" presetID="47"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22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7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3550"/>
                            </p:stCondLst>
                            <p:childTnLst>
                              <p:par>
                                <p:cTn id="24" presetID="47"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455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5050"/>
                            </p:stCondLst>
                            <p:childTnLst>
                              <p:par>
                                <p:cTn id="35" presetID="10" presetClass="entr" presetSubtype="0" fill="hold" grpId="0" nodeType="afterEffect">
                                  <p:stCondLst>
                                    <p:cond delay="0"/>
                                  </p:stCondLst>
                                  <p:iterate type="wd">
                                    <p:tmPct val="10000"/>
                                  </p:iterate>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5800"/>
                            </p:stCondLst>
                            <p:childTnLst>
                              <p:par>
                                <p:cTn id="39" presetID="47"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childTnLst>
                          </p:cTn>
                        </p:par>
                        <p:par>
                          <p:cTn id="44" fill="hold">
                            <p:stCondLst>
                              <p:cond delay="6800"/>
                            </p:stCondLst>
                            <p:childTnLst>
                              <p:par>
                                <p:cTn id="45" presetID="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par>
                          <p:cTn id="49" fill="hold">
                            <p:stCondLst>
                              <p:cond delay="730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8100"/>
                            </p:stCondLst>
                            <p:childTnLst>
                              <p:par>
                                <p:cTn id="54" presetID="47" presetClass="entr" presetSubtype="0"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1000"/>
                                        <p:tgtEl>
                                          <p:spTgt spid="49"/>
                                        </p:tgtEl>
                                      </p:cBhvr>
                                    </p:animEffect>
                                    <p:anim calcmode="lin" valueType="num">
                                      <p:cBhvr>
                                        <p:cTn id="57" dur="1000" fill="hold"/>
                                        <p:tgtEl>
                                          <p:spTgt spid="49"/>
                                        </p:tgtEl>
                                        <p:attrNameLst>
                                          <p:attrName>ppt_x</p:attrName>
                                        </p:attrNameLst>
                                      </p:cBhvr>
                                      <p:tavLst>
                                        <p:tav tm="0">
                                          <p:val>
                                            <p:strVal val="#ppt_x"/>
                                          </p:val>
                                        </p:tav>
                                        <p:tav tm="100000">
                                          <p:val>
                                            <p:strVal val="#ppt_x"/>
                                          </p:val>
                                        </p:tav>
                                      </p:tavLst>
                                    </p:anim>
                                    <p:anim calcmode="lin" valueType="num">
                                      <p:cBhvr>
                                        <p:cTn id="58" dur="1000" fill="hold"/>
                                        <p:tgtEl>
                                          <p:spTgt spid="49"/>
                                        </p:tgtEl>
                                        <p:attrNameLst>
                                          <p:attrName>ppt_y</p:attrName>
                                        </p:attrNameLst>
                                      </p:cBhvr>
                                      <p:tavLst>
                                        <p:tav tm="0">
                                          <p:val>
                                            <p:strVal val="#ppt_y-.1"/>
                                          </p:val>
                                        </p:tav>
                                        <p:tav tm="100000">
                                          <p:val>
                                            <p:strVal val="#ppt_y"/>
                                          </p:val>
                                        </p:tav>
                                      </p:tavLst>
                                    </p:anim>
                                  </p:childTnLst>
                                </p:cTn>
                              </p:par>
                            </p:childTnLst>
                          </p:cTn>
                        </p:par>
                        <p:par>
                          <p:cTn id="59" fill="hold">
                            <p:stCondLst>
                              <p:cond delay="9100"/>
                            </p:stCondLst>
                            <p:childTnLst>
                              <p:par>
                                <p:cTn id="60" presetID="2" presetClass="entr" presetSubtype="4" fill="hold" grpId="0"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500" fill="hold"/>
                                        <p:tgtEl>
                                          <p:spTgt spid="52"/>
                                        </p:tgtEl>
                                        <p:attrNameLst>
                                          <p:attrName>ppt_x</p:attrName>
                                        </p:attrNameLst>
                                      </p:cBhvr>
                                      <p:tavLst>
                                        <p:tav tm="0">
                                          <p:val>
                                            <p:strVal val="#ppt_x"/>
                                          </p:val>
                                        </p:tav>
                                        <p:tav tm="100000">
                                          <p:val>
                                            <p:strVal val="#ppt_x"/>
                                          </p:val>
                                        </p:tav>
                                      </p:tavLst>
                                    </p:anim>
                                    <p:anim calcmode="lin" valueType="num">
                                      <p:cBhvr additive="base">
                                        <p:cTn id="63" dur="500" fill="hold"/>
                                        <p:tgtEl>
                                          <p:spTgt spid="52"/>
                                        </p:tgtEl>
                                        <p:attrNameLst>
                                          <p:attrName>ppt_y</p:attrName>
                                        </p:attrNameLst>
                                      </p:cBhvr>
                                      <p:tavLst>
                                        <p:tav tm="0">
                                          <p:val>
                                            <p:strVal val="1+#ppt_h/2"/>
                                          </p:val>
                                        </p:tav>
                                        <p:tav tm="100000">
                                          <p:val>
                                            <p:strVal val="#ppt_y"/>
                                          </p:val>
                                        </p:tav>
                                      </p:tavLst>
                                    </p:anim>
                                  </p:childTnLst>
                                </p:cTn>
                              </p:par>
                            </p:childTnLst>
                          </p:cTn>
                        </p:par>
                        <p:par>
                          <p:cTn id="64" fill="hold">
                            <p:stCondLst>
                              <p:cond delay="9600"/>
                            </p:stCondLst>
                            <p:childTnLst>
                              <p:par>
                                <p:cTn id="65" presetID="10" presetClass="entr" presetSubtype="0" fill="hold" grpId="0" nodeType="afterEffect">
                                  <p:stCondLst>
                                    <p:cond delay="0"/>
                                  </p:stCondLst>
                                  <p:iterate type="wd">
                                    <p:tmPct val="10000"/>
                                  </p:iterate>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7" grpId="0"/>
      <p:bldP spid="23" grpId="0" animBg="1"/>
      <p:bldP spid="39" grpId="0" animBg="1"/>
      <p:bldP spid="40" grpId="0"/>
      <p:bldP spid="5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980760" y="812066"/>
            <a:ext cx="8446505" cy="941155"/>
          </a:xfrm>
          <a:prstGeom prst="rect">
            <a:avLst/>
          </a:prstGeom>
          <a:noFill/>
        </p:spPr>
        <p:txBody>
          <a:bodyPr wrap="square" rtlCol="0">
            <a:spAutoFit/>
          </a:bodyPr>
          <a:lstStyle/>
          <a:p>
            <a:pPr algn="ctr">
              <a:lnSpc>
                <a:spcPct val="12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中国走和平发展道路、倡导合作共赢理念的底线是</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坚决维护国家核心利益</a:t>
            </a:r>
          </a:p>
        </p:txBody>
      </p:sp>
      <p:grpSp>
        <p:nvGrpSpPr>
          <p:cNvPr id="6" name="组合 5"/>
          <p:cNvGrpSpPr/>
          <p:nvPr/>
        </p:nvGrpSpPr>
        <p:grpSpPr>
          <a:xfrm>
            <a:off x="1055440" y="2708920"/>
            <a:ext cx="10009112" cy="3024336"/>
            <a:chOff x="1055440" y="2708920"/>
            <a:chExt cx="10009112" cy="3024336"/>
          </a:xfrm>
        </p:grpSpPr>
        <p:grpSp>
          <p:nvGrpSpPr>
            <p:cNvPr id="4" name="组合 3"/>
            <p:cNvGrpSpPr/>
            <p:nvPr/>
          </p:nvGrpSpPr>
          <p:grpSpPr>
            <a:xfrm>
              <a:off x="1055440" y="2708920"/>
              <a:ext cx="10009112" cy="3024336"/>
              <a:chOff x="1055440" y="2708920"/>
              <a:chExt cx="10009112" cy="3024336"/>
            </a:xfrm>
          </p:grpSpPr>
          <p:grpSp>
            <p:nvGrpSpPr>
              <p:cNvPr id="2" name="组合 1">
                <a:extLst>
                  <a:ext uri="{FF2B5EF4-FFF2-40B4-BE49-F238E27FC236}">
                    <a16:creationId xmlns:a16="http://schemas.microsoft.com/office/drawing/2014/main" xmlns="" id="{6BE758DF-B97C-4B0A-9FA1-F08B2FE36F4A}"/>
                  </a:ext>
                </a:extLst>
              </p:cNvPr>
              <p:cNvGrpSpPr/>
              <p:nvPr/>
            </p:nvGrpSpPr>
            <p:grpSpPr>
              <a:xfrm>
                <a:off x="1055440" y="2708920"/>
                <a:ext cx="10009112" cy="3024336"/>
                <a:chOff x="1127448" y="1628800"/>
                <a:chExt cx="10009112" cy="2520280"/>
              </a:xfrm>
            </p:grpSpPr>
            <p:sp>
              <p:nvSpPr>
                <p:cNvPr id="34" name="圆角矩形 33">
                  <a:extLst>
                    <a:ext uri="{FF2B5EF4-FFF2-40B4-BE49-F238E27FC236}">
                      <a16:creationId xmlns:a16="http://schemas.microsoft.com/office/drawing/2014/main" xmlns="" id="{A7CCD63C-9A30-45AE-9232-6747C9A289DF}"/>
                    </a:ext>
                  </a:extLst>
                </p:cNvPr>
                <p:cNvSpPr/>
                <p:nvPr/>
              </p:nvSpPr>
              <p:spPr bwMode="auto">
                <a:xfrm>
                  <a:off x="1127448" y="1628800"/>
                  <a:ext cx="10009112" cy="252028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52" name="文本框 51"/>
                <p:cNvSpPr txBox="1"/>
                <p:nvPr/>
              </p:nvSpPr>
              <p:spPr>
                <a:xfrm>
                  <a:off x="2759968" y="1910055"/>
                  <a:ext cx="6552728" cy="1615827"/>
                </a:xfrm>
                <a:prstGeom prst="rect">
                  <a:avLst/>
                </a:prstGeom>
                <a:noFill/>
              </p:spPr>
              <p:txBody>
                <a:bodyPr wrap="square" rtlCol="0">
                  <a:spAutoFit/>
                </a:bodyPr>
                <a:lstStyle/>
                <a:p>
                  <a:pPr indent="457200"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我们要坚持走和平发展道路，但决不能放弃我们的正当权益，决不能牺牲国家核心利益。任何外国不要指望我们会拿自己的核心利益做交易</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，不要</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指望我们会吞下损害我国主权、安全、发展利益的苦果。</a:t>
                  </a:r>
                </a:p>
              </p:txBody>
            </p:sp>
          </p:grpSp>
          <p:sp>
            <p:nvSpPr>
              <p:cNvPr id="11" name="矩形 10">
                <a:extLst>
                  <a:ext uri="{FF2B5EF4-FFF2-40B4-BE49-F238E27FC236}">
                    <a16:creationId xmlns:a16="http://schemas.microsoft.com/office/drawing/2014/main" xmlns="" id="{7D5EB4E0-4199-4AE6-B5AB-28125ECE4D76}"/>
                  </a:ext>
                </a:extLst>
              </p:cNvPr>
              <p:cNvSpPr/>
              <p:nvPr/>
            </p:nvSpPr>
            <p:spPr bwMode="auto">
              <a:xfrm>
                <a:off x="2855641" y="5085184"/>
                <a:ext cx="6408712" cy="313932"/>
              </a:xfrm>
              <a:prstGeom prst="rect">
                <a:avLst/>
              </a:prstGeom>
            </p:spPr>
            <p:txBody>
              <a:bodyPr wrap="square">
                <a:spAutoFit/>
              </a:bodyPr>
              <a:lstStyle/>
              <a:p>
                <a:pPr indent="457200" algn="r" eaLnBrk="1" hangingPunct="1">
                  <a:lnSpc>
                    <a:spcPct val="120000"/>
                  </a:lnSpc>
                  <a:defRPr/>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28</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日，习近平在十八届中央政治局第三次集体学习时的讲话</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6" name="图片 2">
              <a:extLst>
                <a:ext uri="{FF2B5EF4-FFF2-40B4-BE49-F238E27FC236}">
                  <a16:creationId xmlns:a16="http://schemas.microsoft.com/office/drawing/2014/main" xmlns="" id="{44092EDF-4894-4580-8D99-36A2EAAF38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95" y="29249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3">
              <a:extLst>
                <a:ext uri="{FF2B5EF4-FFF2-40B4-BE49-F238E27FC236}">
                  <a16:creationId xmlns:a16="http://schemas.microsoft.com/office/drawing/2014/main" xmlns="" id="{B1F56A03-DA0A-41E3-B6A9-E4815179FFA4}"/>
                </a:ext>
              </a:extLst>
            </p:cNvPr>
            <p:cNvSpPr txBox="1">
              <a:spLocks noChangeArrowheads="1"/>
            </p:cNvSpPr>
            <p:nvPr/>
          </p:nvSpPr>
          <p:spPr bwMode="auto">
            <a:xfrm>
              <a:off x="2005306" y="3274425"/>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pic>
          <p:nvPicPr>
            <p:cNvPr id="18" name="图片 122">
              <a:extLst>
                <a:ext uri="{FF2B5EF4-FFF2-40B4-BE49-F238E27FC236}">
                  <a16:creationId xmlns:a16="http://schemas.microsoft.com/office/drawing/2014/main" xmlns=""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02926" y="2803147"/>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4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9996"/>
            <a:ext cx="12604690" cy="6867996"/>
          </a:xfrm>
          <a:prstGeom prst="rect">
            <a:avLst/>
          </a:prstGeom>
        </p:spPr>
      </p:pic>
      <p:sp>
        <p:nvSpPr>
          <p:cNvPr id="3" name="矩形 2">
            <a:extLst>
              <a:ext uri="{FF2B5EF4-FFF2-40B4-BE49-F238E27FC236}">
                <a16:creationId xmlns:a16="http://schemas.microsoft.com/office/drawing/2014/main" xmlns="" id="{5F05A1D0-9941-49D7-9D79-BE9C0759B287}"/>
              </a:ext>
            </a:extLst>
          </p:cNvPr>
          <p:cNvSpPr/>
          <p:nvPr/>
        </p:nvSpPr>
        <p:spPr>
          <a:xfrm>
            <a:off x="2977489" y="2993736"/>
            <a:ext cx="6233846" cy="1384290"/>
          </a:xfrm>
          <a:prstGeom prst="rect">
            <a:avLst/>
          </a:prstGeom>
        </p:spPr>
        <p:txBody>
          <a:bodyPr wrap="square">
            <a:spAutoFit/>
          </a:bodyPr>
          <a:lstStyle/>
          <a:p>
            <a:pPr algn="ctr">
              <a:lnSpc>
                <a:spcPct val="120000"/>
              </a:lnSpc>
            </a:pPr>
            <a:r>
              <a:rPr lang="zh-CN" altLang="en-US" sz="3600" b="1" spc="700" dirty="0">
                <a:solidFill>
                  <a:schemeClr val="bg1"/>
                </a:solidFill>
                <a:latin typeface="华文新魏" panose="02010800040101010101" pitchFamily="2" charset="-122"/>
                <a:ea typeface="华文新魏" panose="02010800040101010101" pitchFamily="2" charset="-122"/>
                <a:cs typeface="微软雅黑" panose="020B0503020204020204" pitchFamily="34" charset="-122"/>
              </a:rPr>
              <a:t>国家和，则世界安</a:t>
            </a:r>
          </a:p>
          <a:p>
            <a:pPr algn="ctr">
              <a:lnSpc>
                <a:spcPct val="120000"/>
              </a:lnSpc>
            </a:pPr>
            <a:r>
              <a:rPr lang="zh-CN" altLang="en-US" sz="3600" b="1" spc="700" dirty="0">
                <a:solidFill>
                  <a:schemeClr val="bg1"/>
                </a:solidFill>
                <a:latin typeface="华文新魏" panose="02010800040101010101" pitchFamily="2" charset="-122"/>
                <a:ea typeface="华文新魏" panose="02010800040101010101" pitchFamily="2" charset="-122"/>
                <a:cs typeface="微软雅黑" panose="020B0503020204020204" pitchFamily="34" charset="-122"/>
              </a:rPr>
              <a:t>国家斗，则世界乱</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1461267" y="1332260"/>
            <a:ext cx="9266291" cy="127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lnSpc>
                <a:spcPct val="120000"/>
              </a:lnSpc>
              <a:defRPr/>
            </a:pPr>
            <a:r>
              <a:rPr lang="zh-CN" altLang="en-US" sz="3200" b="1" dirty="0">
                <a:solidFill>
                  <a:schemeClr val="bg1"/>
                </a:solidFill>
                <a:latin typeface="微软雅黑" panose="020B0503020204020204" pitchFamily="34" charset="-122"/>
                <a:ea typeface="微软雅黑" panose="020B0503020204020204" pitchFamily="34" charset="-122"/>
              </a:rPr>
              <a:t>三、建设持久和平、普遍安全、共同繁荣、 </a:t>
            </a:r>
            <a:endParaRPr lang="en-US" altLang="zh-CN" sz="3200" b="1" dirty="0">
              <a:solidFill>
                <a:schemeClr val="bg1"/>
              </a:solidFill>
              <a:latin typeface="微软雅黑" panose="020B0503020204020204" pitchFamily="34" charset="-122"/>
              <a:ea typeface="微软雅黑" panose="020B0503020204020204" pitchFamily="34" charset="-122"/>
            </a:endParaRPr>
          </a:p>
          <a:p>
            <a:pPr lvl="0" algn="ctr">
              <a:lnSpc>
                <a:spcPct val="120000"/>
              </a:lnSpc>
              <a:defRPr/>
            </a:pPr>
            <a:r>
              <a:rPr lang="zh-CN" altLang="en-US" sz="3200" b="1" dirty="0">
                <a:solidFill>
                  <a:schemeClr val="bg1"/>
                </a:solidFill>
                <a:latin typeface="微软雅黑" panose="020B0503020204020204" pitchFamily="34" charset="-122"/>
                <a:ea typeface="微软雅黑" panose="020B0503020204020204" pitchFamily="34" charset="-122"/>
              </a:rPr>
              <a:t>开放包容、清洁美丽的世界</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1529" y="2707793"/>
            <a:ext cx="10080000" cy="0"/>
          </a:xfrm>
          <a:prstGeom prst="straightConnector1">
            <a:avLst/>
          </a:prstGeom>
          <a:ln w="12700">
            <a:solidFill>
              <a:schemeClr val="bg1">
                <a:lumMod val="9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89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8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33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43" y="0"/>
            <a:ext cx="12586344" cy="6858000"/>
          </a:xfrm>
          <a:prstGeom prst="rect">
            <a:avLst/>
          </a:prstGeom>
        </p:spPr>
      </p:pic>
      <p:sp>
        <p:nvSpPr>
          <p:cNvPr id="2" name="矩形 24616"/>
          <p:cNvSpPr>
            <a:spLocks noChangeArrowheads="1"/>
          </p:cNvSpPr>
          <p:nvPr/>
        </p:nvSpPr>
        <p:spPr bwMode="auto">
          <a:xfrm>
            <a:off x="2933600" y="2666532"/>
            <a:ext cx="6324800" cy="923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45716" tIns="45716" rIns="45716" bIns="45716" anchor="ctr">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algn="ctr" eaLnBrk="1">
              <a:buFont typeface="Arial" panose="020B0604020202020204" pitchFamily="34" charset="0"/>
              <a:buNone/>
              <a:defRPr/>
            </a:pPr>
            <a:r>
              <a:rPr lang="zh-CN" altLang="en-US" sz="5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rPr>
              <a:t>构建人类命运共同体</a:t>
            </a:r>
          </a:p>
        </p:txBody>
      </p:sp>
      <p:sp>
        <p:nvSpPr>
          <p:cNvPr id="3" name="矩形 2"/>
          <p:cNvSpPr/>
          <p:nvPr/>
        </p:nvSpPr>
        <p:spPr>
          <a:xfrm>
            <a:off x="4080064" y="1628800"/>
            <a:ext cx="4031873" cy="946413"/>
          </a:xfrm>
          <a:prstGeom prst="rect">
            <a:avLst/>
          </a:prstGeom>
        </p:spPr>
        <p:txBody>
          <a:bodyPr wrap="none">
            <a:spAutoFit/>
          </a:bodyPr>
          <a:lstStyle/>
          <a:p>
            <a:pPr eaLnBrk="1">
              <a:lnSpc>
                <a:spcPct val="90000"/>
              </a:lnSpc>
              <a:buFont typeface="Arial" panose="020B0604020202020204" pitchFamily="34" charset="0"/>
              <a:buNone/>
              <a:defRPr/>
            </a:pPr>
            <a:r>
              <a:rPr lang="zh-CN" altLang="en-US" sz="6000" noProof="1">
                <a:solidFill>
                  <a:schemeClr val="bg1"/>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sym typeface="Heiti SC Medium" charset="0"/>
              </a:rPr>
              <a:t>第二十六讲</a:t>
            </a:r>
            <a:endParaRPr lang="zh-CN" altLang="en-US" sz="6000" noProof="1">
              <a:solidFill>
                <a:schemeClr val="bg1"/>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sym typeface="Helvetica" panose="020B0604020202020204" pitchFamily="34" charset="0"/>
            </a:endParaRPr>
          </a:p>
        </p:txBody>
      </p:sp>
    </p:spTree>
    <p:extLst>
      <p:ext uri="{BB962C8B-B14F-4D97-AF65-F5344CB8AC3E}">
        <p14:creationId xmlns:p14="http://schemas.microsoft.com/office/powerpoint/2010/main" val="7518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5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xmlns="" id="{E6685DB0-3695-43C4-966D-5CC07F35E072}"/>
              </a:ext>
            </a:extLst>
          </p:cNvPr>
          <p:cNvSpPr txBox="1"/>
          <p:nvPr/>
        </p:nvSpPr>
        <p:spPr>
          <a:xfrm>
            <a:off x="4440440" y="571480"/>
            <a:ext cx="3311121" cy="581057"/>
          </a:xfrm>
          <a:prstGeom prst="rect">
            <a:avLst/>
          </a:prstGeom>
          <a:noFill/>
        </p:spPr>
        <p:txBody>
          <a:bodyPr wrap="square" rtlCol="0">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构建人类命运共同体</a:t>
            </a:r>
          </a:p>
        </p:txBody>
      </p:sp>
      <p:sp>
        <p:nvSpPr>
          <p:cNvPr id="14" name="矩形 13">
            <a:extLst>
              <a:ext uri="{FF2B5EF4-FFF2-40B4-BE49-F238E27FC236}">
                <a16:creationId xmlns:a16="http://schemas.microsoft.com/office/drawing/2014/main" xmlns="" id="{E58362C1-BCE0-4326-AA2A-1FCAD76A5129}"/>
              </a:ext>
            </a:extLst>
          </p:cNvPr>
          <p:cNvSpPr/>
          <p:nvPr/>
        </p:nvSpPr>
        <p:spPr>
          <a:xfrm>
            <a:off x="5996786" y="1598312"/>
            <a:ext cx="3326890" cy="1061829"/>
          </a:xfrm>
          <a:prstGeom prst="rect">
            <a:avLst/>
          </a:prstGeom>
        </p:spPr>
        <p:txBody>
          <a:bodyPr wrap="square">
            <a:spAutoFit/>
          </a:bodyPr>
          <a:lstStyle/>
          <a:p>
            <a:pPr marL="342900" indent="-342900">
              <a:lnSpc>
                <a:spcPct val="150000"/>
              </a:lnSpc>
              <a:buClr>
                <a:srgbClr val="C8480E"/>
              </a:buClr>
              <a:buSzPct val="80000"/>
              <a:buFont typeface="Wingdings" panose="05000000000000000000" pitchFamily="2" charset="2"/>
              <a:buChar char="u"/>
            </a:pPr>
            <a:r>
              <a:rPr lang="zh-CN" altLang="en-US" sz="2200" b="1" dirty="0">
                <a:solidFill>
                  <a:srgbClr val="C8480E"/>
                </a:solidFill>
                <a:latin typeface="微软雅黑" panose="020B0503020204020204" pitchFamily="34" charset="-122"/>
                <a:ea typeface="微软雅黑" panose="020B0503020204020204" pitchFamily="34" charset="-122"/>
                <a:sym typeface="+mn-ea"/>
              </a:rPr>
              <a:t>反映了</a:t>
            </a:r>
            <a:endParaRPr lang="en-US" altLang="zh-CN" sz="2200" b="1" dirty="0">
              <a:solidFill>
                <a:srgbClr val="C8480E"/>
              </a:solidFill>
              <a:latin typeface="微软雅黑" panose="020B0503020204020204" pitchFamily="34" charset="-122"/>
              <a:ea typeface="微软雅黑" panose="020B0503020204020204" pitchFamily="34" charset="-122"/>
              <a:sym typeface="+mn-ea"/>
            </a:endParaRPr>
          </a:p>
          <a:p>
            <a:pPr>
              <a:lnSpc>
                <a:spcPct val="150000"/>
              </a:lnSpc>
              <a:buClr>
                <a:srgbClr val="C8480E"/>
              </a:buClr>
              <a:buSzPct val="80000"/>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人类社会共同价值追求</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39" name="矩形 38">
            <a:extLst>
              <a:ext uri="{FF2B5EF4-FFF2-40B4-BE49-F238E27FC236}">
                <a16:creationId xmlns:a16="http://schemas.microsoft.com/office/drawing/2014/main" xmlns="" id="{BF36022E-06E9-4844-9D53-E4058D0C7265}"/>
              </a:ext>
            </a:extLst>
          </p:cNvPr>
          <p:cNvSpPr/>
          <p:nvPr/>
        </p:nvSpPr>
        <p:spPr>
          <a:xfrm>
            <a:off x="5996786" y="4653136"/>
            <a:ext cx="4517576" cy="1523494"/>
          </a:xfrm>
          <a:prstGeom prst="rect">
            <a:avLst/>
          </a:prstGeom>
        </p:spPr>
        <p:txBody>
          <a:bodyPr wrap="square">
            <a:spAutoFit/>
          </a:bodyPr>
          <a:lstStyle/>
          <a:p>
            <a:pPr marL="342900" indent="-342900">
              <a:lnSpc>
                <a:spcPct val="150000"/>
              </a:lnSpc>
              <a:buClr>
                <a:srgbClr val="C8480E"/>
              </a:buClr>
              <a:buSzPct val="80000"/>
              <a:buFont typeface="Wingdings" panose="05000000000000000000" pitchFamily="2" charset="2"/>
              <a:buChar char="u"/>
            </a:pPr>
            <a:r>
              <a:rPr lang="zh-CN" altLang="en-US" sz="2200" b="1" dirty="0">
                <a:solidFill>
                  <a:srgbClr val="C8480E"/>
                </a:solidFill>
                <a:latin typeface="微软雅黑" panose="020B0503020204020204" pitchFamily="34" charset="-122"/>
                <a:ea typeface="微软雅黑" panose="020B0503020204020204" pitchFamily="34" charset="-122"/>
                <a:sym typeface="+mn-ea"/>
              </a:rPr>
              <a:t>指明了</a:t>
            </a:r>
            <a:endParaRPr lang="en-US" altLang="zh-CN" sz="2200" b="1" dirty="0">
              <a:solidFill>
                <a:srgbClr val="C8480E"/>
              </a:solidFill>
              <a:latin typeface="微软雅黑" panose="020B0503020204020204" pitchFamily="34" charset="-122"/>
              <a:ea typeface="微软雅黑" panose="020B0503020204020204" pitchFamily="34" charset="-122"/>
              <a:sym typeface="+mn-ea"/>
            </a:endParaRPr>
          </a:p>
          <a:p>
            <a:pPr>
              <a:lnSpc>
                <a:spcPct val="150000"/>
              </a:lnSpc>
              <a:buClr>
                <a:srgbClr val="C8480E"/>
              </a:buClr>
              <a:buSzPct val="80000"/>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前进方向，对中国和平发展、世界繁荣进步都具有重大而深远的意义</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40" name="矩形 39">
            <a:extLst>
              <a:ext uri="{FF2B5EF4-FFF2-40B4-BE49-F238E27FC236}">
                <a16:creationId xmlns:a16="http://schemas.microsoft.com/office/drawing/2014/main" xmlns="" id="{300ACFDB-DD26-4679-AFC3-BC552DD193AC}"/>
              </a:ext>
            </a:extLst>
          </p:cNvPr>
          <p:cNvSpPr/>
          <p:nvPr/>
        </p:nvSpPr>
        <p:spPr>
          <a:xfrm>
            <a:off x="5996786" y="2913618"/>
            <a:ext cx="4131662" cy="1523494"/>
          </a:xfrm>
          <a:prstGeom prst="rect">
            <a:avLst/>
          </a:prstGeom>
        </p:spPr>
        <p:txBody>
          <a:bodyPr wrap="square">
            <a:spAutoFit/>
          </a:bodyPr>
          <a:lstStyle/>
          <a:p>
            <a:pPr marL="342900" indent="-342900">
              <a:lnSpc>
                <a:spcPct val="150000"/>
              </a:lnSpc>
              <a:buClr>
                <a:srgbClr val="C8480E"/>
              </a:buClr>
              <a:buSzPct val="80000"/>
              <a:buFont typeface="Wingdings" panose="05000000000000000000" pitchFamily="2" charset="2"/>
              <a:buChar char="u"/>
            </a:pPr>
            <a:r>
              <a:rPr lang="zh-CN" altLang="en-US" sz="2200" b="1" dirty="0">
                <a:solidFill>
                  <a:srgbClr val="C8480E"/>
                </a:solidFill>
                <a:latin typeface="微软雅黑" panose="020B0503020204020204" pitchFamily="34" charset="-122"/>
                <a:ea typeface="微软雅黑" panose="020B0503020204020204" pitchFamily="34" charset="-122"/>
                <a:sym typeface="+mn-ea"/>
              </a:rPr>
              <a:t>汇聚了</a:t>
            </a:r>
            <a:endParaRPr lang="en-US" altLang="zh-CN" sz="2200" b="1" dirty="0">
              <a:solidFill>
                <a:srgbClr val="C8480E"/>
              </a:solidFill>
              <a:latin typeface="微软雅黑" panose="020B0503020204020204" pitchFamily="34" charset="-122"/>
              <a:ea typeface="微软雅黑" panose="020B0503020204020204" pitchFamily="34" charset="-122"/>
              <a:sym typeface="+mn-ea"/>
            </a:endParaRPr>
          </a:p>
          <a:p>
            <a:pPr>
              <a:lnSpc>
                <a:spcPct val="150000"/>
              </a:lnSpc>
              <a:buClr>
                <a:srgbClr val="C8480E"/>
              </a:buClr>
              <a:buSzPct val="80000"/>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世界各国人民对和平、发展、繁荣向往的</a:t>
            </a:r>
            <a:r>
              <a:rPr lang="zh-CN" altLang="en-US" sz="2000" dirty="0">
                <a:solidFill>
                  <a:schemeClr val="tx1"/>
                </a:solidFill>
                <a:latin typeface="微软雅黑" panose="020B0503020204020204" pitchFamily="34" charset="-122"/>
                <a:ea typeface="微软雅黑" panose="020B0503020204020204" pitchFamily="34" charset="-122"/>
                <a:sym typeface="+mn-ea"/>
              </a:rPr>
              <a:t>最大公约数</a:t>
            </a:r>
            <a:endParaRPr lang="en-US" altLang="zh-CN" sz="2000" dirty="0">
              <a:solidFill>
                <a:schemeClr val="tx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862008"/>
            <a:ext cx="4752528" cy="586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3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8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6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37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bwMode="auto">
          <a:xfrm>
            <a:off x="2709243" y="1159669"/>
            <a:ext cx="2163762" cy="4868862"/>
            <a:chOff x="2636475" y="1512754"/>
            <a:chExt cx="2163381" cy="4868573"/>
          </a:xfrm>
          <a:effectLst>
            <a:outerShdw blurRad="50800" dist="38100" dir="2700000" algn="tl" rotWithShape="0">
              <a:prstClr val="black">
                <a:alpha val="40000"/>
              </a:prstClr>
            </a:outerShdw>
          </a:effectLst>
        </p:grpSpPr>
        <p:sp>
          <p:nvSpPr>
            <p:cNvPr id="41" name="矩形 40"/>
            <p:cNvSpPr/>
            <p:nvPr/>
          </p:nvSpPr>
          <p:spPr bwMode="auto">
            <a:xfrm>
              <a:off x="2639649" y="4851068"/>
              <a:ext cx="2160207" cy="15302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0929" name="图片 7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6475" y="1512754"/>
              <a:ext cx="2160964" cy="3347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8" name="组合 67"/>
          <p:cNvGrpSpPr/>
          <p:nvPr/>
        </p:nvGrpSpPr>
        <p:grpSpPr bwMode="auto">
          <a:xfrm>
            <a:off x="413718" y="1169194"/>
            <a:ext cx="2162175" cy="4859337"/>
            <a:chOff x="365312" y="1521755"/>
            <a:chExt cx="2162002" cy="4859573"/>
          </a:xfrm>
          <a:effectLst>
            <a:outerShdw blurRad="50800" dist="38100" dir="2700000" algn="tl" rotWithShape="0">
              <a:prstClr val="black">
                <a:alpha val="40000"/>
              </a:prstClr>
            </a:outerShdw>
          </a:effectLst>
        </p:grpSpPr>
        <p:pic>
          <p:nvPicPr>
            <p:cNvPr id="80922" name="图片 6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312" y="1521755"/>
              <a:ext cx="2160240" cy="334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矩形 19"/>
            <p:cNvSpPr/>
            <p:nvPr/>
          </p:nvSpPr>
          <p:spPr bwMode="auto">
            <a:xfrm>
              <a:off x="366899" y="4850904"/>
              <a:ext cx="2160415" cy="1530424"/>
            </a:xfrm>
            <a:prstGeom prst="rect">
              <a:avLst/>
            </a:prstGeom>
            <a:solidFill>
              <a:srgbClr val="D40A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0920" name="文本框 34"/>
          <p:cNvSpPr txBox="1">
            <a:spLocks noChangeArrowheads="1"/>
          </p:cNvSpPr>
          <p:nvPr>
            <p:custDataLst>
              <p:tags r:id="rId1"/>
            </p:custDataLst>
          </p:nvPr>
        </p:nvSpPr>
        <p:spPr bwMode="auto">
          <a:xfrm>
            <a:off x="407368" y="4912543"/>
            <a:ext cx="2192337" cy="11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建设持久和平</a:t>
            </a:r>
            <a:endParaRPr lang="en-US" altLang="zh-CN" sz="23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的世界</a:t>
            </a:r>
          </a:p>
        </p:txBody>
      </p:sp>
      <p:sp>
        <p:nvSpPr>
          <p:cNvPr id="54" name="圆角矩形 53"/>
          <p:cNvSpPr/>
          <p:nvPr/>
        </p:nvSpPr>
        <p:spPr bwMode="auto">
          <a:xfrm>
            <a:off x="816943" y="4515644"/>
            <a:ext cx="1258887" cy="468312"/>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微软雅黑" panose="020B0503020204020204" pitchFamily="34" charset="-122"/>
                <a:ea typeface="微软雅黑" panose="020B0503020204020204" pitchFamily="34" charset="-122"/>
              </a:rPr>
              <a:t>对话协商</a:t>
            </a:r>
          </a:p>
        </p:txBody>
      </p:sp>
      <p:sp>
        <p:nvSpPr>
          <p:cNvPr id="80918" name="文本框 34"/>
          <p:cNvSpPr txBox="1">
            <a:spLocks noChangeArrowheads="1"/>
          </p:cNvSpPr>
          <p:nvPr>
            <p:custDataLst>
              <p:tags r:id="rId2"/>
            </p:custDataLst>
          </p:nvPr>
        </p:nvSpPr>
        <p:spPr bwMode="auto">
          <a:xfrm>
            <a:off x="2677493" y="4912382"/>
            <a:ext cx="2192337" cy="101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建设普遍安全</a:t>
            </a:r>
            <a:endParaRPr lang="en-US" altLang="zh-CN" sz="23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的世界</a:t>
            </a:r>
          </a:p>
        </p:txBody>
      </p:sp>
      <p:sp>
        <p:nvSpPr>
          <p:cNvPr id="55" name="圆角矩形 54"/>
          <p:cNvSpPr/>
          <p:nvPr/>
        </p:nvSpPr>
        <p:spPr bwMode="auto">
          <a:xfrm>
            <a:off x="3109293" y="4515644"/>
            <a:ext cx="1260475" cy="468312"/>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dirty="0">
                <a:solidFill>
                  <a:schemeClr val="bg1"/>
                </a:solidFill>
                <a:latin typeface="微软雅黑" panose="020B0503020204020204" pitchFamily="34" charset="-122"/>
                <a:ea typeface="微软雅黑" panose="020B0503020204020204" pitchFamily="34" charset="-122"/>
              </a:rPr>
              <a:t>共建共享</a:t>
            </a:r>
          </a:p>
        </p:txBody>
      </p:sp>
      <p:grpSp>
        <p:nvGrpSpPr>
          <p:cNvPr id="8" name="组合 7"/>
          <p:cNvGrpSpPr/>
          <p:nvPr/>
        </p:nvGrpSpPr>
        <p:grpSpPr>
          <a:xfrm>
            <a:off x="5001592" y="1124714"/>
            <a:ext cx="2160240" cy="4903817"/>
            <a:chOff x="5001592" y="1124714"/>
            <a:chExt cx="2160240" cy="4903817"/>
          </a:xfrm>
        </p:grpSpPr>
        <p:pic>
          <p:nvPicPr>
            <p:cNvPr id="3" name="图片 2"/>
            <p:cNvPicPr>
              <a:picLocks noChangeAspect="1"/>
            </p:cNvPicPr>
            <p:nvPr/>
          </p:nvPicPr>
          <p:blipFill rotWithShape="1">
            <a:blip r:embed="rId9" cstate="print">
              <a:extLst>
                <a:ext uri="{28A0092B-C50C-407E-A947-70E740481C1C}">
                  <a14:useLocalDpi xmlns:a14="http://schemas.microsoft.com/office/drawing/2010/main" val="0"/>
                </a:ext>
              </a:extLst>
            </a:blip>
            <a:srcRect l="4945" r="-170"/>
            <a:stretch/>
          </p:blipFill>
          <p:spPr>
            <a:xfrm>
              <a:off x="5001592" y="1124714"/>
              <a:ext cx="2160240" cy="3401176"/>
            </a:xfrm>
            <a:prstGeom prst="rect">
              <a:avLst/>
            </a:prstGeom>
          </p:spPr>
        </p:pic>
        <p:sp>
          <p:nvSpPr>
            <p:cNvPr id="27" name="矩形 26"/>
            <p:cNvSpPr/>
            <p:nvPr/>
          </p:nvSpPr>
          <p:spPr bwMode="auto">
            <a:xfrm>
              <a:off x="5006181" y="4498181"/>
              <a:ext cx="2151063" cy="1530350"/>
            </a:xfrm>
            <a:prstGeom prst="rect">
              <a:avLst/>
            </a:prstGeom>
            <a:solidFill>
              <a:srgbClr val="BC1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6" name="圆角矩形 55"/>
          <p:cNvSpPr/>
          <p:nvPr/>
        </p:nvSpPr>
        <p:spPr bwMode="auto">
          <a:xfrm>
            <a:off x="5452268" y="4515644"/>
            <a:ext cx="1258888" cy="468312"/>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dirty="0">
                <a:solidFill>
                  <a:schemeClr val="bg1"/>
                </a:solidFill>
                <a:latin typeface="微软雅黑" panose="020B0503020204020204" pitchFamily="34" charset="-122"/>
                <a:ea typeface="微软雅黑" panose="020B0503020204020204" pitchFamily="34" charset="-122"/>
              </a:rPr>
              <a:t>合作共赢</a:t>
            </a:r>
          </a:p>
        </p:txBody>
      </p:sp>
      <p:sp>
        <p:nvSpPr>
          <p:cNvPr id="80916" name="文本框 34"/>
          <p:cNvSpPr txBox="1">
            <a:spLocks noChangeArrowheads="1"/>
          </p:cNvSpPr>
          <p:nvPr>
            <p:custDataLst>
              <p:tags r:id="rId3"/>
            </p:custDataLst>
          </p:nvPr>
        </p:nvSpPr>
        <p:spPr bwMode="auto">
          <a:xfrm>
            <a:off x="4934918" y="4912382"/>
            <a:ext cx="2192337" cy="101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建设共同繁荣</a:t>
            </a:r>
            <a:endParaRPr lang="en-US" altLang="zh-CN" sz="23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的世界</a:t>
            </a:r>
          </a:p>
        </p:txBody>
      </p:sp>
      <p:grpSp>
        <p:nvGrpSpPr>
          <p:cNvPr id="9" name="组合 8"/>
          <p:cNvGrpSpPr/>
          <p:nvPr/>
        </p:nvGrpSpPr>
        <p:grpSpPr>
          <a:xfrm>
            <a:off x="7248128" y="1124744"/>
            <a:ext cx="2166715" cy="4903787"/>
            <a:chOff x="7248128" y="1124744"/>
            <a:chExt cx="2166715" cy="4903787"/>
          </a:xfrm>
        </p:grpSpPr>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t="2780" b="1994"/>
            <a:stretch/>
          </p:blipFill>
          <p:spPr>
            <a:xfrm rot="5400000">
              <a:off x="6627676" y="1745196"/>
              <a:ext cx="3401146" cy="2160241"/>
            </a:xfrm>
            <a:prstGeom prst="rect">
              <a:avLst/>
            </a:prstGeom>
            <a:noFill/>
            <a:ln>
              <a:noFill/>
            </a:ln>
          </p:spPr>
        </p:pic>
        <p:sp>
          <p:nvSpPr>
            <p:cNvPr id="34" name="矩形 33"/>
            <p:cNvSpPr/>
            <p:nvPr/>
          </p:nvSpPr>
          <p:spPr bwMode="auto">
            <a:xfrm>
              <a:off x="7260605" y="4498181"/>
              <a:ext cx="2154238" cy="153035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0914" name="文本框 34"/>
          <p:cNvSpPr txBox="1">
            <a:spLocks noChangeArrowheads="1"/>
          </p:cNvSpPr>
          <p:nvPr>
            <p:custDataLst>
              <p:tags r:id="rId4"/>
            </p:custDataLst>
          </p:nvPr>
        </p:nvSpPr>
        <p:spPr bwMode="auto">
          <a:xfrm>
            <a:off x="7192343" y="4899617"/>
            <a:ext cx="2192337" cy="1038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40000"/>
              </a:lnSpc>
              <a:spcBef>
                <a:spcPct val="0"/>
              </a:spcBef>
              <a:buNone/>
            </a:pPr>
            <a:r>
              <a:rPr lang="zh-CN" altLang="en-US" sz="2300" b="1" dirty="0">
                <a:solidFill>
                  <a:schemeClr val="bg1"/>
                </a:solidFill>
                <a:latin typeface="微软雅黑" panose="020B0503020204020204" pitchFamily="34" charset="-122"/>
                <a:ea typeface="微软雅黑" panose="020B0503020204020204" pitchFamily="34" charset="-122"/>
              </a:rPr>
              <a:t>建设开放包容的世界</a:t>
            </a:r>
          </a:p>
        </p:txBody>
      </p:sp>
      <p:sp>
        <p:nvSpPr>
          <p:cNvPr id="57" name="圆角矩形 56"/>
          <p:cNvSpPr/>
          <p:nvPr/>
        </p:nvSpPr>
        <p:spPr bwMode="auto">
          <a:xfrm>
            <a:off x="7646368" y="4515644"/>
            <a:ext cx="1260475" cy="468312"/>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dirty="0">
                <a:solidFill>
                  <a:schemeClr val="bg1"/>
                </a:solidFill>
                <a:latin typeface="微软雅黑" panose="020B0503020204020204" pitchFamily="34" charset="-122"/>
                <a:ea typeface="微软雅黑" panose="020B0503020204020204" pitchFamily="34" charset="-122"/>
              </a:rPr>
              <a:t>交流互鉴</a:t>
            </a:r>
          </a:p>
        </p:txBody>
      </p:sp>
      <p:grpSp>
        <p:nvGrpSpPr>
          <p:cNvPr id="10" name="组合 9"/>
          <p:cNvGrpSpPr/>
          <p:nvPr/>
        </p:nvGrpSpPr>
        <p:grpSpPr>
          <a:xfrm>
            <a:off x="9529136" y="1124742"/>
            <a:ext cx="2163761" cy="4903789"/>
            <a:chOff x="9529136" y="1124742"/>
            <a:chExt cx="2163761" cy="4903789"/>
          </a:xfrm>
        </p:grpSpPr>
        <p:pic>
          <p:nvPicPr>
            <p:cNvPr id="80924" name="图片 64"/>
            <p:cNvPicPr>
              <a:picLocks noChangeAspect="1"/>
            </p:cNvPicPr>
            <p:nvPr/>
          </p:nvPicPr>
          <p:blipFill rotWithShape="1">
            <a:blip r:embed="rId11" cstate="print">
              <a:extLst>
                <a:ext uri="{28A0092B-C50C-407E-A947-70E740481C1C}">
                  <a14:useLocalDpi xmlns:a14="http://schemas.microsoft.com/office/drawing/2010/main" val="0"/>
                </a:ext>
              </a:extLst>
            </a:blip>
            <a:srcRect r="311" b="-325"/>
            <a:stretch/>
          </p:blipFill>
          <p:spPr bwMode="auto">
            <a:xfrm>
              <a:off x="9529136" y="1124742"/>
              <a:ext cx="2163761" cy="3384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矩形 47"/>
            <p:cNvSpPr/>
            <p:nvPr/>
          </p:nvSpPr>
          <p:spPr bwMode="auto">
            <a:xfrm>
              <a:off x="9529136" y="4498181"/>
              <a:ext cx="2163761" cy="1530350"/>
            </a:xfrm>
            <a:prstGeom prst="rect">
              <a:avLst/>
            </a:prstGeom>
            <a:solidFill>
              <a:srgbClr val="2993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0912" name="文本框 34"/>
          <p:cNvSpPr txBox="1">
            <a:spLocks noChangeArrowheads="1"/>
          </p:cNvSpPr>
          <p:nvPr>
            <p:custDataLst>
              <p:tags r:id="rId5"/>
            </p:custDataLst>
          </p:nvPr>
        </p:nvSpPr>
        <p:spPr bwMode="auto">
          <a:xfrm>
            <a:off x="9521205" y="4917767"/>
            <a:ext cx="2192338" cy="1002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建设清洁美丽</a:t>
            </a:r>
            <a:endParaRPr lang="en-US" altLang="zh-CN" sz="23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40000"/>
              </a:lnSpc>
              <a:spcBef>
                <a:spcPct val="0"/>
              </a:spcBef>
              <a:buFontTx/>
              <a:buNone/>
            </a:pPr>
            <a:r>
              <a:rPr lang="zh-CN" altLang="en-US" sz="2300" b="1" dirty="0">
                <a:solidFill>
                  <a:schemeClr val="bg1"/>
                </a:solidFill>
                <a:latin typeface="微软雅黑" panose="020B0503020204020204" pitchFamily="34" charset="-122"/>
                <a:ea typeface="微软雅黑" panose="020B0503020204020204" pitchFamily="34" charset="-122"/>
              </a:rPr>
              <a:t>的世界</a:t>
            </a:r>
          </a:p>
        </p:txBody>
      </p:sp>
      <p:sp>
        <p:nvSpPr>
          <p:cNvPr id="58" name="圆角矩形 57"/>
          <p:cNvSpPr/>
          <p:nvPr/>
        </p:nvSpPr>
        <p:spPr bwMode="auto">
          <a:xfrm>
            <a:off x="9986343" y="4515644"/>
            <a:ext cx="1260475" cy="468312"/>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dirty="0">
                <a:solidFill>
                  <a:schemeClr val="bg1"/>
                </a:solidFill>
                <a:latin typeface="微软雅黑" panose="020B0503020204020204" pitchFamily="34" charset="-122"/>
                <a:ea typeface="微软雅黑" panose="020B0503020204020204" pitchFamily="34" charset="-122"/>
              </a:rPr>
              <a:t>绿色低碳</a:t>
            </a:r>
          </a:p>
        </p:txBody>
      </p:sp>
    </p:spTree>
    <p:extLst>
      <p:ext uri="{BB962C8B-B14F-4D97-AF65-F5344CB8AC3E}">
        <p14:creationId xmlns:p14="http://schemas.microsoft.com/office/powerpoint/2010/main" val="33444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par>
                          <p:cTn id="13" fill="hold">
                            <p:stCondLst>
                              <p:cond delay="105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80920"/>
                                        </p:tgtEl>
                                        <p:attrNameLst>
                                          <p:attrName>style.visibility</p:attrName>
                                        </p:attrNameLst>
                                      </p:cBhvr>
                                      <p:to>
                                        <p:strVal val="visible"/>
                                      </p:to>
                                    </p:set>
                                    <p:animEffect transition="in" filter="fade">
                                      <p:cBhvr>
                                        <p:cTn id="16" dur="500"/>
                                        <p:tgtEl>
                                          <p:spTgt spid="80920"/>
                                        </p:tgtEl>
                                      </p:cBhvr>
                                    </p:animEffect>
                                  </p:childTnLst>
                                </p:cTn>
                              </p:par>
                            </p:childTnLst>
                          </p:cTn>
                        </p:par>
                        <p:par>
                          <p:cTn id="17" fill="hold">
                            <p:stCondLst>
                              <p:cond delay="1750"/>
                            </p:stCondLst>
                            <p:childTnLst>
                              <p:par>
                                <p:cTn id="18" presetID="2" presetClass="entr" presetSubtype="1" fill="hold" nodeType="after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additive="base">
                                        <p:cTn id="20" dur="500" fill="hold"/>
                                        <p:tgtEl>
                                          <p:spTgt spid="82"/>
                                        </p:tgtEl>
                                        <p:attrNameLst>
                                          <p:attrName>ppt_x</p:attrName>
                                        </p:attrNameLst>
                                      </p:cBhvr>
                                      <p:tavLst>
                                        <p:tav tm="0">
                                          <p:val>
                                            <p:strVal val="#ppt_x"/>
                                          </p:val>
                                        </p:tav>
                                        <p:tav tm="100000">
                                          <p:val>
                                            <p:strVal val="#ppt_x"/>
                                          </p:val>
                                        </p:tav>
                                      </p:tavLst>
                                    </p:anim>
                                    <p:anim calcmode="lin" valueType="num">
                                      <p:cBhvr additive="base">
                                        <p:cTn id="21" dur="500" fill="hold"/>
                                        <p:tgtEl>
                                          <p:spTgt spid="8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par>
                          <p:cTn id="26" fill="hold">
                            <p:stCondLst>
                              <p:cond delay="280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80918"/>
                                        </p:tgtEl>
                                        <p:attrNameLst>
                                          <p:attrName>style.visibility</p:attrName>
                                        </p:attrNameLst>
                                      </p:cBhvr>
                                      <p:to>
                                        <p:strVal val="visible"/>
                                      </p:to>
                                    </p:set>
                                    <p:animEffect transition="in" filter="fade">
                                      <p:cBhvr>
                                        <p:cTn id="29" dur="500"/>
                                        <p:tgtEl>
                                          <p:spTgt spid="80918"/>
                                        </p:tgtEl>
                                      </p:cBhvr>
                                    </p:animEffect>
                                  </p:childTnLst>
                                </p:cTn>
                              </p:par>
                            </p:childTnLst>
                          </p:cTn>
                        </p:par>
                        <p:par>
                          <p:cTn id="30" fill="hold">
                            <p:stCondLst>
                              <p:cond delay="3500"/>
                            </p:stCondLst>
                            <p:childTnLst>
                              <p:par>
                                <p:cTn id="31" presetID="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400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childTnLst>
                          </p:cTn>
                        </p:par>
                        <p:par>
                          <p:cTn id="39" fill="hold">
                            <p:stCondLst>
                              <p:cond delay="46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80916"/>
                                        </p:tgtEl>
                                        <p:attrNameLst>
                                          <p:attrName>style.visibility</p:attrName>
                                        </p:attrNameLst>
                                      </p:cBhvr>
                                      <p:to>
                                        <p:strVal val="visible"/>
                                      </p:to>
                                    </p:set>
                                    <p:animEffect transition="in" filter="fade">
                                      <p:cBhvr>
                                        <p:cTn id="42" dur="500"/>
                                        <p:tgtEl>
                                          <p:spTgt spid="80916"/>
                                        </p:tgtEl>
                                      </p:cBhvr>
                                    </p:animEffect>
                                  </p:childTnLst>
                                </p:cTn>
                              </p:par>
                            </p:childTnLst>
                          </p:cTn>
                        </p:par>
                        <p:par>
                          <p:cTn id="43" fill="hold">
                            <p:stCondLst>
                              <p:cond delay="5300"/>
                            </p:stCondLst>
                            <p:childTnLst>
                              <p:par>
                                <p:cTn id="44" presetID="2" presetClass="entr" presetSubtype="1"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0-#ppt_h/2"/>
                                          </p:val>
                                        </p:tav>
                                        <p:tav tm="100000">
                                          <p:val>
                                            <p:strVal val="#ppt_y"/>
                                          </p:val>
                                        </p:tav>
                                      </p:tavLst>
                                    </p:anim>
                                  </p:childTnLst>
                                </p:cTn>
                              </p:par>
                            </p:childTnLst>
                          </p:cTn>
                        </p:par>
                        <p:par>
                          <p:cTn id="48" fill="hold">
                            <p:stCondLst>
                              <p:cond delay="580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6400"/>
                            </p:stCondLst>
                            <p:childTnLst>
                              <p:par>
                                <p:cTn id="53" presetID="10" presetClass="entr" presetSubtype="0" fill="hold" grpId="0" nodeType="afterEffect">
                                  <p:stCondLst>
                                    <p:cond delay="0"/>
                                  </p:stCondLst>
                                  <p:iterate type="wd">
                                    <p:tmPct val="10000"/>
                                  </p:iterate>
                                  <p:childTnLst>
                                    <p:set>
                                      <p:cBhvr>
                                        <p:cTn id="54" dur="1" fill="hold">
                                          <p:stCondLst>
                                            <p:cond delay="0"/>
                                          </p:stCondLst>
                                        </p:cTn>
                                        <p:tgtEl>
                                          <p:spTgt spid="80914"/>
                                        </p:tgtEl>
                                        <p:attrNameLst>
                                          <p:attrName>style.visibility</p:attrName>
                                        </p:attrNameLst>
                                      </p:cBhvr>
                                      <p:to>
                                        <p:strVal val="visible"/>
                                      </p:to>
                                    </p:set>
                                    <p:animEffect transition="in" filter="fade">
                                      <p:cBhvr>
                                        <p:cTn id="55" dur="500"/>
                                        <p:tgtEl>
                                          <p:spTgt spid="80914"/>
                                        </p:tgtEl>
                                      </p:cBhvr>
                                    </p:animEffect>
                                  </p:childTnLst>
                                </p:cTn>
                              </p:par>
                            </p:childTnLst>
                          </p:cTn>
                        </p:par>
                        <p:par>
                          <p:cTn id="56" fill="hold">
                            <p:stCondLst>
                              <p:cond delay="7100"/>
                            </p:stCondLst>
                            <p:childTnLst>
                              <p:par>
                                <p:cTn id="57" presetID="2" presetClass="entr" presetSubtype="1"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0-#ppt_h/2"/>
                                          </p:val>
                                        </p:tav>
                                        <p:tav tm="100000">
                                          <p:val>
                                            <p:strVal val="#ppt_y"/>
                                          </p:val>
                                        </p:tav>
                                      </p:tavLst>
                                    </p:anim>
                                  </p:childTnLst>
                                </p:cTn>
                              </p:par>
                            </p:childTnLst>
                          </p:cTn>
                        </p:par>
                        <p:par>
                          <p:cTn id="61" fill="hold">
                            <p:stCondLst>
                              <p:cond delay="7600"/>
                            </p:stCondLst>
                            <p:childTnLst>
                              <p:par>
                                <p:cTn id="62" presetID="10" presetClass="entr" presetSubtype="0" fill="hold" grpId="0" nodeType="afterEffect">
                                  <p:stCondLst>
                                    <p:cond delay="0"/>
                                  </p:stCondLst>
                                  <p:iterate type="wd">
                                    <p:tmPct val="10000"/>
                                  </p:iterate>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par>
                          <p:cTn id="65" fill="hold">
                            <p:stCondLst>
                              <p:cond delay="8200"/>
                            </p:stCondLst>
                            <p:childTnLst>
                              <p:par>
                                <p:cTn id="66" presetID="10" presetClass="entr" presetSubtype="0" fill="hold" grpId="0" nodeType="afterEffect">
                                  <p:stCondLst>
                                    <p:cond delay="0"/>
                                  </p:stCondLst>
                                  <p:iterate type="wd">
                                    <p:tmPct val="10000"/>
                                  </p:iterate>
                                  <p:childTnLst>
                                    <p:set>
                                      <p:cBhvr>
                                        <p:cTn id="67" dur="1" fill="hold">
                                          <p:stCondLst>
                                            <p:cond delay="0"/>
                                          </p:stCondLst>
                                        </p:cTn>
                                        <p:tgtEl>
                                          <p:spTgt spid="80912"/>
                                        </p:tgtEl>
                                        <p:attrNameLst>
                                          <p:attrName>style.visibility</p:attrName>
                                        </p:attrNameLst>
                                      </p:cBhvr>
                                      <p:to>
                                        <p:strVal val="visible"/>
                                      </p:to>
                                    </p:set>
                                    <p:animEffect transition="in" filter="fade">
                                      <p:cBhvr>
                                        <p:cTn id="68" dur="500"/>
                                        <p:tgtEl>
                                          <p:spTgt spid="80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20" grpId="0"/>
      <p:bldP spid="54" grpId="0"/>
      <p:bldP spid="80918" grpId="0"/>
      <p:bldP spid="55" grpId="0"/>
      <p:bldP spid="56" grpId="0"/>
      <p:bldP spid="80916" grpId="0"/>
      <p:bldP spid="80914" grpId="0"/>
      <p:bldP spid="57" grpId="0"/>
      <p:bldP spid="80912"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29697" y="2934842"/>
            <a:ext cx="4394069" cy="2443859"/>
            <a:chOff x="-429697" y="2934842"/>
            <a:chExt cx="4394069" cy="2443859"/>
          </a:xfrm>
        </p:grpSpPr>
        <p:sp>
          <p:nvSpPr>
            <p:cNvPr id="34" name="ïŝḷíḋé">
              <a:extLst>
                <a:ext uri="{FF2B5EF4-FFF2-40B4-BE49-F238E27FC236}">
                  <a16:creationId xmlns:a16="http://schemas.microsoft.com/office/drawing/2014/main" xmlns="" id="{0526F7DC-D1B8-4B2F-B1F5-F63C4BA36F86}"/>
                </a:ext>
              </a:extLst>
            </p:cNvPr>
            <p:cNvSpPr/>
            <p:nvPr/>
          </p:nvSpPr>
          <p:spPr bwMode="auto">
            <a:xfrm>
              <a:off x="1520513" y="2934842"/>
              <a:ext cx="2443859" cy="2443859"/>
            </a:xfrm>
            <a:prstGeom prst="ellipse">
              <a:avLst/>
            </a:pr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sp>
          <p:nvSpPr>
            <p:cNvPr id="45" name="išlíḋè">
              <a:extLst>
                <a:ext uri="{FF2B5EF4-FFF2-40B4-BE49-F238E27FC236}">
                  <a16:creationId xmlns:a16="http://schemas.microsoft.com/office/drawing/2014/main" xmlns="" id="{2FF1ADC6-2FAF-4476-AF85-6957D430D4F6}"/>
                </a:ext>
              </a:extLst>
            </p:cNvPr>
            <p:cNvSpPr/>
            <p:nvPr/>
          </p:nvSpPr>
          <p:spPr bwMode="auto">
            <a:xfrm rot="8100000" flipH="1">
              <a:off x="737019" y="3696784"/>
              <a:ext cx="919976" cy="919974"/>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sp>
          <p:nvSpPr>
            <p:cNvPr id="46" name="îṥlïde">
              <a:extLst>
                <a:ext uri="{FF2B5EF4-FFF2-40B4-BE49-F238E27FC236}">
                  <a16:creationId xmlns:a16="http://schemas.microsoft.com/office/drawing/2014/main" xmlns="" id="{C2B8B5EA-BB8D-47F7-A2D9-84A6E9D39922}"/>
                </a:ext>
              </a:extLst>
            </p:cNvPr>
            <p:cNvSpPr/>
            <p:nvPr/>
          </p:nvSpPr>
          <p:spPr bwMode="auto">
            <a:xfrm>
              <a:off x="-429697" y="3486210"/>
              <a:ext cx="1341121" cy="1341122"/>
            </a:xfrm>
            <a:prstGeom prst="ellipse">
              <a:avLst/>
            </a:pr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grpSp>
      <p:grpSp>
        <p:nvGrpSpPr>
          <p:cNvPr id="6" name="组合 5">
            <a:extLst>
              <a:ext uri="{FF2B5EF4-FFF2-40B4-BE49-F238E27FC236}">
                <a16:creationId xmlns:a16="http://schemas.microsoft.com/office/drawing/2014/main" xmlns="" id="{F367ECB9-5849-479D-BD01-E423FDDE34C0}"/>
              </a:ext>
            </a:extLst>
          </p:cNvPr>
          <p:cNvGrpSpPr/>
          <p:nvPr/>
        </p:nvGrpSpPr>
        <p:grpSpPr>
          <a:xfrm>
            <a:off x="335361" y="694864"/>
            <a:ext cx="3629011" cy="595107"/>
            <a:chOff x="263350" y="579790"/>
            <a:chExt cx="10153223" cy="595107"/>
          </a:xfrm>
          <a:solidFill>
            <a:srgbClr val="D40A0A"/>
          </a:solidFill>
          <a:effectLst>
            <a:outerShdw blurRad="76200" dir="13500000" sy="23000" kx="1200000" algn="br" rotWithShape="0">
              <a:prstClr val="black">
                <a:alpha val="20000"/>
              </a:prstClr>
            </a:outerShdw>
          </a:effectLst>
        </p:grpSpPr>
        <p:sp>
          <p:nvSpPr>
            <p:cNvPr id="3" name="矩形: 剪去对角 2">
              <a:extLst>
                <a:ext uri="{FF2B5EF4-FFF2-40B4-BE49-F238E27FC236}">
                  <a16:creationId xmlns:a16="http://schemas.microsoft.com/office/drawing/2014/main" xmlns="" id="{F3C696B9-251A-44A8-8BAE-4892CA818496}"/>
                </a:ext>
              </a:extLst>
            </p:cNvPr>
            <p:cNvSpPr/>
            <p:nvPr/>
          </p:nvSpPr>
          <p:spPr>
            <a:xfrm>
              <a:off x="263350" y="579790"/>
              <a:ext cx="10153223" cy="595107"/>
            </a:xfrm>
            <a:prstGeom prst="snip2Diag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0D3903BF-1511-4039-9502-F42051543ADD}"/>
                </a:ext>
              </a:extLst>
            </p:cNvPr>
            <p:cNvSpPr/>
            <p:nvPr/>
          </p:nvSpPr>
          <p:spPr>
            <a:xfrm>
              <a:off x="560881" y="679841"/>
              <a:ext cx="9558160" cy="369332"/>
            </a:xfrm>
            <a:prstGeom prst="rect">
              <a:avLst/>
            </a:prstGeom>
            <a:grpFill/>
            <a:ln>
              <a:noFill/>
            </a:ln>
          </p:spPr>
          <p:txBody>
            <a:bodyPr wrap="none">
              <a:spAutoFit/>
            </a:bodyPr>
            <a:lstStyle/>
            <a:p>
              <a:pPr algn="ctr" eaLnBrk="1" hangingPunct="1"/>
              <a:r>
                <a:rPr lang="zh-CN" altLang="en-US" dirty="0">
                  <a:solidFill>
                    <a:schemeClr val="bg1"/>
                  </a:solidFill>
                  <a:latin typeface="微软雅黑" panose="020B0503020204020204" pitchFamily="34" charset="-122"/>
                  <a:ea typeface="微软雅黑" panose="020B0503020204020204" pitchFamily="34" charset="-122"/>
                </a:rPr>
                <a:t>对话协商，建设持久和平的世界</a:t>
              </a:r>
            </a:p>
          </p:txBody>
        </p:sp>
      </p:grpSp>
      <p:sp>
        <p:nvSpPr>
          <p:cNvPr id="50" name="矩形 49">
            <a:extLst>
              <a:ext uri="{FF2B5EF4-FFF2-40B4-BE49-F238E27FC236}">
                <a16:creationId xmlns:a16="http://schemas.microsoft.com/office/drawing/2014/main" xmlns="" id="{5B3E6514-9017-4C3A-835E-500CF4A4FDA5}"/>
              </a:ext>
            </a:extLst>
          </p:cNvPr>
          <p:cNvSpPr/>
          <p:nvPr/>
        </p:nvSpPr>
        <p:spPr>
          <a:xfrm>
            <a:off x="2656403" y="1567723"/>
            <a:ext cx="6955750" cy="581057"/>
          </a:xfrm>
          <a:prstGeom prst="rect">
            <a:avLst/>
          </a:prstGeom>
        </p:spPr>
        <p:txBody>
          <a:bodyPr wrap="none">
            <a:spAutoFit/>
          </a:bodyPr>
          <a:lstStyle/>
          <a:p>
            <a:pPr algn="just">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走对话而不对抗、结伴而不结盟的国与国交往新路</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iṧḻiḑê">
            <a:extLst>
              <a:ext uri="{FF2B5EF4-FFF2-40B4-BE49-F238E27FC236}">
                <a16:creationId xmlns:a16="http://schemas.microsoft.com/office/drawing/2014/main" xmlns="" id="{9C8D7E8D-5B48-45CB-BA3E-FEBEBB74D44C}"/>
              </a:ext>
            </a:extLst>
          </p:cNvPr>
          <p:cNvSpPr/>
          <p:nvPr/>
        </p:nvSpPr>
        <p:spPr bwMode="auto">
          <a:xfrm>
            <a:off x="1712496" y="3126825"/>
            <a:ext cx="2059893" cy="2059893"/>
          </a:xfrm>
          <a:prstGeom prst="ellipse">
            <a:avLst/>
          </a:prstGeom>
          <a:solidFill>
            <a:srgbClr val="EE5612"/>
          </a:solidFill>
          <a:ln w="76200">
            <a:solidFill>
              <a:schemeClr val="bg1"/>
            </a:solidFill>
            <a:round/>
            <a:headEnd/>
            <a:tailEnd/>
          </a:ln>
        </p:spPr>
        <p:txBody>
          <a:bodyPr wrap="square" lIns="91440" tIns="45720" rIns="91440" bIns="45720" anchor="ctr">
            <a:normAutofit/>
          </a:bodyPr>
          <a:lstStyle/>
          <a:p>
            <a:pPr algn="ctr"/>
            <a:endPara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xmlns="" id="{21E27DFD-90A5-4826-9A03-7A5F58138701}"/>
              </a:ext>
            </a:extLst>
          </p:cNvPr>
          <p:cNvSpPr/>
          <p:nvPr/>
        </p:nvSpPr>
        <p:spPr>
          <a:xfrm>
            <a:off x="1935872" y="3695106"/>
            <a:ext cx="1572769" cy="1089529"/>
          </a:xfrm>
          <a:prstGeom prst="rect">
            <a:avLst/>
          </a:prstGeom>
        </p:spPr>
        <p:txBody>
          <a:bodyPr wrap="square">
            <a:spAutoFit/>
          </a:bodyPr>
          <a:lstStyle/>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任何国家</a:t>
            </a: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都</a:t>
            </a:r>
            <a:r>
              <a:rPr lang="en-US" altLang="zh-CN"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a:r>
            <a:br>
              <a:rPr lang="en-US" altLang="zh-CN"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br>
            <a:r>
              <a:rPr lang="zh-CN" altLang="en-US"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不能</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随意发动</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战争</a:t>
            </a:r>
            <a:endParaRPr lang="zh-CN" altLang="en-US" b="1" dirty="0">
              <a:solidFill>
                <a:schemeClr val="bg1"/>
              </a:solidFill>
              <a:effectLst>
                <a:outerShdw blurRad="38100" dist="38100" dir="2700000" algn="tl">
                  <a:srgbClr val="000000">
                    <a:alpha val="43137"/>
                  </a:srgbClr>
                </a:outerShdw>
              </a:effectLst>
            </a:endParaRPr>
          </a:p>
        </p:txBody>
      </p:sp>
      <p:grpSp>
        <p:nvGrpSpPr>
          <p:cNvPr id="16" name="组合 15"/>
          <p:cNvGrpSpPr/>
          <p:nvPr/>
        </p:nvGrpSpPr>
        <p:grpSpPr>
          <a:xfrm>
            <a:off x="3614166" y="2934842"/>
            <a:ext cx="3742043" cy="2443859"/>
            <a:chOff x="3614166" y="2934842"/>
            <a:chExt cx="3742043" cy="2443859"/>
          </a:xfrm>
        </p:grpSpPr>
        <p:sp>
          <p:nvSpPr>
            <p:cNvPr id="33" name="ïṡľîde">
              <a:extLst>
                <a:ext uri="{FF2B5EF4-FFF2-40B4-BE49-F238E27FC236}">
                  <a16:creationId xmlns:a16="http://schemas.microsoft.com/office/drawing/2014/main" xmlns="" id="{FEFEB767-ADDE-4F20-ACA3-5217F6C87B56}"/>
                </a:ext>
              </a:extLst>
            </p:cNvPr>
            <p:cNvSpPr/>
            <p:nvPr/>
          </p:nvSpPr>
          <p:spPr bwMode="auto">
            <a:xfrm rot="8100000" flipH="1">
              <a:off x="3614166" y="3261379"/>
              <a:ext cx="1790789" cy="1790785"/>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sp>
          <p:nvSpPr>
            <p:cNvPr id="36" name="ïŝḷíḋé">
              <a:extLst>
                <a:ext uri="{FF2B5EF4-FFF2-40B4-BE49-F238E27FC236}">
                  <a16:creationId xmlns:a16="http://schemas.microsoft.com/office/drawing/2014/main" xmlns="" id="{0526F7DC-D1B8-4B2F-B1F5-F63C4BA36F86}"/>
                </a:ext>
              </a:extLst>
            </p:cNvPr>
            <p:cNvSpPr/>
            <p:nvPr/>
          </p:nvSpPr>
          <p:spPr bwMode="auto">
            <a:xfrm>
              <a:off x="4912350" y="2934842"/>
              <a:ext cx="2443859" cy="2443859"/>
            </a:xfrm>
            <a:prstGeom prst="ellipse">
              <a:avLst/>
            </a:pr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grpSp>
      <p:sp>
        <p:nvSpPr>
          <p:cNvPr id="37" name="iṧḻiḑê">
            <a:extLst>
              <a:ext uri="{FF2B5EF4-FFF2-40B4-BE49-F238E27FC236}">
                <a16:creationId xmlns:a16="http://schemas.microsoft.com/office/drawing/2014/main" xmlns="" id="{9C8D7E8D-5B48-45CB-BA3E-FEBEBB74D44C}"/>
              </a:ext>
            </a:extLst>
          </p:cNvPr>
          <p:cNvSpPr/>
          <p:nvPr/>
        </p:nvSpPr>
        <p:spPr bwMode="auto">
          <a:xfrm>
            <a:off x="5104333" y="3126825"/>
            <a:ext cx="2059893" cy="2059893"/>
          </a:xfrm>
          <a:prstGeom prst="ellipse">
            <a:avLst/>
          </a:prstGeom>
          <a:solidFill>
            <a:srgbClr val="EE5612"/>
          </a:solidFill>
          <a:ln w="76200">
            <a:solidFill>
              <a:schemeClr val="bg1"/>
            </a:solidFill>
            <a:round/>
            <a:headEnd/>
            <a:tailEnd/>
          </a:ln>
        </p:spPr>
        <p:txBody>
          <a:bodyPr wrap="square" lIns="91440" tIns="45720" rIns="91440" bIns="45720" anchor="ctr">
            <a:normAutofit/>
          </a:bodyPr>
          <a:lstStyle/>
          <a:p>
            <a:pPr algn="ctr"/>
            <a:endPara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7" name="组合 16"/>
          <p:cNvGrpSpPr/>
          <p:nvPr/>
        </p:nvGrpSpPr>
        <p:grpSpPr>
          <a:xfrm>
            <a:off x="6970940" y="2934842"/>
            <a:ext cx="3780920" cy="2443859"/>
            <a:chOff x="6970940" y="2934842"/>
            <a:chExt cx="3780920" cy="2443859"/>
          </a:xfrm>
        </p:grpSpPr>
        <p:sp>
          <p:nvSpPr>
            <p:cNvPr id="40" name="ïṡľîde">
              <a:extLst>
                <a:ext uri="{FF2B5EF4-FFF2-40B4-BE49-F238E27FC236}">
                  <a16:creationId xmlns:a16="http://schemas.microsoft.com/office/drawing/2014/main" xmlns="" id="{FEFEB767-ADDE-4F20-ACA3-5217F6C87B56}"/>
                </a:ext>
              </a:extLst>
            </p:cNvPr>
            <p:cNvSpPr/>
            <p:nvPr/>
          </p:nvSpPr>
          <p:spPr bwMode="auto">
            <a:xfrm rot="8100000" flipH="1">
              <a:off x="6970940" y="3261379"/>
              <a:ext cx="1790789" cy="1790785"/>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sp>
          <p:nvSpPr>
            <p:cNvPr id="38" name="ïŝḷíḋé">
              <a:extLst>
                <a:ext uri="{FF2B5EF4-FFF2-40B4-BE49-F238E27FC236}">
                  <a16:creationId xmlns:a16="http://schemas.microsoft.com/office/drawing/2014/main" xmlns="" id="{0526F7DC-D1B8-4B2F-B1F5-F63C4BA36F86}"/>
                </a:ext>
              </a:extLst>
            </p:cNvPr>
            <p:cNvSpPr/>
            <p:nvPr/>
          </p:nvSpPr>
          <p:spPr bwMode="auto">
            <a:xfrm>
              <a:off x="8308001" y="2934842"/>
              <a:ext cx="2443859" cy="2443859"/>
            </a:xfrm>
            <a:prstGeom prst="ellipse">
              <a:avLst/>
            </a:pr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grpSp>
      <p:sp>
        <p:nvSpPr>
          <p:cNvPr id="39" name="iṧḻiḑê">
            <a:extLst>
              <a:ext uri="{FF2B5EF4-FFF2-40B4-BE49-F238E27FC236}">
                <a16:creationId xmlns:a16="http://schemas.microsoft.com/office/drawing/2014/main" xmlns="" id="{9C8D7E8D-5B48-45CB-BA3E-FEBEBB74D44C}"/>
              </a:ext>
            </a:extLst>
          </p:cNvPr>
          <p:cNvSpPr/>
          <p:nvPr/>
        </p:nvSpPr>
        <p:spPr bwMode="auto">
          <a:xfrm>
            <a:off x="8499984" y="3126825"/>
            <a:ext cx="2059893" cy="2059893"/>
          </a:xfrm>
          <a:prstGeom prst="ellipse">
            <a:avLst/>
          </a:prstGeom>
          <a:solidFill>
            <a:srgbClr val="EE5612"/>
          </a:solidFill>
          <a:ln w="76200">
            <a:solidFill>
              <a:schemeClr val="bg1"/>
            </a:solidFill>
            <a:round/>
            <a:headEnd/>
            <a:tailEnd/>
          </a:ln>
        </p:spPr>
        <p:txBody>
          <a:bodyPr wrap="square" lIns="91440" tIns="45720" rIns="91440" bIns="45720" anchor="ctr">
            <a:normAutofit/>
          </a:bodyPr>
          <a:lstStyle/>
          <a:p>
            <a:pPr algn="ctr"/>
            <a:endPara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xmlns="" id="{E07AAF39-C0E2-46BE-A825-0DBAC9325682}"/>
              </a:ext>
            </a:extLst>
          </p:cNvPr>
          <p:cNvSpPr/>
          <p:nvPr/>
        </p:nvSpPr>
        <p:spPr>
          <a:xfrm>
            <a:off x="5347894" y="3833606"/>
            <a:ext cx="1572769" cy="728982"/>
          </a:xfrm>
          <a:prstGeom prst="rect">
            <a:avLst/>
          </a:prstGeom>
        </p:spPr>
        <p:txBody>
          <a:bodyPr wrap="square">
            <a:spAutoFit/>
          </a:bodyPr>
          <a:lstStyle/>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不能破坏国际</a:t>
            </a:r>
          </a:p>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法治</a:t>
            </a:r>
          </a:p>
        </p:txBody>
      </p:sp>
      <p:sp>
        <p:nvSpPr>
          <p:cNvPr id="62" name="矩形 61">
            <a:extLst>
              <a:ext uri="{FF2B5EF4-FFF2-40B4-BE49-F238E27FC236}">
                <a16:creationId xmlns:a16="http://schemas.microsoft.com/office/drawing/2014/main" xmlns="" id="{8E5D1492-D893-449E-90D1-58E7618BDC65}"/>
              </a:ext>
            </a:extLst>
          </p:cNvPr>
          <p:cNvSpPr/>
          <p:nvPr/>
        </p:nvSpPr>
        <p:spPr>
          <a:xfrm>
            <a:off x="8743545" y="3833606"/>
            <a:ext cx="1572769" cy="728982"/>
          </a:xfrm>
          <a:prstGeom prst="rect">
            <a:avLst/>
          </a:prstGeom>
        </p:spPr>
        <p:txBody>
          <a:bodyPr wrap="square">
            <a:spAutoFit/>
          </a:bodyPr>
          <a:lstStyle/>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不能打开潘多拉的盒子</a:t>
            </a:r>
          </a:p>
        </p:txBody>
      </p:sp>
      <p:grpSp>
        <p:nvGrpSpPr>
          <p:cNvPr id="20" name="组合 19"/>
          <p:cNvGrpSpPr/>
          <p:nvPr/>
        </p:nvGrpSpPr>
        <p:grpSpPr>
          <a:xfrm>
            <a:off x="10593144" y="3486210"/>
            <a:ext cx="2028553" cy="1341122"/>
            <a:chOff x="10593144" y="3486210"/>
            <a:chExt cx="2028553" cy="1341122"/>
          </a:xfrm>
        </p:grpSpPr>
        <p:sp>
          <p:nvSpPr>
            <p:cNvPr id="41" name="išlíḋè">
              <a:extLst>
                <a:ext uri="{FF2B5EF4-FFF2-40B4-BE49-F238E27FC236}">
                  <a16:creationId xmlns:a16="http://schemas.microsoft.com/office/drawing/2014/main" xmlns="" id="{2FF1ADC6-2FAF-4476-AF85-6957D430D4F6}"/>
                </a:ext>
              </a:extLst>
            </p:cNvPr>
            <p:cNvSpPr/>
            <p:nvPr/>
          </p:nvSpPr>
          <p:spPr bwMode="auto">
            <a:xfrm rot="8100000" flipH="1">
              <a:off x="10593144" y="3696784"/>
              <a:ext cx="919976" cy="919974"/>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sp>
          <p:nvSpPr>
            <p:cNvPr id="42" name="îṥlïde">
              <a:extLst>
                <a:ext uri="{FF2B5EF4-FFF2-40B4-BE49-F238E27FC236}">
                  <a16:creationId xmlns:a16="http://schemas.microsoft.com/office/drawing/2014/main" xmlns="" id="{C2B8B5EA-BB8D-47F7-A2D9-84A6E9D39922}"/>
                </a:ext>
              </a:extLst>
            </p:cNvPr>
            <p:cNvSpPr/>
            <p:nvPr/>
          </p:nvSpPr>
          <p:spPr bwMode="auto">
            <a:xfrm>
              <a:off x="11280576" y="3486210"/>
              <a:ext cx="1341121" cy="1341122"/>
            </a:xfrm>
            <a:prstGeom prst="ellipse">
              <a:avLst/>
            </a:prstGeom>
            <a:solidFill>
              <a:schemeClr val="accent1">
                <a:lumMod val="20000"/>
                <a:lumOff val="80000"/>
              </a:schemeClr>
            </a:solidFill>
            <a:ln w="9525">
              <a:noFill/>
              <a:round/>
              <a:headEnd/>
              <a:tailEnd/>
            </a:ln>
          </p:spPr>
          <p:txBody>
            <a:bodyPr wrap="square" lIns="91440" tIns="45720" rIns="91440" bIns="45720" anchor="ctr">
              <a:normAutofit/>
            </a:bodyPr>
            <a:lstStyle/>
            <a:p>
              <a:pPr algn="ct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225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275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325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par>
                          <p:cTn id="38" fill="hold">
                            <p:stCondLst>
                              <p:cond delay="4250"/>
                            </p:stCondLst>
                            <p:childTnLst>
                              <p:par>
                                <p:cTn id="39" presetID="53" presetClass="entr" presetSubtype="16"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500" fill="hold"/>
                                        <p:tgtEl>
                                          <p:spTgt spid="61"/>
                                        </p:tgtEl>
                                        <p:attrNameLst>
                                          <p:attrName>ppt_w</p:attrName>
                                        </p:attrNameLst>
                                      </p:cBhvr>
                                      <p:tavLst>
                                        <p:tav tm="0">
                                          <p:val>
                                            <p:fltVal val="0"/>
                                          </p:val>
                                        </p:tav>
                                        <p:tav tm="100000">
                                          <p:val>
                                            <p:strVal val="#ppt_w"/>
                                          </p:val>
                                        </p:tav>
                                      </p:tavLst>
                                    </p:anim>
                                    <p:anim calcmode="lin" valueType="num">
                                      <p:cBhvr>
                                        <p:cTn id="42" dur="500" fill="hold"/>
                                        <p:tgtEl>
                                          <p:spTgt spid="61"/>
                                        </p:tgtEl>
                                        <p:attrNameLst>
                                          <p:attrName>ppt_h</p:attrName>
                                        </p:attrNameLst>
                                      </p:cBhvr>
                                      <p:tavLst>
                                        <p:tav tm="0">
                                          <p:val>
                                            <p:fltVal val="0"/>
                                          </p:val>
                                        </p:tav>
                                        <p:tav tm="100000">
                                          <p:val>
                                            <p:strVal val="#ppt_h"/>
                                          </p:val>
                                        </p:tav>
                                      </p:tavLst>
                                    </p:anim>
                                    <p:animEffect transition="in" filter="fade">
                                      <p:cBhvr>
                                        <p:cTn id="43" dur="500"/>
                                        <p:tgtEl>
                                          <p:spTgt spid="61"/>
                                        </p:tgtEl>
                                      </p:cBhvr>
                                    </p:animEffect>
                                  </p:childTnLst>
                                </p:cTn>
                              </p:par>
                            </p:childTnLst>
                          </p:cTn>
                        </p:par>
                        <p:par>
                          <p:cTn id="44" fill="hold">
                            <p:stCondLst>
                              <p:cond delay="475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250"/>
                            </p:stCondLst>
                            <p:childTnLst>
                              <p:par>
                                <p:cTn id="49" presetID="53" presetClass="entr" presetSubtype="16"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childTnLst>
                          </p:cTn>
                        </p:par>
                        <p:par>
                          <p:cTn id="54" fill="hold">
                            <p:stCondLst>
                              <p:cond delay="5750"/>
                            </p:stCondLst>
                            <p:childTnLst>
                              <p:par>
                                <p:cTn id="55" presetID="53" presetClass="entr" presetSubtype="16"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500" fill="hold"/>
                                        <p:tgtEl>
                                          <p:spTgt spid="62"/>
                                        </p:tgtEl>
                                        <p:attrNameLst>
                                          <p:attrName>ppt_w</p:attrName>
                                        </p:attrNameLst>
                                      </p:cBhvr>
                                      <p:tavLst>
                                        <p:tav tm="0">
                                          <p:val>
                                            <p:fltVal val="0"/>
                                          </p:val>
                                        </p:tav>
                                        <p:tav tm="100000">
                                          <p:val>
                                            <p:strVal val="#ppt_w"/>
                                          </p:val>
                                        </p:tav>
                                      </p:tavLst>
                                    </p:anim>
                                    <p:anim calcmode="lin" valueType="num">
                                      <p:cBhvr>
                                        <p:cTn id="58" dur="500" fill="hold"/>
                                        <p:tgtEl>
                                          <p:spTgt spid="62"/>
                                        </p:tgtEl>
                                        <p:attrNameLst>
                                          <p:attrName>ppt_h</p:attrName>
                                        </p:attrNameLst>
                                      </p:cBhvr>
                                      <p:tavLst>
                                        <p:tav tm="0">
                                          <p:val>
                                            <p:fltVal val="0"/>
                                          </p:val>
                                        </p:tav>
                                        <p:tav tm="100000">
                                          <p:val>
                                            <p:strVal val="#ppt_h"/>
                                          </p:val>
                                        </p:tav>
                                      </p:tavLst>
                                    </p:anim>
                                    <p:animEffect transition="in" filter="fade">
                                      <p:cBhvr>
                                        <p:cTn id="59" dur="500"/>
                                        <p:tgtEl>
                                          <p:spTgt spid="62"/>
                                        </p:tgtEl>
                                      </p:cBhvr>
                                    </p:animEffect>
                                  </p:childTnLst>
                                </p:cTn>
                              </p:par>
                            </p:childTnLst>
                          </p:cTn>
                        </p:par>
                        <p:par>
                          <p:cTn id="60" fill="hold">
                            <p:stCondLst>
                              <p:cond delay="6250"/>
                            </p:stCondLst>
                            <p:childTnLst>
                              <p:par>
                                <p:cTn id="61" presetID="22" presetClass="entr" presetSubtype="8"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5" grpId="0" animBg="1"/>
      <p:bldP spid="13" grpId="0"/>
      <p:bldP spid="37" grpId="0" animBg="1"/>
      <p:bldP spid="39" grpId="0" animBg="1"/>
      <p:bldP spid="61"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43FFECEF-FA85-4703-97AA-086E9E281B86}"/>
              </a:ext>
            </a:extLst>
          </p:cNvPr>
          <p:cNvGrpSpPr/>
          <p:nvPr/>
        </p:nvGrpSpPr>
        <p:grpSpPr>
          <a:xfrm>
            <a:off x="338001" y="673653"/>
            <a:ext cx="3669767" cy="595107"/>
            <a:chOff x="263352" y="579790"/>
            <a:chExt cx="5831061" cy="595107"/>
          </a:xfrm>
          <a:effectLst>
            <a:outerShdw blurRad="76200" dir="13500000" sy="23000" kx="1200000" algn="br" rotWithShape="0">
              <a:prstClr val="black">
                <a:alpha val="20000"/>
              </a:prstClr>
            </a:outerShdw>
          </a:effectLst>
        </p:grpSpPr>
        <p:sp>
          <p:nvSpPr>
            <p:cNvPr id="15" name="矩形: 剪去对角 14">
              <a:extLst>
                <a:ext uri="{FF2B5EF4-FFF2-40B4-BE49-F238E27FC236}">
                  <a16:creationId xmlns:a16="http://schemas.microsoft.com/office/drawing/2014/main" xmlns="" id="{9F81D776-61CE-45FB-AF87-4CF70A1367A4}"/>
                </a:ext>
              </a:extLst>
            </p:cNvPr>
            <p:cNvSpPr/>
            <p:nvPr/>
          </p:nvSpPr>
          <p:spPr>
            <a:xfrm>
              <a:off x="263352" y="579790"/>
              <a:ext cx="5831061" cy="595107"/>
            </a:xfrm>
            <a:prstGeom prst="snip2DiagRect">
              <a:avLst/>
            </a:prstGeom>
            <a:solidFill>
              <a:srgbClr val="0F58B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1648487A-EDEC-4AF1-BC1A-7B95C1F26E68}"/>
                </a:ext>
              </a:extLst>
            </p:cNvPr>
            <p:cNvSpPr/>
            <p:nvPr/>
          </p:nvSpPr>
          <p:spPr>
            <a:xfrm>
              <a:off x="872084" y="692677"/>
              <a:ext cx="4613598" cy="369332"/>
            </a:xfrm>
            <a:prstGeom prst="rect">
              <a:avLst/>
            </a:prstGeom>
          </p:spPr>
          <p:txBody>
            <a:bodyPr wrap="none">
              <a:spAutoFit/>
            </a:bodyPr>
            <a:lstStyle/>
            <a:p>
              <a:pPr algn="ctr" eaLnBrk="1" hangingPunct="1"/>
              <a:r>
                <a:rPr lang="zh-CN" altLang="en-US" dirty="0">
                  <a:solidFill>
                    <a:schemeClr val="bg1"/>
                  </a:solidFill>
                  <a:latin typeface="微软雅黑" panose="020B0503020204020204" pitchFamily="34" charset="-122"/>
                  <a:ea typeface="微软雅黑" panose="020B0503020204020204" pitchFamily="34" charset="-122"/>
                </a:rPr>
                <a:t>共建共享，建设普遍安全的世界</a:t>
              </a:r>
            </a:p>
          </p:txBody>
        </p:sp>
      </p:grpSp>
      <p:grpSp>
        <p:nvGrpSpPr>
          <p:cNvPr id="32" name="组合 31"/>
          <p:cNvGrpSpPr/>
          <p:nvPr/>
        </p:nvGrpSpPr>
        <p:grpSpPr>
          <a:xfrm>
            <a:off x="401459" y="5373216"/>
            <a:ext cx="360040" cy="360040"/>
            <a:chOff x="2168078" y="2148688"/>
            <a:chExt cx="795066" cy="795066"/>
          </a:xfrm>
        </p:grpSpPr>
        <p:sp>
          <p:nvSpPr>
            <p:cNvPr id="33" name="椭圆 32"/>
            <p:cNvSpPr/>
            <p:nvPr/>
          </p:nvSpPr>
          <p:spPr>
            <a:xfrm>
              <a:off x="2168078" y="2148688"/>
              <a:ext cx="795066" cy="795066"/>
            </a:xfrm>
            <a:prstGeom prst="ellipse">
              <a:avLst/>
            </a:prstGeom>
            <a:ln w="15875">
              <a:solidFill>
                <a:schemeClr val="accent1">
                  <a:lumMod val="75000"/>
                </a:schemeClr>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4" name="椭圆 33"/>
            <p:cNvSpPr/>
            <p:nvPr/>
          </p:nvSpPr>
          <p:spPr>
            <a:xfrm flipV="1">
              <a:off x="2478722" y="2307701"/>
              <a:ext cx="185515" cy="185515"/>
            </a:xfrm>
            <a:prstGeom prst="ellipse">
              <a:avLst/>
            </a:prstGeom>
            <a:ln w="12700">
              <a:solidFill>
                <a:schemeClr val="accent1">
                  <a:lumMod val="75000"/>
                </a:schemeClr>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5" name="椭圆 34"/>
            <p:cNvSpPr/>
            <p:nvPr/>
          </p:nvSpPr>
          <p:spPr>
            <a:xfrm flipV="1">
              <a:off x="2346211" y="2360705"/>
              <a:ext cx="132511" cy="132511"/>
            </a:xfrm>
            <a:prstGeom prst="ellipse">
              <a:avLst/>
            </a:prstGeom>
            <a:ln w="12700">
              <a:solidFill>
                <a:schemeClr val="accent1">
                  <a:lumMod val="75000"/>
                </a:schemeClr>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2300589" y="2508094"/>
              <a:ext cx="376900" cy="250144"/>
            </a:xfrm>
            <a:prstGeom prst="roundRect">
              <a:avLst>
                <a:gd name="adj" fmla="val 12565"/>
              </a:avLst>
            </a:prstGeom>
            <a:noFill/>
            <a:ln w="12700">
              <a:solidFill>
                <a:schemeClr val="accent1">
                  <a:lumMod val="75000"/>
                </a:schemeClr>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7" name="等腰三角形 36"/>
            <p:cNvSpPr/>
            <p:nvPr/>
          </p:nvSpPr>
          <p:spPr>
            <a:xfrm rot="16200000">
              <a:off x="2641730" y="2543854"/>
              <a:ext cx="236893" cy="165374"/>
            </a:xfrm>
            <a:prstGeom prst="triangle">
              <a:avLst/>
            </a:prstGeom>
            <a:ln w="12700">
              <a:solidFill>
                <a:schemeClr val="accent1">
                  <a:lumMod val="75000"/>
                </a:schemeClr>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2373512" y="2573131"/>
              <a:ext cx="231055" cy="132102"/>
            </a:xfrm>
            <a:prstGeom prst="roundRect">
              <a:avLst>
                <a:gd name="adj" fmla="val 12565"/>
              </a:avLst>
            </a:prstGeom>
            <a:solidFill>
              <a:schemeClr val="accent1">
                <a:lumMod val="75000"/>
              </a:schemeClr>
            </a:solidFill>
            <a:ln w="12700">
              <a:solidFill>
                <a:schemeClr val="accent1">
                  <a:lumMod val="75000"/>
                </a:schemeClr>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5" name="26讲-25页">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548" y="1688696"/>
            <a:ext cx="7321692" cy="4118452"/>
          </a:xfrm>
          <a:prstGeom prst="roundRect">
            <a:avLst>
              <a:gd name="adj" fmla="val 5299"/>
            </a:avLst>
          </a:prstGeom>
          <a:ln>
            <a:noFill/>
          </a:ln>
          <a:effectLst/>
          <a:scene3d>
            <a:camera prst="orthographicFront"/>
            <a:lightRig rig="balanced" dir="t"/>
          </a:scene3d>
          <a:sp3d prstMaterial="plastic">
            <a:bevelT/>
            <a:contourClr>
              <a:srgbClr val="FFFFFF"/>
            </a:contourClr>
          </a:sp3d>
        </p:spPr>
      </p:pic>
      <p:grpSp>
        <p:nvGrpSpPr>
          <p:cNvPr id="6" name="组合 5"/>
          <p:cNvGrpSpPr/>
          <p:nvPr/>
        </p:nvGrpSpPr>
        <p:grpSpPr>
          <a:xfrm>
            <a:off x="8535040" y="1700807"/>
            <a:ext cx="2961560" cy="4106341"/>
            <a:chOff x="8535040" y="1700807"/>
            <a:chExt cx="2961560" cy="4106341"/>
          </a:xfrm>
        </p:grpSpPr>
        <p:sp>
          <p:nvSpPr>
            <p:cNvPr id="17" name="圆角矩形 16">
              <a:extLst>
                <a:ext uri="{FF2B5EF4-FFF2-40B4-BE49-F238E27FC236}">
                  <a16:creationId xmlns:a16="http://schemas.microsoft.com/office/drawing/2014/main" xmlns="" id="{A7CCD63C-9A30-45AE-9232-6747C9A289DF}"/>
                </a:ext>
              </a:extLst>
            </p:cNvPr>
            <p:cNvSpPr/>
            <p:nvPr/>
          </p:nvSpPr>
          <p:spPr bwMode="auto">
            <a:xfrm>
              <a:off x="8535040" y="1700807"/>
              <a:ext cx="2961560" cy="4106341"/>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t>       </a:t>
              </a:r>
              <a:endParaRPr lang="zh-CN" altLang="en-US" dirty="0"/>
            </a:p>
          </p:txBody>
        </p:sp>
        <p:sp>
          <p:nvSpPr>
            <p:cNvPr id="18" name="文本框 4"/>
            <p:cNvSpPr txBox="1"/>
            <p:nvPr/>
          </p:nvSpPr>
          <p:spPr>
            <a:xfrm>
              <a:off x="8764912" y="2780928"/>
              <a:ext cx="2489024" cy="2123658"/>
            </a:xfrm>
            <a:prstGeom prst="rect">
              <a:avLst/>
            </a:prstGeom>
            <a:noFill/>
          </p:spPr>
          <p:txBody>
            <a:bodyPr wrap="square" rtlCol="0">
              <a:spAutoFit/>
            </a:bodyPr>
            <a:lstStyle/>
            <a:p>
              <a:pPr algn="just" eaLnBrk="1" hangingPunct="1">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sym typeface="+mn-ea"/>
                </a:rPr>
                <a:t>　　邻居出了问题，不能光想着扎好自家篱笆，而应该去帮一把。</a:t>
              </a:r>
              <a:endPar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1" name="矩形 20">
              <a:extLst>
                <a:ext uri="{FF2B5EF4-FFF2-40B4-BE49-F238E27FC236}">
                  <a16:creationId xmlns:a16="http://schemas.microsoft.com/office/drawing/2014/main" xmlns="" id="{7D5EB4E0-4199-4AE6-B5AB-28125ECE4D76}"/>
                </a:ext>
              </a:extLst>
            </p:cNvPr>
            <p:cNvSpPr/>
            <p:nvPr/>
          </p:nvSpPr>
          <p:spPr bwMode="auto">
            <a:xfrm>
              <a:off x="8764912" y="4947390"/>
              <a:ext cx="2489024" cy="535531"/>
            </a:xfrm>
            <a:prstGeom prst="rect">
              <a:avLst/>
            </a:prstGeom>
          </p:spPr>
          <p:txBody>
            <a:bodyPr wrap="square">
              <a:spAutoFit/>
            </a:bodyPr>
            <a:lstStyle/>
            <a:p>
              <a:pPr algn="r" eaLnBrk="1" hangingPunct="1">
                <a:lnSpc>
                  <a:spcPct val="120000"/>
                </a:lnSpc>
                <a:buFont typeface="Arial" panose="020B0604020202020204" pitchFamily="34" charset="0"/>
                <a:buNone/>
                <a:defRPr/>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日，习近平在</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联合国日内瓦总部的</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演讲</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3" name="图片 2">
              <a:extLst>
                <a:ext uri="{FF2B5EF4-FFF2-40B4-BE49-F238E27FC236}">
                  <a16:creationId xmlns="" xmlns:a16="http://schemas.microsoft.com/office/drawing/2014/main" id="{44092EDF-4894-4580-8D99-36A2EAAF38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30198" y="1893660"/>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9382909" y="2202920"/>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26" presetClass="emph" presetSubtype="0" repeatCount="indefinite" fill="hold" nodeType="withEffect">
                                  <p:stCondLst>
                                    <p:cond delay="0"/>
                                  </p:stCondLst>
                                  <p:childTnLst>
                                    <p:animEffect transition="out" filter="fade">
                                      <p:cBhvr>
                                        <p:cTn id="20" dur="1000" tmFilter="0, 0; .2, .5; .8, .5; 1, 0"/>
                                        <p:tgtEl>
                                          <p:spTgt spid="32"/>
                                        </p:tgtEl>
                                      </p:cBhvr>
                                    </p:animEffect>
                                    <p:animScale>
                                      <p:cBhvr>
                                        <p:cTn id="21" dur="500" autoRev="1" fill="hold"/>
                                        <p:tgtEl>
                                          <p:spTgt spid="3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5" fill="remove" display="0">
                  <p:stCondLst>
                    <p:cond delay="indefinite"/>
                  </p:stCondLst>
                </p:cTn>
                <p:tgtEl>
                  <p:spTgt spid="5"/>
                </p:tgtEl>
              </p:cMediaNode>
            </p:video>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3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9" y="1130685"/>
            <a:ext cx="12203317" cy="5172111"/>
          </a:xfrm>
          <a:prstGeom prst="rect">
            <a:avLst/>
          </a:prstGeom>
        </p:spPr>
      </p:pic>
      <p:sp>
        <p:nvSpPr>
          <p:cNvPr id="3" name="文本框 2"/>
          <p:cNvSpPr txBox="1"/>
          <p:nvPr/>
        </p:nvSpPr>
        <p:spPr>
          <a:xfrm>
            <a:off x="1703511" y="1399164"/>
            <a:ext cx="8784977" cy="1135054"/>
          </a:xfrm>
          <a:prstGeom prst="rect">
            <a:avLst/>
          </a:prstGeom>
          <a:noFill/>
        </p:spPr>
        <p:txBody>
          <a:bodyPr wrap="square" lIns="91440" tIns="45720" rIns="91440" bIns="45720" rtlCol="0">
            <a:spAutoFit/>
          </a:bodyPr>
          <a:lstStyle/>
          <a:p>
            <a:pPr algn="just">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同舟共济，促进贸易和投资自由化便利化，推动经济全球化朝着更加</a:t>
            </a:r>
            <a:r>
              <a:rPr lang="zh-CN" altLang="en-US" sz="2400" b="1" dirty="0">
                <a:solidFill>
                  <a:srgbClr val="C00000"/>
                </a:solidFill>
                <a:latin typeface="微软雅黑" panose="020B0503020204020204" pitchFamily="34" charset="-122"/>
                <a:ea typeface="微软雅黑" panose="020B0503020204020204" pitchFamily="34" charset="-122"/>
              </a:rPr>
              <a:t>开放、包容、普惠、平衡、共赢</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的方向发展。</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4" name="组合 3">
            <a:extLst>
              <a:ext uri="{FF2B5EF4-FFF2-40B4-BE49-F238E27FC236}">
                <a16:creationId xmlns:a16="http://schemas.microsoft.com/office/drawing/2014/main" xmlns="" id="{A9FFA436-A481-499D-9AE7-05E07B15D81A}"/>
              </a:ext>
            </a:extLst>
          </p:cNvPr>
          <p:cNvGrpSpPr/>
          <p:nvPr/>
        </p:nvGrpSpPr>
        <p:grpSpPr>
          <a:xfrm>
            <a:off x="335360" y="689111"/>
            <a:ext cx="3597759" cy="595107"/>
            <a:chOff x="263353" y="579790"/>
            <a:chExt cx="3741776" cy="595107"/>
          </a:xfrm>
          <a:solidFill>
            <a:srgbClr val="BC147C"/>
          </a:solidFill>
          <a:effectLst>
            <a:outerShdw blurRad="76200" dir="13500000" sy="23000" kx="1200000" algn="br" rotWithShape="0">
              <a:prstClr val="black">
                <a:alpha val="20000"/>
              </a:prstClr>
            </a:outerShdw>
          </a:effectLst>
        </p:grpSpPr>
        <p:sp>
          <p:nvSpPr>
            <p:cNvPr id="5" name="箭头: 五边形 16">
              <a:extLst>
                <a:ext uri="{FF2B5EF4-FFF2-40B4-BE49-F238E27FC236}">
                  <a16:creationId xmlns:a16="http://schemas.microsoft.com/office/drawing/2014/main" xmlns="" id="{89FED9D7-1A24-4E4F-8C56-3704B30EB12D}"/>
                </a:ext>
              </a:extLst>
            </p:cNvPr>
            <p:cNvSpPr/>
            <p:nvPr/>
          </p:nvSpPr>
          <p:spPr>
            <a:xfrm>
              <a:off x="263353" y="579790"/>
              <a:ext cx="3741776" cy="595107"/>
            </a:xfrm>
            <a:prstGeom prst="snip2DiagRect">
              <a:avLst/>
            </a:prstGeom>
            <a:solidFill>
              <a:srgbClr val="1B658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68BA3AC8-4ADD-42AB-A404-D1939A27FDD5}"/>
                </a:ext>
              </a:extLst>
            </p:cNvPr>
            <p:cNvSpPr/>
            <p:nvPr/>
          </p:nvSpPr>
          <p:spPr>
            <a:xfrm>
              <a:off x="357703" y="694736"/>
              <a:ext cx="3553075" cy="369332"/>
            </a:xfrm>
            <a:prstGeom prst="rect">
              <a:avLst/>
            </a:prstGeom>
            <a:noFill/>
          </p:spPr>
          <p:txBody>
            <a:bodyPr wrap="none">
              <a:spAutoFit/>
            </a:bodyPr>
            <a:lstStyle/>
            <a:p>
              <a:pPr algn="ctr" eaLnBrk="1" hangingPunct="1"/>
              <a:r>
                <a:rPr lang="zh-CN" altLang="en-US" dirty="0">
                  <a:solidFill>
                    <a:schemeClr val="bg1"/>
                  </a:solidFill>
                  <a:latin typeface="微软雅黑" panose="020B0503020204020204" pitchFamily="34" charset="-122"/>
                  <a:ea typeface="微软雅黑" panose="020B0503020204020204" pitchFamily="34" charset="-122"/>
                </a:rPr>
                <a:t>合作共赢，建设共同繁荣的世界</a:t>
              </a:r>
            </a:p>
          </p:txBody>
        </p:sp>
      </p:grpSp>
    </p:spTree>
    <p:extLst>
      <p:ext uri="{BB962C8B-B14F-4D97-AF65-F5344CB8AC3E}">
        <p14:creationId xmlns:p14="http://schemas.microsoft.com/office/powerpoint/2010/main" val="8864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50C1EDD3-86B1-491A-BE5A-A88A889A2CC4}"/>
              </a:ext>
            </a:extLst>
          </p:cNvPr>
          <p:cNvGrpSpPr/>
          <p:nvPr/>
        </p:nvGrpSpPr>
        <p:grpSpPr>
          <a:xfrm>
            <a:off x="338001" y="673653"/>
            <a:ext cx="3597759" cy="595107"/>
            <a:chOff x="263352" y="579790"/>
            <a:chExt cx="5831061" cy="595107"/>
          </a:xfrm>
          <a:solidFill>
            <a:srgbClr val="2F5597"/>
          </a:solidFill>
          <a:effectLst>
            <a:outerShdw blurRad="76200" dir="13500000" sy="23000" kx="1200000" algn="br" rotWithShape="0">
              <a:prstClr val="black">
                <a:alpha val="20000"/>
              </a:prstClr>
            </a:outerShdw>
          </a:effectLst>
        </p:grpSpPr>
        <p:sp>
          <p:nvSpPr>
            <p:cNvPr id="11" name="矩形: 剪去对角 10">
              <a:extLst>
                <a:ext uri="{FF2B5EF4-FFF2-40B4-BE49-F238E27FC236}">
                  <a16:creationId xmlns:a16="http://schemas.microsoft.com/office/drawing/2014/main" xmlns="" id="{1F9CF1AD-6DB8-46AB-8866-FFA6A0F42601}"/>
                </a:ext>
              </a:extLst>
            </p:cNvPr>
            <p:cNvSpPr/>
            <p:nvPr/>
          </p:nvSpPr>
          <p:spPr>
            <a:xfrm>
              <a:off x="263352" y="579790"/>
              <a:ext cx="5831061" cy="595107"/>
            </a:xfrm>
            <a:prstGeom prst="snip2DiagRect">
              <a:avLst/>
            </a:prstGeom>
            <a:solidFill>
              <a:srgbClr val="4786B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C7FEFCF-D0C6-4A8D-99CE-AE206100FB77}"/>
                </a:ext>
              </a:extLst>
            </p:cNvPr>
            <p:cNvSpPr/>
            <p:nvPr/>
          </p:nvSpPr>
          <p:spPr>
            <a:xfrm>
              <a:off x="410385" y="692677"/>
              <a:ext cx="5536996" cy="369332"/>
            </a:xfrm>
            <a:prstGeom prst="rect">
              <a:avLst/>
            </a:prstGeom>
            <a:noFill/>
          </p:spPr>
          <p:txBody>
            <a:bodyPr wrap="none">
              <a:spAutoFit/>
            </a:bodyPr>
            <a:lstStyle/>
            <a:p>
              <a:pPr algn="ctr" eaLnBrk="1" hangingPunct="1"/>
              <a:r>
                <a:rPr lang="zh-CN" altLang="en-US" dirty="0">
                  <a:solidFill>
                    <a:schemeClr val="bg1"/>
                  </a:solidFill>
                  <a:latin typeface="微软雅黑" panose="020B0503020204020204" pitchFamily="34" charset="-122"/>
                  <a:ea typeface="微软雅黑" panose="020B0503020204020204" pitchFamily="34" charset="-122"/>
                </a:rPr>
                <a:t>交流互鉴，建设开放包容的世界</a:t>
              </a:r>
            </a:p>
          </p:txBody>
        </p:sp>
      </p:grpSp>
      <p:sp>
        <p:nvSpPr>
          <p:cNvPr id="15" name="íŝḷíḍé"/>
          <p:cNvSpPr/>
          <p:nvPr/>
        </p:nvSpPr>
        <p:spPr>
          <a:xfrm>
            <a:off x="2976717" y="3386760"/>
            <a:ext cx="6161872" cy="478760"/>
          </a:xfrm>
          <a:prstGeom prst="rightArrow">
            <a:avLst>
              <a:gd name="adj1" fmla="val 77853"/>
              <a:gd name="adj2"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nvGrpSpPr>
          <p:cNvPr id="16" name="ïṧḷíďe"/>
          <p:cNvGrpSpPr/>
          <p:nvPr/>
        </p:nvGrpSpPr>
        <p:grpSpPr>
          <a:xfrm>
            <a:off x="4439816" y="2060848"/>
            <a:ext cx="3124517" cy="3162438"/>
            <a:chOff x="4951411" y="1311276"/>
            <a:chExt cx="4184652" cy="4235449"/>
          </a:xfrm>
        </p:grpSpPr>
        <p:sp>
          <p:nvSpPr>
            <p:cNvPr id="17" name="í$ḻîḑe"/>
            <p:cNvSpPr/>
            <p:nvPr/>
          </p:nvSpPr>
          <p:spPr bwMode="auto">
            <a:xfrm flipH="1" flipV="1">
              <a:off x="6943725" y="1311276"/>
              <a:ext cx="1130300" cy="2667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8" name="îṣlîďe"/>
            <p:cNvSpPr/>
            <p:nvPr/>
          </p:nvSpPr>
          <p:spPr bwMode="auto">
            <a:xfrm>
              <a:off x="8074025" y="1577976"/>
              <a:ext cx="1062038" cy="18002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9" name="išļíďe"/>
            <p:cNvSpPr/>
            <p:nvPr/>
          </p:nvSpPr>
          <p:spPr bwMode="auto">
            <a:xfrm>
              <a:off x="6048374" y="3378201"/>
              <a:ext cx="3087688" cy="2168524"/>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20" name="íṣḷïḍê"/>
            <p:cNvSpPr/>
            <p:nvPr/>
          </p:nvSpPr>
          <p:spPr bwMode="auto">
            <a:xfrm>
              <a:off x="5118100" y="4216401"/>
              <a:ext cx="930275" cy="1187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21" name="ïṥḻïdê"/>
            <p:cNvSpPr/>
            <p:nvPr/>
          </p:nvSpPr>
          <p:spPr bwMode="auto">
            <a:xfrm>
              <a:off x="4951411" y="2489105"/>
              <a:ext cx="166691" cy="1727299"/>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 fmla="*/ 12868 w 12868"/>
                <a:gd name="connsiteY0" fmla="*/ 0 h 9028"/>
                <a:gd name="connsiteX1" fmla="*/ 10018 w 12868"/>
                <a:gd name="connsiteY1" fmla="*/ 386 h 9028"/>
                <a:gd name="connsiteX2" fmla="*/ 5140 w 12868"/>
                <a:gd name="connsiteY2" fmla="*/ 1461 h 9028"/>
                <a:gd name="connsiteX3" fmla="*/ 854 w 12868"/>
                <a:gd name="connsiteY3" fmla="*/ 2274 h 9028"/>
                <a:gd name="connsiteX4" fmla="*/ 0 w 12868"/>
                <a:gd name="connsiteY4" fmla="*/ 6055 h 9028"/>
                <a:gd name="connsiteX5" fmla="*/ 1724 w 12868"/>
                <a:gd name="connsiteY5" fmla="*/ 9028 h 9028"/>
                <a:gd name="connsiteX0" fmla="*/ 7785 w 7785"/>
                <a:gd name="connsiteY0" fmla="*/ 0 h 9572"/>
                <a:gd name="connsiteX1" fmla="*/ 3994 w 7785"/>
                <a:gd name="connsiteY1" fmla="*/ 1190 h 9572"/>
                <a:gd name="connsiteX2" fmla="*/ 664 w 7785"/>
                <a:gd name="connsiteY2" fmla="*/ 2091 h 9572"/>
                <a:gd name="connsiteX3" fmla="*/ 0 w 7785"/>
                <a:gd name="connsiteY3" fmla="*/ 6279 h 9572"/>
                <a:gd name="connsiteX4" fmla="*/ 1340 w 7785"/>
                <a:gd name="connsiteY4" fmla="*/ 9572 h 9572"/>
                <a:gd name="connsiteX0" fmla="*/ 5130 w 5130"/>
                <a:gd name="connsiteY0" fmla="*/ 0 h 8757"/>
                <a:gd name="connsiteX1" fmla="*/ 853 w 5130"/>
                <a:gd name="connsiteY1" fmla="*/ 941 h 8757"/>
                <a:gd name="connsiteX2" fmla="*/ 0 w 5130"/>
                <a:gd name="connsiteY2" fmla="*/ 5317 h 8757"/>
                <a:gd name="connsiteX3" fmla="*/ 1721 w 5130"/>
                <a:gd name="connsiteY3" fmla="*/ 8757 h 8757"/>
                <a:gd name="connsiteX0" fmla="*/ 1663 w 3355"/>
                <a:gd name="connsiteY0" fmla="*/ 0 h 8925"/>
                <a:gd name="connsiteX1" fmla="*/ 0 w 3355"/>
                <a:gd name="connsiteY1" fmla="*/ 4997 h 8925"/>
                <a:gd name="connsiteX2" fmla="*/ 3355 w 3355"/>
                <a:gd name="connsiteY2" fmla="*/ 8925 h 8925"/>
              </a:gdLst>
              <a:ahLst/>
              <a:cxnLst>
                <a:cxn ang="0">
                  <a:pos x="connsiteX0" y="connsiteY0"/>
                </a:cxn>
                <a:cxn ang="0">
                  <a:pos x="connsiteX1" y="connsiteY1"/>
                </a:cxn>
                <a:cxn ang="0">
                  <a:pos x="connsiteX2" y="connsiteY2"/>
                </a:cxn>
              </a:cxnLst>
              <a:rect l="l" t="t" r="r" b="b"/>
              <a:pathLst>
                <a:path w="3355" h="8925">
                  <a:moveTo>
                    <a:pt x="1663" y="0"/>
                  </a:moveTo>
                  <a:lnTo>
                    <a:pt x="0" y="4997"/>
                  </a:lnTo>
                  <a:lnTo>
                    <a:pt x="3355" y="8925"/>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22" name="ïśḻïḓe"/>
            <p:cNvSpPr/>
            <p:nvPr/>
          </p:nvSpPr>
          <p:spPr bwMode="auto">
            <a:xfrm flipH="1">
              <a:off x="5918200" y="1311276"/>
              <a:ext cx="1025525" cy="3476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23" name="íśļîḓé"/>
            <p:cNvSpPr/>
            <p:nvPr/>
          </p:nvSpPr>
          <p:spPr bwMode="auto">
            <a:xfrm>
              <a:off x="5919695" y="1547849"/>
              <a:ext cx="2159653" cy="12055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 fmla="*/ 0 w 10000"/>
                <a:gd name="connsiteY0" fmla="*/ 5798 h 5798"/>
                <a:gd name="connsiteX1" fmla="*/ 0 w 10000"/>
                <a:gd name="connsiteY1" fmla="*/ 5798 h 5798"/>
                <a:gd name="connsiteX2" fmla="*/ 4953 w 10000"/>
                <a:gd name="connsiteY2" fmla="*/ 0 h 5798"/>
                <a:gd name="connsiteX3" fmla="*/ 4953 w 10000"/>
                <a:gd name="connsiteY3" fmla="*/ 0 h 5798"/>
                <a:gd name="connsiteX4" fmla="*/ 10000 w 10000"/>
                <a:gd name="connsiteY4" fmla="*/ 1092 h 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98">
                  <a:moveTo>
                    <a:pt x="0" y="5798"/>
                  </a:moveTo>
                  <a:lnTo>
                    <a:pt x="0" y="5798"/>
                  </a:lnTo>
                  <a:lnTo>
                    <a:pt x="4953" y="0"/>
                  </a:lnTo>
                  <a:lnTo>
                    <a:pt x="4953" y="0"/>
                  </a:lnTo>
                  <a:lnTo>
                    <a:pt x="10000" y="1092"/>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25000" lnSpcReduction="20000"/>
            </a:bodyPr>
            <a:lstStyle/>
            <a:p>
              <a:pPr algn="ctr"/>
              <a:endParaRPr/>
            </a:p>
          </p:txBody>
        </p:sp>
        <p:sp>
          <p:nvSpPr>
            <p:cNvPr id="24" name="îšḷïdé"/>
            <p:cNvSpPr/>
            <p:nvPr/>
          </p:nvSpPr>
          <p:spPr bwMode="auto">
            <a:xfrm>
              <a:off x="5765799" y="3549651"/>
              <a:ext cx="282575" cy="1854200"/>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25" name="iṩḷíďè"/>
            <p:cNvSpPr/>
            <p:nvPr/>
          </p:nvSpPr>
          <p:spPr bwMode="auto">
            <a:xfrm>
              <a:off x="5765799" y="1666876"/>
              <a:ext cx="209550" cy="1882775"/>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2700">
              <a:solidFill>
                <a:schemeClr val="bg1">
                  <a:lumMod val="65000"/>
                  <a:alpha val="54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26" name="iṣḷïḓe"/>
            <p:cNvSpPr/>
            <p:nvPr/>
          </p:nvSpPr>
          <p:spPr bwMode="auto">
            <a:xfrm>
              <a:off x="6889749" y="4346575"/>
              <a:ext cx="476270" cy="120015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 fmla="*/ 0 w 7538"/>
                <a:gd name="connsiteY0" fmla="*/ 0 h 10000"/>
                <a:gd name="connsiteX1" fmla="*/ 5503 w 7538"/>
                <a:gd name="connsiteY1" fmla="*/ 7817 h 10000"/>
                <a:gd name="connsiteX2" fmla="*/ 7538 w 7538"/>
                <a:gd name="connsiteY2" fmla="*/ 10000 h 10000"/>
              </a:gdLst>
              <a:ahLst/>
              <a:cxnLst>
                <a:cxn ang="0">
                  <a:pos x="connsiteX0" y="connsiteY0"/>
                </a:cxn>
                <a:cxn ang="0">
                  <a:pos x="connsiteX1" y="connsiteY1"/>
                </a:cxn>
                <a:cxn ang="0">
                  <a:pos x="connsiteX2" y="connsiteY2"/>
                </a:cxn>
              </a:cxnLst>
              <a:rect l="l" t="t" r="r" b="b"/>
              <a:pathLst>
                <a:path w="7538" h="10000">
                  <a:moveTo>
                    <a:pt x="0" y="0"/>
                  </a:moveTo>
                  <a:lnTo>
                    <a:pt x="5503" y="7817"/>
                  </a:lnTo>
                  <a:lnTo>
                    <a:pt x="7538" y="10000"/>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27" name="iṧļîḑé"/>
            <p:cNvSpPr/>
            <p:nvPr/>
          </p:nvSpPr>
          <p:spPr bwMode="auto">
            <a:xfrm>
              <a:off x="6889750" y="1557339"/>
              <a:ext cx="523875" cy="278923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28" name="iś1ídé"/>
            <p:cNvSpPr/>
            <p:nvPr/>
          </p:nvSpPr>
          <p:spPr bwMode="auto">
            <a:xfrm>
              <a:off x="6943725" y="1311276"/>
              <a:ext cx="28575" cy="2460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29" name="îŝḻiḋé"/>
            <p:cNvSpPr/>
            <p:nvPr/>
          </p:nvSpPr>
          <p:spPr bwMode="auto">
            <a:xfrm flipH="1">
              <a:off x="5033963" y="1657222"/>
              <a:ext cx="874730" cy="831979"/>
            </a:xfrm>
            <a:prstGeom prst="line">
              <a:avLst/>
            </a:pr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0" name="isľíḑé"/>
            <p:cNvSpPr/>
            <p:nvPr/>
          </p:nvSpPr>
          <p:spPr bwMode="auto">
            <a:xfrm flipH="1" flipV="1">
              <a:off x="8888413" y="3265489"/>
              <a:ext cx="247650" cy="11271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1" name="iṡlíḓe"/>
            <p:cNvSpPr/>
            <p:nvPr/>
          </p:nvSpPr>
          <p:spPr bwMode="auto">
            <a:xfrm flipH="1" flipV="1">
              <a:off x="8063440" y="1579414"/>
              <a:ext cx="282046" cy="733574"/>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2" name="íṡļíḑê"/>
            <p:cNvSpPr/>
            <p:nvPr/>
          </p:nvSpPr>
          <p:spPr bwMode="auto">
            <a:xfrm flipH="1" flipV="1">
              <a:off x="8345488" y="2312989"/>
              <a:ext cx="542925" cy="9525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3" name="işliḑê"/>
            <p:cNvSpPr/>
            <p:nvPr/>
          </p:nvSpPr>
          <p:spPr bwMode="auto">
            <a:xfrm flipH="1" flipV="1">
              <a:off x="8888413" y="3265489"/>
              <a:ext cx="23812" cy="1282699"/>
            </a:xfrm>
            <a:prstGeom prst="line">
              <a:avLst/>
            </a:pr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4" name="íṧľiďè"/>
            <p:cNvSpPr/>
            <p:nvPr/>
          </p:nvSpPr>
          <p:spPr bwMode="auto">
            <a:xfrm>
              <a:off x="6889750" y="4346576"/>
              <a:ext cx="2022475" cy="38258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85000" lnSpcReduction="20000"/>
            </a:bodyPr>
            <a:lstStyle/>
            <a:p>
              <a:pPr algn="ctr"/>
              <a:endParaRPr/>
            </a:p>
          </p:txBody>
        </p:sp>
        <p:sp>
          <p:nvSpPr>
            <p:cNvPr id="35" name="îsliďé"/>
            <p:cNvSpPr/>
            <p:nvPr/>
          </p:nvSpPr>
          <p:spPr bwMode="auto">
            <a:xfrm>
              <a:off x="5765800" y="3549651"/>
              <a:ext cx="1123950" cy="79692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6" name="îŝliḑe"/>
            <p:cNvSpPr/>
            <p:nvPr/>
          </p:nvSpPr>
          <p:spPr bwMode="auto">
            <a:xfrm>
              <a:off x="5033963" y="2489201"/>
              <a:ext cx="731838" cy="1060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7" name="íṧļiḋé"/>
            <p:cNvSpPr/>
            <p:nvPr/>
          </p:nvSpPr>
          <p:spPr bwMode="auto">
            <a:xfrm flipH="1">
              <a:off x="5033963" y="2251076"/>
              <a:ext cx="941388" cy="23812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8" name="iS1ïdè"/>
            <p:cNvSpPr/>
            <p:nvPr/>
          </p:nvSpPr>
          <p:spPr bwMode="auto">
            <a:xfrm flipH="1">
              <a:off x="5975350" y="1557339"/>
              <a:ext cx="996950" cy="693738"/>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9" name="íšļídê"/>
            <p:cNvSpPr/>
            <p:nvPr/>
          </p:nvSpPr>
          <p:spPr bwMode="auto">
            <a:xfrm flipH="1" flipV="1">
              <a:off x="6972300" y="1557339"/>
              <a:ext cx="1373188" cy="7556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0" name="iSľïďé"/>
            <p:cNvSpPr/>
            <p:nvPr/>
          </p:nvSpPr>
          <p:spPr bwMode="auto">
            <a:xfrm>
              <a:off x="8345488" y="2312989"/>
              <a:ext cx="666750" cy="928688"/>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41" name="ïSļiḓê"/>
            <p:cNvSpPr/>
            <p:nvPr/>
          </p:nvSpPr>
          <p:spPr bwMode="auto">
            <a:xfrm>
              <a:off x="8320088" y="2312989"/>
              <a:ext cx="571500" cy="2416175"/>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42" name="îşľiďê"/>
            <p:cNvSpPr/>
            <p:nvPr/>
          </p:nvSpPr>
          <p:spPr bwMode="auto">
            <a:xfrm flipV="1">
              <a:off x="7413625" y="2312989"/>
              <a:ext cx="931863" cy="298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3" name="íṡļîďê"/>
            <p:cNvSpPr/>
            <p:nvPr/>
          </p:nvSpPr>
          <p:spPr bwMode="auto">
            <a:xfrm flipV="1">
              <a:off x="5765800" y="2611439"/>
              <a:ext cx="1647825" cy="95091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4" name="iṥ1ïďe"/>
            <p:cNvSpPr/>
            <p:nvPr/>
          </p:nvSpPr>
          <p:spPr bwMode="auto">
            <a:xfrm>
              <a:off x="5118100" y="3562351"/>
              <a:ext cx="876300" cy="1244600"/>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45" name="iśḷíďé"/>
            <p:cNvSpPr/>
            <p:nvPr/>
          </p:nvSpPr>
          <p:spPr bwMode="auto">
            <a:xfrm flipH="1">
              <a:off x="5994400" y="4346576"/>
              <a:ext cx="895350" cy="46037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6" name="ïṡḻïḋe"/>
            <p:cNvSpPr/>
            <p:nvPr/>
          </p:nvSpPr>
          <p:spPr bwMode="auto">
            <a:xfrm>
              <a:off x="6889750" y="3265488"/>
              <a:ext cx="1998663" cy="1081088"/>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47" name="iSlíḋe"/>
            <p:cNvSpPr/>
            <p:nvPr/>
          </p:nvSpPr>
          <p:spPr bwMode="auto">
            <a:xfrm>
              <a:off x="6064250" y="5224463"/>
              <a:ext cx="2043113" cy="184150"/>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25000" lnSpcReduction="20000"/>
            </a:bodyPr>
            <a:lstStyle/>
            <a:p>
              <a:pPr algn="ctr"/>
              <a:endParaRPr/>
            </a:p>
          </p:txBody>
        </p:sp>
        <p:sp>
          <p:nvSpPr>
            <p:cNvPr id="48" name="ïś1îdé"/>
            <p:cNvSpPr/>
            <p:nvPr/>
          </p:nvSpPr>
          <p:spPr bwMode="auto">
            <a:xfrm>
              <a:off x="5994399" y="4729162"/>
              <a:ext cx="2338388" cy="555625"/>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49" name="íṥ1îḓè"/>
            <p:cNvSpPr/>
            <p:nvPr/>
          </p:nvSpPr>
          <p:spPr bwMode="auto">
            <a:xfrm>
              <a:off x="7413625" y="2611438"/>
              <a:ext cx="908050" cy="8763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50" name="îšlídè"/>
            <p:cNvSpPr/>
            <p:nvPr/>
          </p:nvSpPr>
          <p:spPr bwMode="auto">
            <a:xfrm>
              <a:off x="5975350" y="2251076"/>
              <a:ext cx="1438275" cy="3603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grpSp>
      <p:grpSp>
        <p:nvGrpSpPr>
          <p:cNvPr id="51" name="组合 50"/>
          <p:cNvGrpSpPr/>
          <p:nvPr/>
        </p:nvGrpSpPr>
        <p:grpSpPr>
          <a:xfrm>
            <a:off x="4785820" y="2425816"/>
            <a:ext cx="2432508" cy="2432502"/>
            <a:chOff x="4674115" y="1849637"/>
            <a:chExt cx="2432508" cy="2432502"/>
          </a:xfrm>
        </p:grpSpPr>
        <p:sp>
          <p:nvSpPr>
            <p:cNvPr id="52" name="iṩ1ïḋè"/>
            <p:cNvSpPr/>
            <p:nvPr/>
          </p:nvSpPr>
          <p:spPr>
            <a:xfrm>
              <a:off x="4674115" y="1849637"/>
              <a:ext cx="2432508" cy="2432502"/>
            </a:xfrm>
            <a:prstGeom prst="ellipse">
              <a:avLst/>
            </a:prstGeom>
            <a:solidFill>
              <a:srgbClr val="2E75B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dirty="0">
                <a:effectLst>
                  <a:outerShdw blurRad="38100" dist="38100" dir="2700000" algn="tl">
                    <a:srgbClr val="000000">
                      <a:alpha val="43137"/>
                    </a:srgbClr>
                  </a:outerShdw>
                </a:effectLst>
              </a:endParaRPr>
            </a:p>
          </p:txBody>
        </p:sp>
        <p:sp>
          <p:nvSpPr>
            <p:cNvPr id="53" name="矩形 52">
              <a:extLst>
                <a:ext uri="{FF2B5EF4-FFF2-40B4-BE49-F238E27FC236}">
                  <a16:creationId xmlns:a16="http://schemas.microsoft.com/office/drawing/2014/main" xmlns="" id="{FAEAE811-5BAD-485E-9D49-2FD4E1F15DB9}"/>
                </a:ext>
              </a:extLst>
            </p:cNvPr>
            <p:cNvSpPr/>
            <p:nvPr/>
          </p:nvSpPr>
          <p:spPr>
            <a:xfrm>
              <a:off x="5182483" y="2152433"/>
              <a:ext cx="1415772" cy="1865126"/>
            </a:xfrm>
            <a:prstGeom prst="rect">
              <a:avLst/>
            </a:prstGeom>
          </p:spPr>
          <p:txBody>
            <a:bodyPr wrap="none">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文明互鉴</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超越</a:t>
              </a:r>
              <a:endParaRPr lang="en-US" altLang="zh-CN" sz="24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文明冲突</a:t>
              </a:r>
              <a:endParaRPr lang="zh-CN" altLang="en-US" sz="2400" b="1" dirty="0">
                <a:solidFill>
                  <a:schemeClr val="bg1"/>
                </a:solidFill>
                <a:effectLst>
                  <a:outerShdw blurRad="38100" dist="38100" dir="2700000" algn="tl">
                    <a:srgbClr val="000000">
                      <a:alpha val="43137"/>
                    </a:srgbClr>
                  </a:outerShdw>
                </a:effectLst>
              </a:endParaRPr>
            </a:p>
          </p:txBody>
        </p:sp>
      </p:grpSp>
      <p:grpSp>
        <p:nvGrpSpPr>
          <p:cNvPr id="54" name="ïṧḷíďe"/>
          <p:cNvGrpSpPr/>
          <p:nvPr/>
        </p:nvGrpSpPr>
        <p:grpSpPr>
          <a:xfrm>
            <a:off x="752299" y="2060848"/>
            <a:ext cx="3124517" cy="3162438"/>
            <a:chOff x="4951411" y="1311276"/>
            <a:chExt cx="4184652" cy="4235449"/>
          </a:xfrm>
        </p:grpSpPr>
        <p:sp>
          <p:nvSpPr>
            <p:cNvPr id="55" name="í$ḻîḑe"/>
            <p:cNvSpPr/>
            <p:nvPr/>
          </p:nvSpPr>
          <p:spPr bwMode="auto">
            <a:xfrm flipH="1" flipV="1">
              <a:off x="6943725" y="1311276"/>
              <a:ext cx="1130300" cy="2667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56" name="îṣlîďe"/>
            <p:cNvSpPr/>
            <p:nvPr/>
          </p:nvSpPr>
          <p:spPr bwMode="auto">
            <a:xfrm>
              <a:off x="8074025" y="1577976"/>
              <a:ext cx="1062038" cy="18002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57" name="išļíďe"/>
            <p:cNvSpPr/>
            <p:nvPr/>
          </p:nvSpPr>
          <p:spPr bwMode="auto">
            <a:xfrm>
              <a:off x="6048374" y="3378201"/>
              <a:ext cx="3087688" cy="2168524"/>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58" name="íṣḷïḍê"/>
            <p:cNvSpPr/>
            <p:nvPr/>
          </p:nvSpPr>
          <p:spPr bwMode="auto">
            <a:xfrm>
              <a:off x="5118100" y="4216401"/>
              <a:ext cx="930275" cy="1187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59" name="ïṥḻïdê"/>
            <p:cNvSpPr/>
            <p:nvPr/>
          </p:nvSpPr>
          <p:spPr bwMode="auto">
            <a:xfrm>
              <a:off x="4951411" y="2489105"/>
              <a:ext cx="166691" cy="1727299"/>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 fmla="*/ 12868 w 12868"/>
                <a:gd name="connsiteY0" fmla="*/ 0 h 9028"/>
                <a:gd name="connsiteX1" fmla="*/ 10018 w 12868"/>
                <a:gd name="connsiteY1" fmla="*/ 386 h 9028"/>
                <a:gd name="connsiteX2" fmla="*/ 5140 w 12868"/>
                <a:gd name="connsiteY2" fmla="*/ 1461 h 9028"/>
                <a:gd name="connsiteX3" fmla="*/ 854 w 12868"/>
                <a:gd name="connsiteY3" fmla="*/ 2274 h 9028"/>
                <a:gd name="connsiteX4" fmla="*/ 0 w 12868"/>
                <a:gd name="connsiteY4" fmla="*/ 6055 h 9028"/>
                <a:gd name="connsiteX5" fmla="*/ 1724 w 12868"/>
                <a:gd name="connsiteY5" fmla="*/ 9028 h 9028"/>
                <a:gd name="connsiteX0" fmla="*/ 7785 w 7785"/>
                <a:gd name="connsiteY0" fmla="*/ 0 h 9572"/>
                <a:gd name="connsiteX1" fmla="*/ 3994 w 7785"/>
                <a:gd name="connsiteY1" fmla="*/ 1190 h 9572"/>
                <a:gd name="connsiteX2" fmla="*/ 664 w 7785"/>
                <a:gd name="connsiteY2" fmla="*/ 2091 h 9572"/>
                <a:gd name="connsiteX3" fmla="*/ 0 w 7785"/>
                <a:gd name="connsiteY3" fmla="*/ 6279 h 9572"/>
                <a:gd name="connsiteX4" fmla="*/ 1340 w 7785"/>
                <a:gd name="connsiteY4" fmla="*/ 9572 h 9572"/>
                <a:gd name="connsiteX0" fmla="*/ 5130 w 5130"/>
                <a:gd name="connsiteY0" fmla="*/ 0 h 8757"/>
                <a:gd name="connsiteX1" fmla="*/ 853 w 5130"/>
                <a:gd name="connsiteY1" fmla="*/ 941 h 8757"/>
                <a:gd name="connsiteX2" fmla="*/ 0 w 5130"/>
                <a:gd name="connsiteY2" fmla="*/ 5317 h 8757"/>
                <a:gd name="connsiteX3" fmla="*/ 1721 w 5130"/>
                <a:gd name="connsiteY3" fmla="*/ 8757 h 8757"/>
                <a:gd name="connsiteX0" fmla="*/ 1663 w 3355"/>
                <a:gd name="connsiteY0" fmla="*/ 0 h 8925"/>
                <a:gd name="connsiteX1" fmla="*/ 0 w 3355"/>
                <a:gd name="connsiteY1" fmla="*/ 4997 h 8925"/>
                <a:gd name="connsiteX2" fmla="*/ 3355 w 3355"/>
                <a:gd name="connsiteY2" fmla="*/ 8925 h 8925"/>
              </a:gdLst>
              <a:ahLst/>
              <a:cxnLst>
                <a:cxn ang="0">
                  <a:pos x="connsiteX0" y="connsiteY0"/>
                </a:cxn>
                <a:cxn ang="0">
                  <a:pos x="connsiteX1" y="connsiteY1"/>
                </a:cxn>
                <a:cxn ang="0">
                  <a:pos x="connsiteX2" y="connsiteY2"/>
                </a:cxn>
              </a:cxnLst>
              <a:rect l="l" t="t" r="r" b="b"/>
              <a:pathLst>
                <a:path w="3355" h="8925">
                  <a:moveTo>
                    <a:pt x="1663" y="0"/>
                  </a:moveTo>
                  <a:lnTo>
                    <a:pt x="0" y="4997"/>
                  </a:lnTo>
                  <a:lnTo>
                    <a:pt x="3355" y="8925"/>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60" name="ïśḻïḓe"/>
            <p:cNvSpPr/>
            <p:nvPr/>
          </p:nvSpPr>
          <p:spPr bwMode="auto">
            <a:xfrm flipH="1">
              <a:off x="5918200" y="1311276"/>
              <a:ext cx="1025525" cy="3476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61" name="íśļîḓé"/>
            <p:cNvSpPr/>
            <p:nvPr/>
          </p:nvSpPr>
          <p:spPr bwMode="auto">
            <a:xfrm>
              <a:off x="5919695" y="1547849"/>
              <a:ext cx="2159653" cy="12055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 fmla="*/ 0 w 10000"/>
                <a:gd name="connsiteY0" fmla="*/ 5798 h 5798"/>
                <a:gd name="connsiteX1" fmla="*/ 0 w 10000"/>
                <a:gd name="connsiteY1" fmla="*/ 5798 h 5798"/>
                <a:gd name="connsiteX2" fmla="*/ 4953 w 10000"/>
                <a:gd name="connsiteY2" fmla="*/ 0 h 5798"/>
                <a:gd name="connsiteX3" fmla="*/ 4953 w 10000"/>
                <a:gd name="connsiteY3" fmla="*/ 0 h 5798"/>
                <a:gd name="connsiteX4" fmla="*/ 10000 w 10000"/>
                <a:gd name="connsiteY4" fmla="*/ 1092 h 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98">
                  <a:moveTo>
                    <a:pt x="0" y="5798"/>
                  </a:moveTo>
                  <a:lnTo>
                    <a:pt x="0" y="5798"/>
                  </a:lnTo>
                  <a:lnTo>
                    <a:pt x="4953" y="0"/>
                  </a:lnTo>
                  <a:lnTo>
                    <a:pt x="4953" y="0"/>
                  </a:lnTo>
                  <a:lnTo>
                    <a:pt x="10000" y="1092"/>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25000" lnSpcReduction="20000"/>
            </a:bodyPr>
            <a:lstStyle/>
            <a:p>
              <a:pPr algn="ctr"/>
              <a:endParaRPr/>
            </a:p>
          </p:txBody>
        </p:sp>
        <p:sp>
          <p:nvSpPr>
            <p:cNvPr id="62" name="îšḷïdé"/>
            <p:cNvSpPr/>
            <p:nvPr/>
          </p:nvSpPr>
          <p:spPr bwMode="auto">
            <a:xfrm>
              <a:off x="5765799" y="3549651"/>
              <a:ext cx="282575" cy="1854200"/>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63" name="iṩḷíďè"/>
            <p:cNvSpPr/>
            <p:nvPr/>
          </p:nvSpPr>
          <p:spPr bwMode="auto">
            <a:xfrm>
              <a:off x="5765799" y="1666876"/>
              <a:ext cx="209550" cy="1882775"/>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2700">
              <a:solidFill>
                <a:schemeClr val="bg1">
                  <a:lumMod val="65000"/>
                  <a:alpha val="54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64" name="iṣḷïḓe"/>
            <p:cNvSpPr/>
            <p:nvPr/>
          </p:nvSpPr>
          <p:spPr bwMode="auto">
            <a:xfrm>
              <a:off x="6889749" y="4346575"/>
              <a:ext cx="476270" cy="120015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 fmla="*/ 0 w 7538"/>
                <a:gd name="connsiteY0" fmla="*/ 0 h 10000"/>
                <a:gd name="connsiteX1" fmla="*/ 5503 w 7538"/>
                <a:gd name="connsiteY1" fmla="*/ 7817 h 10000"/>
                <a:gd name="connsiteX2" fmla="*/ 7538 w 7538"/>
                <a:gd name="connsiteY2" fmla="*/ 10000 h 10000"/>
              </a:gdLst>
              <a:ahLst/>
              <a:cxnLst>
                <a:cxn ang="0">
                  <a:pos x="connsiteX0" y="connsiteY0"/>
                </a:cxn>
                <a:cxn ang="0">
                  <a:pos x="connsiteX1" y="connsiteY1"/>
                </a:cxn>
                <a:cxn ang="0">
                  <a:pos x="connsiteX2" y="connsiteY2"/>
                </a:cxn>
              </a:cxnLst>
              <a:rect l="l" t="t" r="r" b="b"/>
              <a:pathLst>
                <a:path w="7538" h="10000">
                  <a:moveTo>
                    <a:pt x="0" y="0"/>
                  </a:moveTo>
                  <a:lnTo>
                    <a:pt x="5503" y="7817"/>
                  </a:lnTo>
                  <a:lnTo>
                    <a:pt x="7538" y="10000"/>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65" name="iṧļîḑé"/>
            <p:cNvSpPr/>
            <p:nvPr/>
          </p:nvSpPr>
          <p:spPr bwMode="auto">
            <a:xfrm>
              <a:off x="6889750" y="1557339"/>
              <a:ext cx="523875" cy="278923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66" name="iś1ídé"/>
            <p:cNvSpPr/>
            <p:nvPr/>
          </p:nvSpPr>
          <p:spPr bwMode="auto">
            <a:xfrm>
              <a:off x="6943725" y="1311276"/>
              <a:ext cx="28575" cy="2460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67" name="îŝḻiḋé"/>
            <p:cNvSpPr/>
            <p:nvPr/>
          </p:nvSpPr>
          <p:spPr bwMode="auto">
            <a:xfrm flipH="1">
              <a:off x="5033963" y="1657222"/>
              <a:ext cx="874730" cy="831979"/>
            </a:xfrm>
            <a:prstGeom prst="line">
              <a:avLst/>
            </a:pr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68" name="isľíḑé"/>
            <p:cNvSpPr/>
            <p:nvPr/>
          </p:nvSpPr>
          <p:spPr bwMode="auto">
            <a:xfrm flipH="1" flipV="1">
              <a:off x="8888413" y="3265489"/>
              <a:ext cx="247650" cy="11271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69" name="iṡlíḓe"/>
            <p:cNvSpPr/>
            <p:nvPr/>
          </p:nvSpPr>
          <p:spPr bwMode="auto">
            <a:xfrm flipH="1" flipV="1">
              <a:off x="8063440" y="1579414"/>
              <a:ext cx="282046" cy="733574"/>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0" name="íṡļíḑê"/>
            <p:cNvSpPr/>
            <p:nvPr/>
          </p:nvSpPr>
          <p:spPr bwMode="auto">
            <a:xfrm flipH="1" flipV="1">
              <a:off x="8345488" y="2312989"/>
              <a:ext cx="542925" cy="9525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1" name="işliḑê"/>
            <p:cNvSpPr/>
            <p:nvPr/>
          </p:nvSpPr>
          <p:spPr bwMode="auto">
            <a:xfrm flipH="1" flipV="1">
              <a:off x="8888413" y="3265489"/>
              <a:ext cx="23812" cy="1282699"/>
            </a:xfrm>
            <a:prstGeom prst="line">
              <a:avLst/>
            </a:pr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2" name="íṧľiďè"/>
            <p:cNvSpPr/>
            <p:nvPr/>
          </p:nvSpPr>
          <p:spPr bwMode="auto">
            <a:xfrm>
              <a:off x="6889750" y="4346576"/>
              <a:ext cx="2022475" cy="38258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85000" lnSpcReduction="20000"/>
            </a:bodyPr>
            <a:lstStyle/>
            <a:p>
              <a:pPr algn="ctr"/>
              <a:endParaRPr/>
            </a:p>
          </p:txBody>
        </p:sp>
        <p:sp>
          <p:nvSpPr>
            <p:cNvPr id="73" name="îsliďé"/>
            <p:cNvSpPr/>
            <p:nvPr/>
          </p:nvSpPr>
          <p:spPr bwMode="auto">
            <a:xfrm>
              <a:off x="5765800" y="3549651"/>
              <a:ext cx="1123950" cy="79692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4" name="îŝliḑe"/>
            <p:cNvSpPr/>
            <p:nvPr/>
          </p:nvSpPr>
          <p:spPr bwMode="auto">
            <a:xfrm>
              <a:off x="5033963" y="2489201"/>
              <a:ext cx="731838" cy="1060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5" name="íṧļiḋé"/>
            <p:cNvSpPr/>
            <p:nvPr/>
          </p:nvSpPr>
          <p:spPr bwMode="auto">
            <a:xfrm flipH="1">
              <a:off x="5033963" y="2251076"/>
              <a:ext cx="941388" cy="23812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6" name="iS1ïdè"/>
            <p:cNvSpPr/>
            <p:nvPr/>
          </p:nvSpPr>
          <p:spPr bwMode="auto">
            <a:xfrm flipH="1">
              <a:off x="5975350" y="1557339"/>
              <a:ext cx="996950" cy="693738"/>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7" name="íšļídê"/>
            <p:cNvSpPr/>
            <p:nvPr/>
          </p:nvSpPr>
          <p:spPr bwMode="auto">
            <a:xfrm flipH="1" flipV="1">
              <a:off x="6972300" y="1557339"/>
              <a:ext cx="1373188" cy="7556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78" name="iSľïďé"/>
            <p:cNvSpPr/>
            <p:nvPr/>
          </p:nvSpPr>
          <p:spPr bwMode="auto">
            <a:xfrm>
              <a:off x="8345488" y="2312989"/>
              <a:ext cx="666750" cy="928688"/>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79" name="ïSļiḓê"/>
            <p:cNvSpPr/>
            <p:nvPr/>
          </p:nvSpPr>
          <p:spPr bwMode="auto">
            <a:xfrm>
              <a:off x="8320088" y="2312989"/>
              <a:ext cx="571500" cy="2416175"/>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80" name="îşľiďê"/>
            <p:cNvSpPr/>
            <p:nvPr/>
          </p:nvSpPr>
          <p:spPr bwMode="auto">
            <a:xfrm flipV="1">
              <a:off x="7413625" y="2312989"/>
              <a:ext cx="931863" cy="298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81" name="íṡļîďê"/>
            <p:cNvSpPr/>
            <p:nvPr/>
          </p:nvSpPr>
          <p:spPr bwMode="auto">
            <a:xfrm flipV="1">
              <a:off x="5765800" y="2611439"/>
              <a:ext cx="1647825" cy="95091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82" name="iṥ1ïďe"/>
            <p:cNvSpPr/>
            <p:nvPr/>
          </p:nvSpPr>
          <p:spPr bwMode="auto">
            <a:xfrm>
              <a:off x="5118100" y="3562351"/>
              <a:ext cx="876300" cy="1244600"/>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83" name="iśḷíďé"/>
            <p:cNvSpPr/>
            <p:nvPr/>
          </p:nvSpPr>
          <p:spPr bwMode="auto">
            <a:xfrm flipH="1">
              <a:off x="5994400" y="4346576"/>
              <a:ext cx="895350" cy="46037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84" name="ïṡḻïḋe"/>
            <p:cNvSpPr/>
            <p:nvPr/>
          </p:nvSpPr>
          <p:spPr bwMode="auto">
            <a:xfrm>
              <a:off x="6889750" y="3265488"/>
              <a:ext cx="1998663" cy="1081088"/>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85" name="iSlíḋe"/>
            <p:cNvSpPr/>
            <p:nvPr/>
          </p:nvSpPr>
          <p:spPr bwMode="auto">
            <a:xfrm>
              <a:off x="6064250" y="5224463"/>
              <a:ext cx="2043113" cy="184150"/>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25000" lnSpcReduction="20000"/>
            </a:bodyPr>
            <a:lstStyle/>
            <a:p>
              <a:pPr algn="ctr"/>
              <a:endParaRPr/>
            </a:p>
          </p:txBody>
        </p:sp>
        <p:sp>
          <p:nvSpPr>
            <p:cNvPr id="86" name="ïś1îdé"/>
            <p:cNvSpPr/>
            <p:nvPr/>
          </p:nvSpPr>
          <p:spPr bwMode="auto">
            <a:xfrm>
              <a:off x="5994399" y="4729162"/>
              <a:ext cx="2338388" cy="555625"/>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87" name="íṥ1îḓè"/>
            <p:cNvSpPr/>
            <p:nvPr/>
          </p:nvSpPr>
          <p:spPr bwMode="auto">
            <a:xfrm>
              <a:off x="7413625" y="2611438"/>
              <a:ext cx="908050" cy="8763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88" name="îšlídè"/>
            <p:cNvSpPr/>
            <p:nvPr/>
          </p:nvSpPr>
          <p:spPr bwMode="auto">
            <a:xfrm>
              <a:off x="5975350" y="2251076"/>
              <a:ext cx="1438275" cy="3603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grpSp>
      <p:grpSp>
        <p:nvGrpSpPr>
          <p:cNvPr id="89" name="组合 88"/>
          <p:cNvGrpSpPr/>
          <p:nvPr/>
        </p:nvGrpSpPr>
        <p:grpSpPr>
          <a:xfrm>
            <a:off x="1098303" y="2425816"/>
            <a:ext cx="2432508" cy="2432502"/>
            <a:chOff x="1085239" y="1849637"/>
            <a:chExt cx="2432508" cy="2432502"/>
          </a:xfrm>
        </p:grpSpPr>
        <p:sp>
          <p:nvSpPr>
            <p:cNvPr id="90" name="iṩ1ïḋè"/>
            <p:cNvSpPr/>
            <p:nvPr/>
          </p:nvSpPr>
          <p:spPr>
            <a:xfrm>
              <a:off x="1085239" y="1849637"/>
              <a:ext cx="2432508" cy="2432502"/>
            </a:xfrm>
            <a:prstGeom prst="ellipse">
              <a:avLst/>
            </a:prstGeom>
            <a:solidFill>
              <a:srgbClr val="2E75B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dirty="0">
                <a:effectLst>
                  <a:outerShdw blurRad="38100" dist="38100" dir="2700000" algn="tl">
                    <a:srgbClr val="000000">
                      <a:alpha val="43137"/>
                    </a:srgbClr>
                  </a:outerShdw>
                </a:effectLst>
              </a:endParaRPr>
            </a:p>
          </p:txBody>
        </p:sp>
        <p:sp>
          <p:nvSpPr>
            <p:cNvPr id="91" name="矩形 90">
              <a:extLst>
                <a:ext uri="{FF2B5EF4-FFF2-40B4-BE49-F238E27FC236}">
                  <a16:creationId xmlns:a16="http://schemas.microsoft.com/office/drawing/2014/main" xmlns="" id="{B569BA17-25B2-4187-B8CF-680EF5A9E47E}"/>
                </a:ext>
              </a:extLst>
            </p:cNvPr>
            <p:cNvSpPr/>
            <p:nvPr/>
          </p:nvSpPr>
          <p:spPr>
            <a:xfrm>
              <a:off x="1593607" y="2244125"/>
              <a:ext cx="1415772" cy="1643527"/>
            </a:xfrm>
            <a:prstGeom prst="rect">
              <a:avLst/>
            </a:prstGeom>
          </p:spPr>
          <p:txBody>
            <a:bodyPr wrap="none">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文明交流</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超越</a:t>
              </a:r>
              <a:endParaRPr lang="en-US" altLang="zh-CN" sz="24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文明隔阂</a:t>
              </a:r>
              <a:endParaRPr lang="zh-CN" altLang="en-US" sz="2400" b="1" dirty="0">
                <a:solidFill>
                  <a:schemeClr val="bg1"/>
                </a:solidFill>
                <a:effectLst>
                  <a:outerShdw blurRad="38100" dist="38100" dir="2700000" algn="tl">
                    <a:srgbClr val="000000">
                      <a:alpha val="43137"/>
                    </a:srgbClr>
                  </a:outerShdw>
                </a:effectLst>
              </a:endParaRPr>
            </a:p>
          </p:txBody>
        </p:sp>
      </p:grpSp>
      <p:grpSp>
        <p:nvGrpSpPr>
          <p:cNvPr id="92" name="ïṧḷíďe"/>
          <p:cNvGrpSpPr/>
          <p:nvPr/>
        </p:nvGrpSpPr>
        <p:grpSpPr>
          <a:xfrm>
            <a:off x="8197296" y="2044438"/>
            <a:ext cx="3124517" cy="3162438"/>
            <a:chOff x="4951411" y="1311276"/>
            <a:chExt cx="4184652" cy="4235449"/>
          </a:xfrm>
        </p:grpSpPr>
        <p:sp>
          <p:nvSpPr>
            <p:cNvPr id="93" name="í$ḻîḑe"/>
            <p:cNvSpPr/>
            <p:nvPr/>
          </p:nvSpPr>
          <p:spPr bwMode="auto">
            <a:xfrm flipH="1" flipV="1">
              <a:off x="6943725" y="1311276"/>
              <a:ext cx="1130300" cy="2667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94" name="îṣlîďe"/>
            <p:cNvSpPr/>
            <p:nvPr/>
          </p:nvSpPr>
          <p:spPr bwMode="auto">
            <a:xfrm>
              <a:off x="8074025" y="1577976"/>
              <a:ext cx="1062038" cy="18002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95" name="išļíďe"/>
            <p:cNvSpPr/>
            <p:nvPr/>
          </p:nvSpPr>
          <p:spPr bwMode="auto">
            <a:xfrm>
              <a:off x="6048374" y="3378201"/>
              <a:ext cx="3087688" cy="2168524"/>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96" name="íṣḷïḍê"/>
            <p:cNvSpPr/>
            <p:nvPr/>
          </p:nvSpPr>
          <p:spPr bwMode="auto">
            <a:xfrm>
              <a:off x="5118100" y="4216401"/>
              <a:ext cx="930275" cy="1187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97" name="ïṥḻïdê"/>
            <p:cNvSpPr/>
            <p:nvPr/>
          </p:nvSpPr>
          <p:spPr bwMode="auto">
            <a:xfrm>
              <a:off x="4951411" y="2489105"/>
              <a:ext cx="166691" cy="1727299"/>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 fmla="*/ 12868 w 12868"/>
                <a:gd name="connsiteY0" fmla="*/ 0 h 9028"/>
                <a:gd name="connsiteX1" fmla="*/ 10018 w 12868"/>
                <a:gd name="connsiteY1" fmla="*/ 386 h 9028"/>
                <a:gd name="connsiteX2" fmla="*/ 5140 w 12868"/>
                <a:gd name="connsiteY2" fmla="*/ 1461 h 9028"/>
                <a:gd name="connsiteX3" fmla="*/ 854 w 12868"/>
                <a:gd name="connsiteY3" fmla="*/ 2274 h 9028"/>
                <a:gd name="connsiteX4" fmla="*/ 0 w 12868"/>
                <a:gd name="connsiteY4" fmla="*/ 6055 h 9028"/>
                <a:gd name="connsiteX5" fmla="*/ 1724 w 12868"/>
                <a:gd name="connsiteY5" fmla="*/ 9028 h 9028"/>
                <a:gd name="connsiteX0" fmla="*/ 7785 w 7785"/>
                <a:gd name="connsiteY0" fmla="*/ 0 h 9572"/>
                <a:gd name="connsiteX1" fmla="*/ 3994 w 7785"/>
                <a:gd name="connsiteY1" fmla="*/ 1190 h 9572"/>
                <a:gd name="connsiteX2" fmla="*/ 664 w 7785"/>
                <a:gd name="connsiteY2" fmla="*/ 2091 h 9572"/>
                <a:gd name="connsiteX3" fmla="*/ 0 w 7785"/>
                <a:gd name="connsiteY3" fmla="*/ 6279 h 9572"/>
                <a:gd name="connsiteX4" fmla="*/ 1340 w 7785"/>
                <a:gd name="connsiteY4" fmla="*/ 9572 h 9572"/>
                <a:gd name="connsiteX0" fmla="*/ 5130 w 5130"/>
                <a:gd name="connsiteY0" fmla="*/ 0 h 8757"/>
                <a:gd name="connsiteX1" fmla="*/ 853 w 5130"/>
                <a:gd name="connsiteY1" fmla="*/ 941 h 8757"/>
                <a:gd name="connsiteX2" fmla="*/ 0 w 5130"/>
                <a:gd name="connsiteY2" fmla="*/ 5317 h 8757"/>
                <a:gd name="connsiteX3" fmla="*/ 1721 w 5130"/>
                <a:gd name="connsiteY3" fmla="*/ 8757 h 8757"/>
                <a:gd name="connsiteX0" fmla="*/ 1663 w 3355"/>
                <a:gd name="connsiteY0" fmla="*/ 0 h 8925"/>
                <a:gd name="connsiteX1" fmla="*/ 0 w 3355"/>
                <a:gd name="connsiteY1" fmla="*/ 4997 h 8925"/>
                <a:gd name="connsiteX2" fmla="*/ 3355 w 3355"/>
                <a:gd name="connsiteY2" fmla="*/ 8925 h 8925"/>
              </a:gdLst>
              <a:ahLst/>
              <a:cxnLst>
                <a:cxn ang="0">
                  <a:pos x="connsiteX0" y="connsiteY0"/>
                </a:cxn>
                <a:cxn ang="0">
                  <a:pos x="connsiteX1" y="connsiteY1"/>
                </a:cxn>
                <a:cxn ang="0">
                  <a:pos x="connsiteX2" y="connsiteY2"/>
                </a:cxn>
              </a:cxnLst>
              <a:rect l="l" t="t" r="r" b="b"/>
              <a:pathLst>
                <a:path w="3355" h="8925">
                  <a:moveTo>
                    <a:pt x="1663" y="0"/>
                  </a:moveTo>
                  <a:lnTo>
                    <a:pt x="0" y="4997"/>
                  </a:lnTo>
                  <a:lnTo>
                    <a:pt x="3355" y="8925"/>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98" name="ïśḻïḓe"/>
            <p:cNvSpPr/>
            <p:nvPr/>
          </p:nvSpPr>
          <p:spPr bwMode="auto">
            <a:xfrm flipH="1">
              <a:off x="5918200" y="1311276"/>
              <a:ext cx="1025525" cy="3476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99" name="íśļîḓé"/>
            <p:cNvSpPr/>
            <p:nvPr/>
          </p:nvSpPr>
          <p:spPr bwMode="auto">
            <a:xfrm>
              <a:off x="5919695" y="1547849"/>
              <a:ext cx="2159653" cy="12055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 fmla="*/ 0 w 10000"/>
                <a:gd name="connsiteY0" fmla="*/ 5798 h 5798"/>
                <a:gd name="connsiteX1" fmla="*/ 0 w 10000"/>
                <a:gd name="connsiteY1" fmla="*/ 5798 h 5798"/>
                <a:gd name="connsiteX2" fmla="*/ 4953 w 10000"/>
                <a:gd name="connsiteY2" fmla="*/ 0 h 5798"/>
                <a:gd name="connsiteX3" fmla="*/ 4953 w 10000"/>
                <a:gd name="connsiteY3" fmla="*/ 0 h 5798"/>
                <a:gd name="connsiteX4" fmla="*/ 10000 w 10000"/>
                <a:gd name="connsiteY4" fmla="*/ 1092 h 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98">
                  <a:moveTo>
                    <a:pt x="0" y="5798"/>
                  </a:moveTo>
                  <a:lnTo>
                    <a:pt x="0" y="5798"/>
                  </a:lnTo>
                  <a:lnTo>
                    <a:pt x="4953" y="0"/>
                  </a:lnTo>
                  <a:lnTo>
                    <a:pt x="4953" y="0"/>
                  </a:lnTo>
                  <a:lnTo>
                    <a:pt x="10000" y="1092"/>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25000" lnSpcReduction="20000"/>
            </a:bodyPr>
            <a:lstStyle/>
            <a:p>
              <a:pPr algn="ctr"/>
              <a:endParaRPr/>
            </a:p>
          </p:txBody>
        </p:sp>
        <p:sp>
          <p:nvSpPr>
            <p:cNvPr id="100" name="îšḷïdé"/>
            <p:cNvSpPr/>
            <p:nvPr/>
          </p:nvSpPr>
          <p:spPr bwMode="auto">
            <a:xfrm>
              <a:off x="5765799" y="3549651"/>
              <a:ext cx="282575" cy="1854200"/>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01" name="iṩḷíďè"/>
            <p:cNvSpPr/>
            <p:nvPr/>
          </p:nvSpPr>
          <p:spPr bwMode="auto">
            <a:xfrm>
              <a:off x="5765799" y="1666876"/>
              <a:ext cx="209550" cy="1882775"/>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2700">
              <a:solidFill>
                <a:schemeClr val="bg1">
                  <a:lumMod val="65000"/>
                  <a:alpha val="54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02" name="iṣḷïḓe"/>
            <p:cNvSpPr/>
            <p:nvPr/>
          </p:nvSpPr>
          <p:spPr bwMode="auto">
            <a:xfrm>
              <a:off x="6889749" y="4346575"/>
              <a:ext cx="476270" cy="120015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 fmla="*/ 0 w 7538"/>
                <a:gd name="connsiteY0" fmla="*/ 0 h 10000"/>
                <a:gd name="connsiteX1" fmla="*/ 5503 w 7538"/>
                <a:gd name="connsiteY1" fmla="*/ 7817 h 10000"/>
                <a:gd name="connsiteX2" fmla="*/ 7538 w 7538"/>
                <a:gd name="connsiteY2" fmla="*/ 10000 h 10000"/>
              </a:gdLst>
              <a:ahLst/>
              <a:cxnLst>
                <a:cxn ang="0">
                  <a:pos x="connsiteX0" y="connsiteY0"/>
                </a:cxn>
                <a:cxn ang="0">
                  <a:pos x="connsiteX1" y="connsiteY1"/>
                </a:cxn>
                <a:cxn ang="0">
                  <a:pos x="connsiteX2" y="connsiteY2"/>
                </a:cxn>
              </a:cxnLst>
              <a:rect l="l" t="t" r="r" b="b"/>
              <a:pathLst>
                <a:path w="7538" h="10000">
                  <a:moveTo>
                    <a:pt x="0" y="0"/>
                  </a:moveTo>
                  <a:lnTo>
                    <a:pt x="5503" y="7817"/>
                  </a:lnTo>
                  <a:lnTo>
                    <a:pt x="7538" y="10000"/>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03" name="iṧļîḑé"/>
            <p:cNvSpPr/>
            <p:nvPr/>
          </p:nvSpPr>
          <p:spPr bwMode="auto">
            <a:xfrm>
              <a:off x="6889750" y="1557339"/>
              <a:ext cx="523875" cy="278923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04" name="iś1ídé"/>
            <p:cNvSpPr/>
            <p:nvPr/>
          </p:nvSpPr>
          <p:spPr bwMode="auto">
            <a:xfrm>
              <a:off x="6943725" y="1311276"/>
              <a:ext cx="28575" cy="2460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05" name="îŝḻiḋé"/>
            <p:cNvSpPr/>
            <p:nvPr/>
          </p:nvSpPr>
          <p:spPr bwMode="auto">
            <a:xfrm flipH="1">
              <a:off x="5033963" y="1657222"/>
              <a:ext cx="874730" cy="831979"/>
            </a:xfrm>
            <a:prstGeom prst="line">
              <a:avLst/>
            </a:pr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06" name="isľíḑé"/>
            <p:cNvSpPr/>
            <p:nvPr/>
          </p:nvSpPr>
          <p:spPr bwMode="auto">
            <a:xfrm flipH="1" flipV="1">
              <a:off x="8888413" y="3265489"/>
              <a:ext cx="247650" cy="11271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07" name="iṡlíḓe"/>
            <p:cNvSpPr/>
            <p:nvPr/>
          </p:nvSpPr>
          <p:spPr bwMode="auto">
            <a:xfrm flipH="1" flipV="1">
              <a:off x="8063440" y="1579414"/>
              <a:ext cx="282046" cy="733574"/>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08" name="íṡļíḑê"/>
            <p:cNvSpPr/>
            <p:nvPr/>
          </p:nvSpPr>
          <p:spPr bwMode="auto">
            <a:xfrm flipH="1" flipV="1">
              <a:off x="8345488" y="2312989"/>
              <a:ext cx="542925" cy="9525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09" name="işliḑê"/>
            <p:cNvSpPr/>
            <p:nvPr/>
          </p:nvSpPr>
          <p:spPr bwMode="auto">
            <a:xfrm flipH="1" flipV="1">
              <a:off x="8888413" y="3265489"/>
              <a:ext cx="23812" cy="1282699"/>
            </a:xfrm>
            <a:prstGeom prst="line">
              <a:avLst/>
            </a:pr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0" name="íṧľiďè"/>
            <p:cNvSpPr/>
            <p:nvPr/>
          </p:nvSpPr>
          <p:spPr bwMode="auto">
            <a:xfrm>
              <a:off x="6889750" y="4346576"/>
              <a:ext cx="2022475" cy="38258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85000" lnSpcReduction="20000"/>
            </a:bodyPr>
            <a:lstStyle/>
            <a:p>
              <a:pPr algn="ctr"/>
              <a:endParaRPr/>
            </a:p>
          </p:txBody>
        </p:sp>
        <p:sp>
          <p:nvSpPr>
            <p:cNvPr id="111" name="îsliďé"/>
            <p:cNvSpPr/>
            <p:nvPr/>
          </p:nvSpPr>
          <p:spPr bwMode="auto">
            <a:xfrm>
              <a:off x="5765800" y="3549651"/>
              <a:ext cx="1123950" cy="79692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2" name="îŝliḑe"/>
            <p:cNvSpPr/>
            <p:nvPr/>
          </p:nvSpPr>
          <p:spPr bwMode="auto">
            <a:xfrm>
              <a:off x="5033963" y="2489201"/>
              <a:ext cx="731838" cy="1060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3" name="íṧļiḋé"/>
            <p:cNvSpPr/>
            <p:nvPr/>
          </p:nvSpPr>
          <p:spPr bwMode="auto">
            <a:xfrm flipH="1">
              <a:off x="5033963" y="2251076"/>
              <a:ext cx="941388" cy="23812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4" name="iS1ïdè"/>
            <p:cNvSpPr/>
            <p:nvPr/>
          </p:nvSpPr>
          <p:spPr bwMode="auto">
            <a:xfrm flipH="1">
              <a:off x="5975350" y="1557339"/>
              <a:ext cx="996950" cy="693738"/>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5" name="íšļídê"/>
            <p:cNvSpPr/>
            <p:nvPr/>
          </p:nvSpPr>
          <p:spPr bwMode="auto">
            <a:xfrm flipH="1" flipV="1">
              <a:off x="6972300" y="1557339"/>
              <a:ext cx="1373188" cy="7556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6" name="iSľïďé"/>
            <p:cNvSpPr/>
            <p:nvPr/>
          </p:nvSpPr>
          <p:spPr bwMode="auto">
            <a:xfrm>
              <a:off x="8345488" y="2312989"/>
              <a:ext cx="666750" cy="928688"/>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17" name="ïSļiḓê"/>
            <p:cNvSpPr/>
            <p:nvPr/>
          </p:nvSpPr>
          <p:spPr bwMode="auto">
            <a:xfrm>
              <a:off x="8320088" y="2312989"/>
              <a:ext cx="571500" cy="2416175"/>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18" name="îşľiďê"/>
            <p:cNvSpPr/>
            <p:nvPr/>
          </p:nvSpPr>
          <p:spPr bwMode="auto">
            <a:xfrm flipV="1">
              <a:off x="7413625" y="2312989"/>
              <a:ext cx="931863" cy="29845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19" name="íṡļîďê"/>
            <p:cNvSpPr/>
            <p:nvPr/>
          </p:nvSpPr>
          <p:spPr bwMode="auto">
            <a:xfrm flipV="1">
              <a:off x="5765800" y="2611439"/>
              <a:ext cx="1647825" cy="95091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20" name="iṥ1ïďe"/>
            <p:cNvSpPr/>
            <p:nvPr/>
          </p:nvSpPr>
          <p:spPr bwMode="auto">
            <a:xfrm>
              <a:off x="5118100" y="3562351"/>
              <a:ext cx="876300" cy="1244600"/>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21" name="iśḷíďé"/>
            <p:cNvSpPr/>
            <p:nvPr/>
          </p:nvSpPr>
          <p:spPr bwMode="auto">
            <a:xfrm flipH="1">
              <a:off x="5994400" y="4346576"/>
              <a:ext cx="895350" cy="460375"/>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22" name="ïṡḻïḋe"/>
            <p:cNvSpPr/>
            <p:nvPr/>
          </p:nvSpPr>
          <p:spPr bwMode="auto">
            <a:xfrm>
              <a:off x="6889750" y="3265488"/>
              <a:ext cx="1998663" cy="1081088"/>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23" name="iSlíḋe"/>
            <p:cNvSpPr/>
            <p:nvPr/>
          </p:nvSpPr>
          <p:spPr bwMode="auto">
            <a:xfrm>
              <a:off x="6064250" y="5224463"/>
              <a:ext cx="2043113" cy="184150"/>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2700">
              <a:solidFill>
                <a:schemeClr val="bg1">
                  <a:lumMod val="65000"/>
                  <a:alpha val="54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25000" lnSpcReduction="20000"/>
            </a:bodyPr>
            <a:lstStyle/>
            <a:p>
              <a:pPr algn="ctr"/>
              <a:endParaRPr/>
            </a:p>
          </p:txBody>
        </p:sp>
        <p:sp>
          <p:nvSpPr>
            <p:cNvPr id="124" name="ïś1îdé"/>
            <p:cNvSpPr/>
            <p:nvPr/>
          </p:nvSpPr>
          <p:spPr bwMode="auto">
            <a:xfrm>
              <a:off x="5994399" y="4729162"/>
              <a:ext cx="2338388" cy="555625"/>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2700">
              <a:solidFill>
                <a:schemeClr val="bg1">
                  <a:lumMod val="65000"/>
                  <a:alpha val="54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a:bodyPr>
            <a:lstStyle/>
            <a:p>
              <a:pPr algn="ctr"/>
              <a:endParaRPr/>
            </a:p>
          </p:txBody>
        </p:sp>
        <p:sp>
          <p:nvSpPr>
            <p:cNvPr id="125" name="íṥ1îḓè"/>
            <p:cNvSpPr/>
            <p:nvPr/>
          </p:nvSpPr>
          <p:spPr bwMode="auto">
            <a:xfrm>
              <a:off x="7413625" y="2611438"/>
              <a:ext cx="908050" cy="876300"/>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126" name="îšlídè"/>
            <p:cNvSpPr/>
            <p:nvPr/>
          </p:nvSpPr>
          <p:spPr bwMode="auto">
            <a:xfrm>
              <a:off x="5975350" y="2251076"/>
              <a:ext cx="1438275" cy="360363"/>
            </a:xfrm>
            <a:prstGeom prst="line">
              <a:avLst/>
            </a:prstGeom>
            <a:noFill/>
            <a:ln w="12700">
              <a:solidFill>
                <a:schemeClr val="bg1">
                  <a:lumMod val="65000"/>
                  <a:alpha val="54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grpSp>
      <p:grpSp>
        <p:nvGrpSpPr>
          <p:cNvPr id="127" name="组合 126"/>
          <p:cNvGrpSpPr/>
          <p:nvPr/>
        </p:nvGrpSpPr>
        <p:grpSpPr>
          <a:xfrm>
            <a:off x="8543300" y="2409406"/>
            <a:ext cx="2432508" cy="2432502"/>
            <a:chOff x="8530236" y="1833227"/>
            <a:chExt cx="2432508" cy="2432502"/>
          </a:xfrm>
        </p:grpSpPr>
        <p:sp>
          <p:nvSpPr>
            <p:cNvPr id="128" name="iṩ1ïḋè"/>
            <p:cNvSpPr/>
            <p:nvPr/>
          </p:nvSpPr>
          <p:spPr>
            <a:xfrm>
              <a:off x="8530236" y="1833227"/>
              <a:ext cx="2432508" cy="2432502"/>
            </a:xfrm>
            <a:prstGeom prst="ellipse">
              <a:avLst/>
            </a:prstGeom>
            <a:solidFill>
              <a:srgbClr val="2E75B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b="1" dirty="0">
                <a:effectLst>
                  <a:outerShdw blurRad="38100" dist="38100" dir="2700000" algn="tl">
                    <a:srgbClr val="000000">
                      <a:alpha val="43137"/>
                    </a:srgbClr>
                  </a:outerShdw>
                </a:effectLst>
              </a:endParaRPr>
            </a:p>
          </p:txBody>
        </p:sp>
        <p:sp>
          <p:nvSpPr>
            <p:cNvPr id="129" name="矩形 128">
              <a:extLst>
                <a:ext uri="{FF2B5EF4-FFF2-40B4-BE49-F238E27FC236}">
                  <a16:creationId xmlns:a16="http://schemas.microsoft.com/office/drawing/2014/main" xmlns="" id="{15E8CCAB-3267-4C63-A03D-47DB8A933E41}"/>
                </a:ext>
              </a:extLst>
            </p:cNvPr>
            <p:cNvSpPr/>
            <p:nvPr/>
          </p:nvSpPr>
          <p:spPr>
            <a:xfrm>
              <a:off x="9038604" y="2227715"/>
              <a:ext cx="1415772" cy="1643527"/>
            </a:xfrm>
            <a:prstGeom prst="rect">
              <a:avLst/>
            </a:prstGeom>
          </p:spPr>
          <p:txBody>
            <a:bodyPr wrap="none">
              <a:spAutoFit/>
            </a:bodyPr>
            <a:lstStyle/>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文明共存</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超越</a:t>
              </a:r>
              <a:endParaRPr lang="en-US" altLang="zh-CN" sz="24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文明优越</a:t>
              </a:r>
            </a:p>
          </p:txBody>
        </p:sp>
      </p:grpSp>
    </p:spTree>
    <p:extLst>
      <p:ext uri="{BB962C8B-B14F-4D97-AF65-F5344CB8AC3E}">
        <p14:creationId xmlns:p14="http://schemas.microsoft.com/office/powerpoint/2010/main" val="18942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heel(1)">
                                      <p:cBhvr>
                                        <p:cTn id="15" dur="500"/>
                                        <p:tgtEl>
                                          <p:spTgt spid="5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p:cTn id="19" dur="500" fill="hold"/>
                                        <p:tgtEl>
                                          <p:spTgt spid="89"/>
                                        </p:tgtEl>
                                        <p:attrNameLst>
                                          <p:attrName>ppt_w</p:attrName>
                                        </p:attrNameLst>
                                      </p:cBhvr>
                                      <p:tavLst>
                                        <p:tav tm="0">
                                          <p:val>
                                            <p:fltVal val="0"/>
                                          </p:val>
                                        </p:tav>
                                        <p:tav tm="100000">
                                          <p:val>
                                            <p:strVal val="#ppt_w"/>
                                          </p:val>
                                        </p:tav>
                                      </p:tavLst>
                                    </p:anim>
                                    <p:anim calcmode="lin" valueType="num">
                                      <p:cBhvr>
                                        <p:cTn id="20" dur="500" fill="hold"/>
                                        <p:tgtEl>
                                          <p:spTgt spid="89"/>
                                        </p:tgtEl>
                                        <p:attrNameLst>
                                          <p:attrName>ppt_h</p:attrName>
                                        </p:attrNameLst>
                                      </p:cBhvr>
                                      <p:tavLst>
                                        <p:tav tm="0">
                                          <p:val>
                                            <p:fltVal val="0"/>
                                          </p:val>
                                        </p:tav>
                                        <p:tav tm="100000">
                                          <p:val>
                                            <p:strVal val="#ppt_h"/>
                                          </p:val>
                                        </p:tav>
                                      </p:tavLst>
                                    </p:anim>
                                    <p:animEffect transition="in" filter="fade">
                                      <p:cBhvr>
                                        <p:cTn id="21" dur="500"/>
                                        <p:tgtEl>
                                          <p:spTgt spid="89"/>
                                        </p:tgtEl>
                                      </p:cBhvr>
                                    </p:animEffect>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500"/>
                                        <p:tgtEl>
                                          <p:spTgt spid="16"/>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childTnLst>
                          </p:cTn>
                        </p:par>
                        <p:par>
                          <p:cTn id="32" fill="hold">
                            <p:stCondLst>
                              <p:cond delay="3000"/>
                            </p:stCondLst>
                            <p:childTnLst>
                              <p:par>
                                <p:cTn id="33" presetID="21" presetClass="entr" presetSubtype="1"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wheel(1)">
                                      <p:cBhvr>
                                        <p:cTn id="35" dur="500"/>
                                        <p:tgtEl>
                                          <p:spTgt spid="92"/>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127"/>
                                        </p:tgtEl>
                                        <p:attrNameLst>
                                          <p:attrName>style.visibility</p:attrName>
                                        </p:attrNameLst>
                                      </p:cBhvr>
                                      <p:to>
                                        <p:strVal val="visible"/>
                                      </p:to>
                                    </p:set>
                                    <p:anim calcmode="lin" valueType="num">
                                      <p:cBhvr>
                                        <p:cTn id="39" dur="500" fill="hold"/>
                                        <p:tgtEl>
                                          <p:spTgt spid="127"/>
                                        </p:tgtEl>
                                        <p:attrNameLst>
                                          <p:attrName>ppt_w</p:attrName>
                                        </p:attrNameLst>
                                      </p:cBhvr>
                                      <p:tavLst>
                                        <p:tav tm="0">
                                          <p:val>
                                            <p:fltVal val="0"/>
                                          </p:val>
                                        </p:tav>
                                        <p:tav tm="100000">
                                          <p:val>
                                            <p:strVal val="#ppt_w"/>
                                          </p:val>
                                        </p:tav>
                                      </p:tavLst>
                                    </p:anim>
                                    <p:anim calcmode="lin" valueType="num">
                                      <p:cBhvr>
                                        <p:cTn id="40" dur="500" fill="hold"/>
                                        <p:tgtEl>
                                          <p:spTgt spid="127"/>
                                        </p:tgtEl>
                                        <p:attrNameLst>
                                          <p:attrName>ppt_h</p:attrName>
                                        </p:attrNameLst>
                                      </p:cBhvr>
                                      <p:tavLst>
                                        <p:tav tm="0">
                                          <p:val>
                                            <p:fltVal val="0"/>
                                          </p:val>
                                        </p:tav>
                                        <p:tav tm="100000">
                                          <p:val>
                                            <p:strVal val="#ppt_h"/>
                                          </p:val>
                                        </p:tav>
                                      </p:tavLst>
                                    </p:anim>
                                    <p:animEffect transition="in" filter="fade">
                                      <p:cBhvr>
                                        <p:cTn id="4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xmlns="" id="{E81FF0A1-E675-492E-8469-FA2B66BC73F1}"/>
              </a:ext>
            </a:extLst>
          </p:cNvPr>
          <p:cNvGrpSpPr/>
          <p:nvPr/>
        </p:nvGrpSpPr>
        <p:grpSpPr>
          <a:xfrm>
            <a:off x="119336" y="666741"/>
            <a:ext cx="4040308" cy="595107"/>
            <a:chOff x="-200695" y="579790"/>
            <a:chExt cx="6419829" cy="595107"/>
          </a:xfrm>
          <a:solidFill>
            <a:srgbClr val="1A6B9D"/>
          </a:solidFill>
          <a:effectLst>
            <a:outerShdw blurRad="76200" dir="13500000" sy="23000" kx="1200000" algn="br" rotWithShape="0">
              <a:prstClr val="black">
                <a:alpha val="20000"/>
              </a:prstClr>
            </a:outerShdw>
          </a:effectLst>
        </p:grpSpPr>
        <p:sp>
          <p:nvSpPr>
            <p:cNvPr id="13" name="矩形: 剪去对角 12">
              <a:extLst>
                <a:ext uri="{FF2B5EF4-FFF2-40B4-BE49-F238E27FC236}">
                  <a16:creationId xmlns:a16="http://schemas.microsoft.com/office/drawing/2014/main" xmlns="" id="{A9C8CDB3-9268-4FDC-B7F4-41661599D3FB}"/>
                </a:ext>
              </a:extLst>
            </p:cNvPr>
            <p:cNvSpPr/>
            <p:nvPr/>
          </p:nvSpPr>
          <p:spPr>
            <a:xfrm>
              <a:off x="93689" y="579790"/>
              <a:ext cx="5831061" cy="595107"/>
            </a:xfrm>
            <a:prstGeom prst="snip2DiagRect">
              <a:avLst/>
            </a:prstGeom>
            <a:solidFill>
              <a:srgbClr val="3D80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99351"/>
                </a:solidFill>
              </a:endParaRPr>
            </a:p>
          </p:txBody>
        </p:sp>
        <p:sp>
          <p:nvSpPr>
            <p:cNvPr id="14" name="矩形 13">
              <a:extLst>
                <a:ext uri="{FF2B5EF4-FFF2-40B4-BE49-F238E27FC236}">
                  <a16:creationId xmlns:a16="http://schemas.microsoft.com/office/drawing/2014/main" xmlns="" id="{368B8733-9BB7-4BE7-B003-6F9C4AE3E603}"/>
                </a:ext>
              </a:extLst>
            </p:cNvPr>
            <p:cNvSpPr/>
            <p:nvPr/>
          </p:nvSpPr>
          <p:spPr>
            <a:xfrm>
              <a:off x="-200695" y="692677"/>
              <a:ext cx="6419829" cy="369332"/>
            </a:xfrm>
            <a:prstGeom prst="rect">
              <a:avLst/>
            </a:prstGeom>
            <a:noFill/>
          </p:spPr>
          <p:txBody>
            <a:bodyPr wrap="square">
              <a:spAutoFit/>
            </a:bodyPr>
            <a:lstStyle/>
            <a:p>
              <a:pPr algn="ctr" eaLnBrk="1" hangingPunct="1"/>
              <a:r>
                <a:rPr lang="zh-CN" altLang="en-US" dirty="0">
                  <a:solidFill>
                    <a:schemeClr val="bg1"/>
                  </a:solidFill>
                  <a:latin typeface="微软雅黑" panose="020B0503020204020204" pitchFamily="34" charset="-122"/>
                  <a:ea typeface="微软雅黑" panose="020B0503020204020204" pitchFamily="34" charset="-122"/>
                </a:rPr>
                <a:t>绿色低碳，建设清洁美丽的世界</a:t>
              </a:r>
            </a:p>
          </p:txBody>
        </p:sp>
      </p:grpSp>
      <p:pic>
        <p:nvPicPr>
          <p:cNvPr id="2" name="图片 1"/>
          <p:cNvPicPr>
            <a:picLocks noChangeAspect="1"/>
          </p:cNvPicPr>
          <p:nvPr/>
        </p:nvPicPr>
        <p:blipFill rotWithShape="1">
          <a:blip r:embed="rId3"/>
          <a:srcRect l="2461" r="3421" b="1524"/>
          <a:stretch/>
        </p:blipFill>
        <p:spPr>
          <a:xfrm>
            <a:off x="7090932" y="1410131"/>
            <a:ext cx="3312368" cy="4245120"/>
          </a:xfrm>
          <a:prstGeom prst="rect">
            <a:avLst/>
          </a:prstGeom>
          <a:effectLst>
            <a:outerShdw blurRad="76200" dir="18900000" sy="23000" kx="-1200000" algn="bl" rotWithShape="0">
              <a:prstClr val="black">
                <a:alpha val="20000"/>
              </a:prstClr>
            </a:outerShdw>
          </a:effectLst>
        </p:spPr>
      </p:pic>
      <p:sp>
        <p:nvSpPr>
          <p:cNvPr id="3" name="文本框 2"/>
          <p:cNvSpPr txBox="1"/>
          <p:nvPr/>
        </p:nvSpPr>
        <p:spPr>
          <a:xfrm>
            <a:off x="7067501" y="5805264"/>
            <a:ext cx="33123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联合国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2030</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年可持续发展议程</a:t>
            </a:r>
          </a:p>
        </p:txBody>
      </p:sp>
      <p:grpSp>
        <p:nvGrpSpPr>
          <p:cNvPr id="4" name="组合 3"/>
          <p:cNvGrpSpPr/>
          <p:nvPr/>
        </p:nvGrpSpPr>
        <p:grpSpPr>
          <a:xfrm>
            <a:off x="1834632" y="1772816"/>
            <a:ext cx="4650023" cy="3450387"/>
            <a:chOff x="1834632" y="1772816"/>
            <a:chExt cx="4650023" cy="3450387"/>
          </a:xfrm>
        </p:grpSpPr>
        <p:grpSp>
          <p:nvGrpSpPr>
            <p:cNvPr id="5" name="组合 4"/>
            <p:cNvGrpSpPr/>
            <p:nvPr/>
          </p:nvGrpSpPr>
          <p:grpSpPr>
            <a:xfrm>
              <a:off x="1834632" y="1772816"/>
              <a:ext cx="4650023" cy="3450387"/>
              <a:chOff x="1428661" y="2083901"/>
              <a:chExt cx="4650023" cy="3450387"/>
            </a:xfrm>
          </p:grpSpPr>
          <p:sp>
            <p:nvSpPr>
              <p:cNvPr id="22" name="圆角矩形 21">
                <a:extLst>
                  <a:ext uri="{FF2B5EF4-FFF2-40B4-BE49-F238E27FC236}">
                    <a16:creationId xmlns:a16="http://schemas.microsoft.com/office/drawing/2014/main" xmlns="" id="{A7CCD63C-9A30-45AE-9232-6747C9A289DF}"/>
                  </a:ext>
                </a:extLst>
              </p:cNvPr>
              <p:cNvSpPr/>
              <p:nvPr/>
            </p:nvSpPr>
            <p:spPr bwMode="auto">
              <a:xfrm>
                <a:off x="1428661" y="2083901"/>
                <a:ext cx="4650023" cy="3450387"/>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t>       </a:t>
                </a:r>
                <a:endParaRPr lang="zh-CN" altLang="en-US" dirty="0"/>
              </a:p>
            </p:txBody>
          </p:sp>
          <p:sp>
            <p:nvSpPr>
              <p:cNvPr id="20" name="矩形 146">
                <a:extLst>
                  <a:ext uri="{FF2B5EF4-FFF2-40B4-BE49-F238E27FC236}">
                    <a16:creationId xmlns:a16="http://schemas.microsoft.com/office/drawing/2014/main" xmlns="" id="{16C0BA40-36CC-4F90-AFA7-B5B9B962926E}"/>
                  </a:ext>
                </a:extLst>
              </p:cNvPr>
              <p:cNvSpPr>
                <a:spLocks noChangeArrowheads="1"/>
              </p:cNvSpPr>
              <p:nvPr/>
            </p:nvSpPr>
            <p:spPr bwMode="auto">
              <a:xfrm>
                <a:off x="1712861" y="3658276"/>
                <a:ext cx="43568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a:lnSpc>
                    <a:spcPct val="150000"/>
                  </a:lnSpc>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我们不能吃祖宗饭、断子孙路，用破坏性方式搞发展。</a:t>
                </a:r>
              </a:p>
            </p:txBody>
          </p:sp>
        </p:grpSp>
        <p:sp>
          <p:nvSpPr>
            <p:cNvPr id="17" name="矩形 16">
              <a:extLst>
                <a:ext uri="{FF2B5EF4-FFF2-40B4-BE49-F238E27FC236}">
                  <a16:creationId xmlns:a16="http://schemas.microsoft.com/office/drawing/2014/main" xmlns="" id="{7D5EB4E0-4199-4AE6-B5AB-28125ECE4D76}"/>
                </a:ext>
              </a:extLst>
            </p:cNvPr>
            <p:cNvSpPr/>
            <p:nvPr/>
          </p:nvSpPr>
          <p:spPr bwMode="auto">
            <a:xfrm>
              <a:off x="2423592" y="4405638"/>
              <a:ext cx="3866648" cy="535531"/>
            </a:xfrm>
            <a:prstGeom prst="rect">
              <a:avLst/>
            </a:prstGeom>
          </p:spPr>
          <p:txBody>
            <a:bodyPr wrap="square">
              <a:spAutoFit/>
            </a:bodyPr>
            <a:lstStyle/>
            <a:p>
              <a:pPr indent="457200" algn="r" eaLnBrk="1" hangingPunct="1">
                <a:lnSpc>
                  <a:spcPct val="120000"/>
                </a:lnSpc>
                <a:buFont typeface="Arial" panose="020B0604020202020204" pitchFamily="34" charset="0"/>
                <a:buNone/>
                <a:defRPr/>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，习近平</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在联合国日内瓦总部的演讲</a:t>
              </a:r>
            </a:p>
          </p:txBody>
        </p:sp>
        <p:pic>
          <p:nvPicPr>
            <p:cNvPr id="21"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653" y="1928193"/>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5719" y="2108811"/>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2708430" y="2418071"/>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9996"/>
            <a:ext cx="12604690" cy="6867996"/>
          </a:xfrm>
          <a:prstGeom prst="rect">
            <a:avLst/>
          </a:prstGeom>
        </p:spPr>
      </p:pic>
      <p:sp>
        <p:nvSpPr>
          <p:cNvPr id="3" name="矩形 2">
            <a:extLst>
              <a:ext uri="{FF2B5EF4-FFF2-40B4-BE49-F238E27FC236}">
                <a16:creationId xmlns:a16="http://schemas.microsoft.com/office/drawing/2014/main" xmlns="" id="{5F05A1D0-9941-49D7-9D79-BE9C0759B287}"/>
              </a:ext>
            </a:extLst>
          </p:cNvPr>
          <p:cNvSpPr/>
          <p:nvPr/>
        </p:nvSpPr>
        <p:spPr>
          <a:xfrm>
            <a:off x="4412508" y="2786058"/>
            <a:ext cx="3363808" cy="1421928"/>
          </a:xfrm>
          <a:prstGeom prst="rect">
            <a:avLst/>
          </a:prstGeom>
        </p:spPr>
        <p:txBody>
          <a:bodyPr wrap="square">
            <a:spAutoFit/>
          </a:bodyPr>
          <a:lstStyle/>
          <a:p>
            <a:pPr lvl="0"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海内存知己</a:t>
            </a:r>
          </a:p>
          <a:p>
            <a:pPr lvl="0"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天涯若比邻</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3305172" y="1986971"/>
            <a:ext cx="5578481"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四、积极发展全球伙伴关系</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1529" y="2707793"/>
            <a:ext cx="10080000" cy="0"/>
          </a:xfrm>
          <a:prstGeom prst="straightConnector1">
            <a:avLst/>
          </a:prstGeom>
          <a:ln w="12700" cmpd="sng">
            <a:solidFill>
              <a:schemeClr val="bg1">
                <a:lumMod val="9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3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6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59" y="869470"/>
            <a:ext cx="3277577" cy="3279609"/>
          </a:xfrm>
          <a:prstGeom prst="rect">
            <a:avLst/>
          </a:prstGeom>
          <a:effectLst>
            <a:outerShdw blurRad="50800" dist="38100" dir="2700000" algn="tl" rotWithShape="0">
              <a:prstClr val="black">
                <a:alpha val="40000"/>
              </a:prstClr>
            </a:outerShdw>
          </a:effectLst>
        </p:spPr>
      </p:pic>
      <p:grpSp>
        <p:nvGrpSpPr>
          <p:cNvPr id="2" name="组合 1"/>
          <p:cNvGrpSpPr/>
          <p:nvPr/>
        </p:nvGrpSpPr>
        <p:grpSpPr>
          <a:xfrm>
            <a:off x="1775520" y="4653136"/>
            <a:ext cx="8784976" cy="1539550"/>
            <a:chOff x="766762" y="4338968"/>
            <a:chExt cx="10658475" cy="1971598"/>
          </a:xfrm>
        </p:grpSpPr>
        <p:sp>
          <p:nvSpPr>
            <p:cNvPr id="20" name="矩形 19">
              <a:extLst>
                <a:ext uri="{FF2B5EF4-FFF2-40B4-BE49-F238E27FC236}">
                  <a16:creationId xmlns:a16="http://schemas.microsoft.com/office/drawing/2014/main" xmlns="" id="{C03B523D-004C-452D-9D43-336F63A325D0}"/>
                </a:ext>
              </a:extLst>
            </p:cNvPr>
            <p:cNvSpPr/>
            <p:nvPr/>
          </p:nvSpPr>
          <p:spPr>
            <a:xfrm>
              <a:off x="926313" y="4453932"/>
              <a:ext cx="10498924" cy="1856634"/>
            </a:xfrm>
            <a:prstGeom prst="rect">
              <a:avLst/>
            </a:prstGeom>
            <a:solidFill>
              <a:schemeClr val="bg1"/>
            </a:solidFill>
            <a:ln w="12700" cap="flat" cmpd="sng" algn="ctr">
              <a:solidFill>
                <a:srgbClr val="EE5612"/>
              </a:solidFill>
              <a:prstDash val="solid"/>
            </a:ln>
          </p:spPr>
          <p:txBody>
            <a:bodyPr rtlCol="0" anchor="ctr"/>
            <a:lstStyle/>
            <a:p>
              <a:pPr algn="ctr" eaLnBrk="1" hangingPunct="1"/>
              <a:endParaRPr lang="zh-CN" altLang="en-US"/>
            </a:p>
          </p:txBody>
        </p:sp>
        <p:sp>
          <p:nvSpPr>
            <p:cNvPr id="21" name="矩形 20">
              <a:extLst>
                <a:ext uri="{FF2B5EF4-FFF2-40B4-BE49-F238E27FC236}">
                  <a16:creationId xmlns:a16="http://schemas.microsoft.com/office/drawing/2014/main" xmlns="" id="{484C379A-39F4-4573-8743-9CAD3985D294}"/>
                </a:ext>
              </a:extLst>
            </p:cNvPr>
            <p:cNvSpPr/>
            <p:nvPr/>
          </p:nvSpPr>
          <p:spPr>
            <a:xfrm>
              <a:off x="766762" y="4338968"/>
              <a:ext cx="10498924" cy="1856634"/>
            </a:xfrm>
            <a:prstGeom prst="rect">
              <a:avLst/>
            </a:prstGeom>
            <a:solidFill>
              <a:schemeClr val="bg1"/>
            </a:solidFill>
            <a:ln w="12700" cap="flat" cmpd="sng" algn="ctr">
              <a:solidFill>
                <a:srgbClr val="EE5612"/>
              </a:solidFill>
              <a:prstDash val="solid"/>
            </a:ln>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sp>
        <p:nvSpPr>
          <p:cNvPr id="22" name="矩形 21">
            <a:extLst>
              <a:ext uri="{FF2B5EF4-FFF2-40B4-BE49-F238E27FC236}">
                <a16:creationId xmlns:a16="http://schemas.microsoft.com/office/drawing/2014/main" xmlns="" id="{848CFBFC-81E9-4E51-8802-58E9BAF7DF3F}"/>
              </a:ext>
            </a:extLst>
          </p:cNvPr>
          <p:cNvSpPr/>
          <p:nvPr/>
        </p:nvSpPr>
        <p:spPr>
          <a:xfrm>
            <a:off x="2855640" y="4869160"/>
            <a:ext cx="6680791" cy="1107996"/>
          </a:xfrm>
          <a:prstGeom prst="rect">
            <a:avLst/>
          </a:prstGeom>
          <a:noFill/>
        </p:spPr>
        <p:txBody>
          <a:bodyPr wrap="square" rtlCol="0">
            <a:spAutoFit/>
          </a:bodyPr>
          <a:lstStyle/>
          <a:p>
            <a:pPr indent="612000" algn="just">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完善我国</a:t>
            </a:r>
            <a:r>
              <a:rPr lang="zh-CN" altLang="en-US" sz="2200" b="1" dirty="0">
                <a:solidFill>
                  <a:srgbClr val="EE5612"/>
                </a:solidFill>
                <a:latin typeface="微软雅黑" panose="020B0503020204020204" pitchFamily="34" charset="-122"/>
                <a:ea typeface="微软雅黑" panose="020B0503020204020204" pitchFamily="34" charset="-122"/>
              </a:rPr>
              <a:t>全方位、多层次、立体化</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的外交</a:t>
            </a:r>
            <a:r>
              <a:rPr lang="zh-CN" altLang="en-US" sz="2200" dirty="0" smtClean="0">
                <a:solidFill>
                  <a:schemeClr val="tx1">
                    <a:lumMod val="85000"/>
                    <a:lumOff val="15000"/>
                  </a:schemeClr>
                </a:solidFill>
                <a:latin typeface="微软雅黑" panose="020B0503020204020204" pitchFamily="34" charset="-122"/>
                <a:ea typeface="微软雅黑" panose="020B0503020204020204" pitchFamily="34" charset="-122"/>
              </a:rPr>
              <a:t>布局，打造</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覆盖全球的</a:t>
            </a:r>
            <a:r>
              <a:rPr lang="zh-CN" altLang="en-US" sz="2200" dirty="0" smtClean="0">
                <a:solidFill>
                  <a:schemeClr val="tx1">
                    <a:lumMod val="85000"/>
                    <a:lumOff val="15000"/>
                  </a:schemeClr>
                </a:solidFill>
                <a:latin typeface="微软雅黑" panose="020B0503020204020204" pitchFamily="34" charset="-122"/>
                <a:ea typeface="微软雅黑" panose="020B0503020204020204" pitchFamily="34" charset="-122"/>
              </a:rPr>
              <a:t>“朋友圈”。 </a:t>
            </a:r>
            <a:endParaRPr lang="zh-CN" altLang="en-US" sz="2200" dirty="0">
              <a:solidFill>
                <a:schemeClr val="tx1">
                  <a:lumMod val="85000"/>
                  <a:lumOff val="15000"/>
                </a:schemeClr>
              </a:solidFill>
            </a:endParaRPr>
          </a:p>
        </p:txBody>
      </p:sp>
      <p:sp>
        <p:nvSpPr>
          <p:cNvPr id="3" name="矩形 2"/>
          <p:cNvSpPr/>
          <p:nvPr/>
        </p:nvSpPr>
        <p:spPr>
          <a:xfrm>
            <a:off x="6456040" y="1333737"/>
            <a:ext cx="3456384" cy="553998"/>
          </a:xfrm>
          <a:prstGeom prst="rect">
            <a:avLst/>
          </a:prstGeom>
        </p:spPr>
        <p:txBody>
          <a:bodyPr wrap="square">
            <a:spAutoFit/>
          </a:bodyPr>
          <a:lstStyle/>
          <a:p>
            <a:pPr marL="285750" indent="-285750">
              <a:lnSpc>
                <a:spcPct val="150000"/>
              </a:lnSpc>
              <a:buClr>
                <a:srgbClr val="C00000"/>
              </a:buClr>
              <a:buSzPct val="80000"/>
              <a:buFont typeface="Wingdings" panose="05000000000000000000" pitchFamily="2" charset="2"/>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以周边和大国为</a:t>
            </a:r>
            <a:r>
              <a:rPr lang="zh-CN" altLang="en-US" sz="2000" b="1" dirty="0">
                <a:solidFill>
                  <a:srgbClr val="C00000"/>
                </a:solidFill>
                <a:latin typeface="微软雅黑" panose="020B0503020204020204" pitchFamily="34" charset="-122"/>
                <a:ea typeface="微软雅黑" panose="020B0503020204020204" pitchFamily="34" charset="-122"/>
              </a:rPr>
              <a:t>重点</a:t>
            </a:r>
            <a:endParaRPr lang="en-US" altLang="zh-CN" sz="2000"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6456040" y="2281830"/>
            <a:ext cx="3456384" cy="553998"/>
          </a:xfrm>
          <a:prstGeom prst="rect">
            <a:avLst/>
          </a:prstGeom>
        </p:spPr>
        <p:txBody>
          <a:bodyPr wrap="square">
            <a:spAutoFit/>
          </a:bodyPr>
          <a:lstStyle/>
          <a:p>
            <a:pPr marL="285750" indent="-285750">
              <a:lnSpc>
                <a:spcPct val="150000"/>
              </a:lnSpc>
              <a:buClr>
                <a:srgbClr val="C00000"/>
              </a:buClr>
              <a:buSzPct val="80000"/>
              <a:buFont typeface="Wingdings" panose="05000000000000000000" pitchFamily="2" charset="2"/>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以发展中国家为</a:t>
            </a:r>
            <a:r>
              <a:rPr lang="zh-CN" altLang="en-US" sz="2000" b="1" dirty="0">
                <a:solidFill>
                  <a:srgbClr val="C00000"/>
                </a:solidFill>
                <a:latin typeface="微软雅黑" panose="020B0503020204020204" pitchFamily="34" charset="-122"/>
                <a:ea typeface="微软雅黑" panose="020B0503020204020204" pitchFamily="34" charset="-122"/>
              </a:rPr>
              <a:t>基础</a:t>
            </a:r>
          </a:p>
        </p:txBody>
      </p:sp>
      <p:sp>
        <p:nvSpPr>
          <p:cNvPr id="5" name="矩形 4"/>
          <p:cNvSpPr/>
          <p:nvPr/>
        </p:nvSpPr>
        <p:spPr>
          <a:xfrm>
            <a:off x="6456040" y="3229923"/>
            <a:ext cx="2577642" cy="553998"/>
          </a:xfrm>
          <a:prstGeom prst="rect">
            <a:avLst/>
          </a:prstGeom>
        </p:spPr>
        <p:txBody>
          <a:bodyPr wrap="square">
            <a:spAutoFit/>
          </a:bodyPr>
          <a:lstStyle/>
          <a:p>
            <a:pPr marL="285750" indent="-285750">
              <a:lnSpc>
                <a:spcPct val="150000"/>
              </a:lnSpc>
              <a:buClr>
                <a:srgbClr val="C00000"/>
              </a:buClr>
              <a:buSzPct val="80000"/>
              <a:buFont typeface="Wingdings" panose="05000000000000000000" pitchFamily="2" charset="2"/>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以多边为</a:t>
            </a:r>
            <a:r>
              <a:rPr lang="zh-CN" altLang="en-US" sz="2000" b="1" dirty="0">
                <a:solidFill>
                  <a:srgbClr val="C00000"/>
                </a:solidFill>
                <a:latin typeface="微软雅黑" panose="020B0503020204020204" pitchFamily="34" charset="-122"/>
                <a:ea typeface="微软雅黑" panose="020B0503020204020204" pitchFamily="34" charset="-122"/>
              </a:rPr>
              <a:t>舞台</a:t>
            </a:r>
          </a:p>
        </p:txBody>
      </p:sp>
      <p:cxnSp>
        <p:nvCxnSpPr>
          <p:cNvPr id="7" name="直接箭头连接符 6"/>
          <p:cNvCxnSpPr/>
          <p:nvPr/>
        </p:nvCxnSpPr>
        <p:spPr>
          <a:xfrm>
            <a:off x="6102255" y="1293673"/>
            <a:ext cx="0" cy="2520956"/>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2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9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5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5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436194" y="571480"/>
            <a:ext cx="9319612" cy="55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lnSpc>
                <a:spcPct val="140000"/>
              </a:lnSpc>
              <a:buFont typeface="Arial" panose="020B0604020202020204" pitchFamily="34" charset="0"/>
              <a:buNone/>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推进大国协调和合作，构建总体稳定、均衡发展的大国关系框架</a:t>
            </a:r>
          </a:p>
        </p:txBody>
      </p:sp>
      <p:grpSp>
        <p:nvGrpSpPr>
          <p:cNvPr id="20" name="组合 19"/>
          <p:cNvGrpSpPr/>
          <p:nvPr/>
        </p:nvGrpSpPr>
        <p:grpSpPr bwMode="auto">
          <a:xfrm>
            <a:off x="6096000" y="3999563"/>
            <a:ext cx="5995384" cy="2477914"/>
            <a:chOff x="6420790" y="3579085"/>
            <a:chExt cx="7515683" cy="3251685"/>
          </a:xfrm>
        </p:grpSpPr>
        <p:pic>
          <p:nvPicPr>
            <p:cNvPr id="22"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6420790" y="3579085"/>
              <a:ext cx="6896736" cy="325168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pic>
        <p:sp>
          <p:nvSpPr>
            <p:cNvPr id="23" name="矩形 5"/>
            <p:cNvSpPr>
              <a:spLocks noChangeArrowheads="1"/>
            </p:cNvSpPr>
            <p:nvPr/>
          </p:nvSpPr>
          <p:spPr bwMode="auto">
            <a:xfrm>
              <a:off x="10854720" y="6351252"/>
              <a:ext cx="3081753" cy="444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金砖伙伴关系</a:t>
              </a:r>
              <a:endParaRPr lang="zh-CN" altLang="en-US" sz="1600" b="1" dirty="0">
                <a:solidFill>
                  <a:schemeClr val="bg1"/>
                </a:solidFill>
                <a:effectLst>
                  <a:outerShdw blurRad="38100" dist="38100" dir="2700000" algn="tl">
                    <a:srgbClr val="000000">
                      <a:alpha val="43137"/>
                    </a:srgbClr>
                  </a:outerShdw>
                </a:effectLst>
              </a:endParaRPr>
            </a:p>
          </p:txBody>
        </p:sp>
      </p:grpSp>
      <p:grpSp>
        <p:nvGrpSpPr>
          <p:cNvPr id="25" name="组合 24"/>
          <p:cNvGrpSpPr/>
          <p:nvPr/>
        </p:nvGrpSpPr>
        <p:grpSpPr bwMode="auto">
          <a:xfrm>
            <a:off x="623391" y="1229778"/>
            <a:ext cx="5254281" cy="2594104"/>
            <a:chOff x="-1750556" y="321151"/>
            <a:chExt cx="6585344" cy="3384754"/>
          </a:xfrm>
        </p:grpSpPr>
        <p:pic>
          <p:nvPicPr>
            <p:cNvPr id="26" name="图片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50556" y="321151"/>
              <a:ext cx="6585344" cy="337458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pic>
        <p:sp>
          <p:nvSpPr>
            <p:cNvPr id="27" name="矩形 8"/>
            <p:cNvSpPr>
              <a:spLocks noChangeArrowheads="1"/>
            </p:cNvSpPr>
            <p:nvPr/>
          </p:nvSpPr>
          <p:spPr bwMode="auto">
            <a:xfrm>
              <a:off x="-1668674" y="3007151"/>
              <a:ext cx="4944616" cy="698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eaLnBrk="1" hangingPunct="1">
                <a:lnSpc>
                  <a:spcPct val="180000"/>
                </a:lnSpc>
                <a:defRPr/>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中俄互为最主要、最重要的战略协作伙伴</a:t>
              </a:r>
              <a:endPar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068158" y="1234276"/>
            <a:ext cx="6080843" cy="2626772"/>
            <a:chOff x="6068158" y="1234276"/>
            <a:chExt cx="6080843" cy="2626772"/>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68158" y="1234276"/>
              <a:ext cx="5529482" cy="262677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0" name="矩形 3"/>
            <p:cNvSpPr>
              <a:spLocks noChangeArrowheads="1"/>
            </p:cNvSpPr>
            <p:nvPr/>
          </p:nvSpPr>
          <p:spPr bwMode="auto">
            <a:xfrm>
              <a:off x="9331819" y="3333903"/>
              <a:ext cx="2817182" cy="473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180000"/>
                </a:lnSpc>
                <a:defRPr/>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中美新型大国关系</a:t>
              </a:r>
              <a:endPar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1" name="组合 30"/>
          <p:cNvGrpSpPr/>
          <p:nvPr/>
        </p:nvGrpSpPr>
        <p:grpSpPr bwMode="auto">
          <a:xfrm>
            <a:off x="551384" y="3949297"/>
            <a:ext cx="5326289" cy="2578446"/>
            <a:chOff x="-682317" y="4071746"/>
            <a:chExt cx="6676017" cy="3231991"/>
          </a:xfrm>
        </p:grpSpPr>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580147" y="4071746"/>
              <a:ext cx="6573847" cy="323199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pic>
        <p:sp>
          <p:nvSpPr>
            <p:cNvPr id="33" name="矩形 4"/>
            <p:cNvSpPr>
              <a:spLocks noChangeArrowheads="1"/>
            </p:cNvSpPr>
            <p:nvPr/>
          </p:nvSpPr>
          <p:spPr bwMode="auto">
            <a:xfrm>
              <a:off x="-682317" y="6632468"/>
              <a:ext cx="3225848" cy="671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eaLnBrk="1" hangingPunct="1">
                <a:lnSpc>
                  <a:spcPct val="180000"/>
                </a:lnSpc>
              </a:pPr>
              <a:r>
                <a:rPr lang="zh-CN" altLang="en-US" sz="1600" b="1" dirty="0">
                  <a:solidFill>
                    <a:schemeClr val="bg1"/>
                  </a:solidFill>
                  <a:latin typeface="微软雅黑" panose="020B0503020204020204" pitchFamily="34" charset="-122"/>
                  <a:ea typeface="微软雅黑" panose="020B0503020204020204" pitchFamily="34" charset="-122"/>
                </a:rPr>
                <a:t>中欧全面战略伙伴关系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7F90C100-2030-47F9-BC34-C33A75E4B409}"/>
              </a:ext>
            </a:extLst>
          </p:cNvPr>
          <p:cNvSpPr txBox="1">
            <a:spLocks noChangeArrowheads="1"/>
          </p:cNvSpPr>
          <p:nvPr/>
        </p:nvSpPr>
        <p:spPr bwMode="auto">
          <a:xfrm>
            <a:off x="6816080" y="1772816"/>
            <a:ext cx="4392488" cy="421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indent="0" algn="just" eaLnBrk="1">
              <a:lnSpc>
                <a:spcPct val="150000"/>
              </a:lnSpc>
              <a:buFont typeface="Arial" panose="020B0604020202020204" pitchFamily="34" charset="0"/>
              <a:buNone/>
            </a:pPr>
            <a:r>
              <a:rPr lang="zh-CN" altLang="en-US" sz="2600"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我们呼吁，各国人民同心协力，构建人类命运共同体，建设持久和平、普遍安全、共同繁荣、开放包容、清洁美丽的世界</a:t>
            </a:r>
            <a:r>
              <a:rPr lang="zh-CN" altLang="en-US" sz="2400" b="1" dirty="0" smtClean="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a:t>
            </a:r>
            <a:endParaRPr lang="en-US" altLang="zh-CN" sz="2400" b="1" dirty="0" smtClean="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endParaRPr>
          </a:p>
          <a:p>
            <a:pPr indent="0" algn="r" eaLnBrk="1">
              <a:lnSpc>
                <a:spcPct val="120000"/>
              </a:lnSpc>
              <a:spcBef>
                <a:spcPts val="1200"/>
              </a:spcBef>
            </a:pPr>
            <a:r>
              <a:rPr lang="en-US" altLang="zh-CN" sz="1200" dirty="0" smtClean="0">
                <a:solidFill>
                  <a:schemeClr val="bg1"/>
                </a:solidFill>
                <a:latin typeface="微软雅黑" panose="020B0503020204020204" pitchFamily="34" charset="-122"/>
                <a:ea typeface="微软雅黑" panose="020B0503020204020204" pitchFamily="34" charset="-122"/>
              </a:rPr>
              <a:t>——2017</a:t>
            </a:r>
            <a:r>
              <a:rPr lang="zh-CN" altLang="en-US" sz="1200" dirty="0">
                <a:solidFill>
                  <a:schemeClr val="bg1"/>
                </a:solidFill>
                <a:latin typeface="微软雅黑" panose="020B0503020204020204" pitchFamily="34" charset="-122"/>
                <a:ea typeface="微软雅黑" panose="020B0503020204020204" pitchFamily="34" charset="-122"/>
              </a:rPr>
              <a:t>年</a:t>
            </a:r>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r>
              <a:rPr lang="en-US" altLang="zh-CN" sz="1200" dirty="0">
                <a:solidFill>
                  <a:schemeClr val="bg1"/>
                </a:solidFill>
                <a:latin typeface="微软雅黑" panose="020B0503020204020204" pitchFamily="34" charset="-122"/>
                <a:ea typeface="微软雅黑" panose="020B0503020204020204" pitchFamily="34" charset="-122"/>
              </a:rPr>
              <a:t>18</a:t>
            </a:r>
            <a:r>
              <a:rPr lang="zh-CN" altLang="en-US" sz="1200" dirty="0" smtClean="0">
                <a:solidFill>
                  <a:schemeClr val="bg1"/>
                </a:solidFill>
                <a:latin typeface="微软雅黑" panose="020B0503020204020204" pitchFamily="34" charset="-122"/>
                <a:ea typeface="微软雅黑" panose="020B0503020204020204" pitchFamily="34" charset="-122"/>
              </a:rPr>
              <a:t>日，习近平在中国共产党</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indent="0" algn="r" eaLnBrk="1">
              <a:lnSpc>
                <a:spcPct val="120000"/>
              </a:lnSpc>
              <a:spcBef>
                <a:spcPts val="0"/>
              </a:spcBef>
            </a:pPr>
            <a:r>
              <a:rPr lang="zh-CN" altLang="en-US" sz="1200" dirty="0" smtClean="0">
                <a:solidFill>
                  <a:schemeClr val="bg1"/>
                </a:solidFill>
                <a:latin typeface="微软雅黑" panose="020B0503020204020204" pitchFamily="34" charset="-122"/>
                <a:ea typeface="微软雅黑" panose="020B0503020204020204" pitchFamily="34" charset="-122"/>
              </a:rPr>
              <a:t>第十九次全国</a:t>
            </a:r>
            <a:r>
              <a:rPr lang="zh-CN" altLang="en-US" sz="1200" dirty="0">
                <a:solidFill>
                  <a:schemeClr val="bg1"/>
                </a:solidFill>
                <a:latin typeface="微软雅黑" panose="020B0503020204020204" pitchFamily="34" charset="-122"/>
                <a:ea typeface="微软雅黑" panose="020B0503020204020204" pitchFamily="34" charset="-122"/>
              </a:rPr>
              <a:t>代表大会上的</a:t>
            </a:r>
            <a:r>
              <a:rPr lang="zh-CN" altLang="en-US" sz="1200" dirty="0" smtClean="0">
                <a:solidFill>
                  <a:schemeClr val="bg1"/>
                </a:solidFill>
                <a:latin typeface="微软雅黑" panose="020B0503020204020204" pitchFamily="34" charset="-122"/>
                <a:ea typeface="微软雅黑" panose="020B0503020204020204" pitchFamily="34" charset="-122"/>
              </a:rPr>
              <a:t>报告</a:t>
            </a:r>
            <a:endParaRPr lang="zh-CN" altLang="en-US" sz="1200" dirty="0">
              <a:solidFill>
                <a:schemeClr val="bg1"/>
              </a:solidFill>
              <a:latin typeface="微软雅黑" panose="020B0503020204020204" pitchFamily="34" charset="-122"/>
              <a:ea typeface="微软雅黑" panose="020B0503020204020204" pitchFamily="34" charset="-122"/>
            </a:endParaRPr>
          </a:p>
          <a:p>
            <a:pPr indent="0" algn="just" eaLnBrk="1">
              <a:lnSpc>
                <a:spcPct val="150000"/>
              </a:lnSpc>
              <a:buFont typeface="Arial" panose="020B0604020202020204" pitchFamily="34" charset="0"/>
              <a:buNone/>
            </a:pPr>
            <a:endParaRPr lang="en-US" altLang="zh-CN" sz="2400"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endParaRPr>
          </a:p>
        </p:txBody>
      </p:sp>
      <p:pic>
        <p:nvPicPr>
          <p:cNvPr id="3" name="图片 4">
            <a:extLst>
              <a:ext uri="{FF2B5EF4-FFF2-40B4-BE49-F238E27FC236}">
                <a16:creationId xmlns:a16="http://schemas.microsoft.com/office/drawing/2014/main" xmlns="" id="{52B1E70E-DBF9-4E92-BC08-157C35BC1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28775"/>
            <a:ext cx="653891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形 7">
            <a:extLst>
              <a:ext uri="{FF2B5EF4-FFF2-40B4-BE49-F238E27FC236}">
                <a16:creationId xmlns:a16="http://schemas.microsoft.com/office/drawing/2014/main" xmlns="" id="{B587E36F-B8E1-4617-A6F6-F10673203397}"/>
              </a:ext>
            </a:extLst>
          </p:cNvPr>
          <p:cNvPicPr>
            <a:picLocks noChangeAspect="1"/>
          </p:cNvPicPr>
          <p:nvPr/>
        </p:nvPicPr>
        <p:blipFill>
          <a:blip r:embed="rId5" cstate="print">
            <a:extLst/>
          </a:blip>
          <a:stretch>
            <a:fillRect/>
          </a:stretch>
        </p:blipFill>
        <p:spPr>
          <a:xfrm>
            <a:off x="5663952" y="3419061"/>
            <a:ext cx="576263" cy="576263"/>
          </a:xfrm>
          <a:prstGeom prst="rect">
            <a:avLst/>
          </a:prstGeom>
        </p:spPr>
      </p:pic>
      <p:pic>
        <p:nvPicPr>
          <p:cNvPr id="4" name="26讲-03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1384" y="-819472"/>
            <a:ext cx="609600" cy="609601"/>
          </a:xfrm>
          <a:prstGeom prst="rect">
            <a:avLst/>
          </a:prstGeom>
        </p:spPr>
      </p:pic>
    </p:spTree>
    <p:extLst>
      <p:ext uri="{BB962C8B-B14F-4D97-AF65-F5344CB8AC3E}">
        <p14:creationId xmlns:p14="http://schemas.microsoft.com/office/powerpoint/2010/main" val="33678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6" presetClass="emph" presetSubtype="0" repeatCount="indefinite" fill="hold" nodeType="withEffect">
                                  <p:stCondLst>
                                    <p:cond delay="0"/>
                                  </p:stCondLst>
                                  <p:childTnLst>
                                    <p:animEffect transition="out" filter="fade">
                                      <p:cBhvr>
                                        <p:cTn id="17" dur="1000" tmFilter="0, 0; .2, .5; .8, .5; 1, 0"/>
                                        <p:tgtEl>
                                          <p:spTgt spid="7"/>
                                        </p:tgtEl>
                                      </p:cBhvr>
                                    </p:animEffect>
                                    <p:animScale>
                                      <p:cBhvr>
                                        <p:cTn id="18"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728" fill="hold"/>
                                        <p:tgtEl>
                                          <p:spTgt spid="4"/>
                                        </p:tgtEl>
                                      </p:cBhvr>
                                    </p:cmd>
                                  </p:childTnLst>
                                </p:cTn>
                              </p:par>
                            </p:childTnLst>
                          </p:cTn>
                        </p:par>
                      </p:childTnLst>
                    </p:cTn>
                  </p:par>
                </p:childTnLst>
              </p:cTn>
              <p:nextCondLst>
                <p:cond evt="onClick" delay="0">
                  <p:tgtEl>
                    <p:spTgt spid="7"/>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E:\三十讲\二十六讲\素材\QQ图片20180721120859.jpg"/>
          <p:cNvPicPr>
            <a:picLocks noChangeAspect="1" noChangeArrowheads="1"/>
          </p:cNvPicPr>
          <p:nvPr/>
        </p:nvPicPr>
        <p:blipFill>
          <a:blip r:embed="rId3"/>
          <a:srcRect b="8173"/>
          <a:stretch>
            <a:fillRect/>
          </a:stretch>
        </p:blipFill>
        <p:spPr bwMode="auto">
          <a:xfrm>
            <a:off x="4514656" y="3168445"/>
            <a:ext cx="3050574" cy="2033716"/>
          </a:xfrm>
          <a:prstGeom prst="rect">
            <a:avLst/>
          </a:prstGeom>
          <a:ln w="38100">
            <a:solidFill>
              <a:schemeClr val="bg1"/>
            </a:solidFill>
          </a:ln>
          <a:effectLst>
            <a:outerShdw blurRad="50800" dist="38100" dir="2700000" algn="tl" rotWithShape="0">
              <a:prstClr val="black">
                <a:alpha val="40000"/>
              </a:prstClr>
            </a:outerShdw>
          </a:effectLst>
        </p:spPr>
      </p:pic>
      <p:pic>
        <p:nvPicPr>
          <p:cNvPr id="20" name="Picture 4" descr="E:\三十讲\二十六讲\素材\QQ图片20180721121010.jpg"/>
          <p:cNvPicPr>
            <a:picLocks noChangeAspect="1" noChangeArrowheads="1"/>
          </p:cNvPicPr>
          <p:nvPr/>
        </p:nvPicPr>
        <p:blipFill>
          <a:blip r:embed="rId4"/>
          <a:srcRect b="8676"/>
          <a:stretch>
            <a:fillRect/>
          </a:stretch>
        </p:blipFill>
        <p:spPr bwMode="auto">
          <a:xfrm>
            <a:off x="8112225" y="3168445"/>
            <a:ext cx="3050574" cy="2033716"/>
          </a:xfrm>
          <a:prstGeom prst="rect">
            <a:avLst/>
          </a:prstGeom>
          <a:ln w="38100">
            <a:solidFill>
              <a:schemeClr val="bg1"/>
            </a:solidFill>
          </a:ln>
          <a:effectLst>
            <a:outerShdw blurRad="50800" dist="38100" dir="2700000" algn="tl" rotWithShape="0">
              <a:prstClr val="black">
                <a:alpha val="40000"/>
              </a:prstClr>
            </a:outerShdw>
          </a:effectLst>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18" y="3183767"/>
            <a:ext cx="2960177" cy="2052389"/>
          </a:xfrm>
          <a:prstGeom prst="rect">
            <a:avLst/>
          </a:prstGeom>
          <a:ln w="38100">
            <a:solidFill>
              <a:schemeClr val="bg1"/>
            </a:solidFill>
          </a:ln>
          <a:effectLst>
            <a:outerShdw blurRad="50800" dist="38100" dir="2700000" algn="tl" rotWithShape="0">
              <a:prstClr val="black">
                <a:alpha val="40000"/>
              </a:prstClr>
            </a:outerShdw>
          </a:effectLst>
        </p:spPr>
      </p:pic>
      <p:sp>
        <p:nvSpPr>
          <p:cNvPr id="26" name="矩形 25"/>
          <p:cNvSpPr/>
          <p:nvPr/>
        </p:nvSpPr>
        <p:spPr>
          <a:xfrm>
            <a:off x="1064818" y="5367955"/>
            <a:ext cx="2960177" cy="535531"/>
          </a:xfrm>
          <a:prstGeom prst="rect">
            <a:avLst/>
          </a:prstGeom>
        </p:spPr>
        <p:txBody>
          <a:bodyPr wrap="square">
            <a:spAutoFit/>
          </a:bodyPr>
          <a:lstStyle/>
          <a:p>
            <a:pPr algn="just" hangingPunct="1">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22</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日，习近平在莫斯科克里姆林宫与俄罗斯总统普京举行会谈。</a:t>
            </a:r>
            <a:endParaRPr lang="zh-CN" altLang="en-US" sz="1200" dirty="0">
              <a:solidFill>
                <a:schemeClr val="tx1">
                  <a:lumMod val="85000"/>
                  <a:lumOff val="15000"/>
                </a:schemeClr>
              </a:solidFill>
            </a:endParaRPr>
          </a:p>
        </p:txBody>
      </p:sp>
      <p:sp>
        <p:nvSpPr>
          <p:cNvPr id="27" name="矩形 26"/>
          <p:cNvSpPr/>
          <p:nvPr/>
        </p:nvSpPr>
        <p:spPr>
          <a:xfrm>
            <a:off x="4586664" y="5353617"/>
            <a:ext cx="2877488" cy="757130"/>
          </a:xfrm>
          <a:prstGeom prst="rect">
            <a:avLst/>
          </a:prstGeom>
        </p:spPr>
        <p:txBody>
          <a:bodyPr wrap="square">
            <a:spAutoFit/>
          </a:bodyPr>
          <a:lstStyle/>
          <a:p>
            <a:pPr algn="just" hangingPunct="1">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2015</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月8日，习近平在莫斯科为在华参加过抗日战争的俄罗斯老战士颁发纪念奖章。</a:t>
            </a:r>
          </a:p>
        </p:txBody>
      </p:sp>
      <p:sp>
        <p:nvSpPr>
          <p:cNvPr id="28" name="矩形 27"/>
          <p:cNvSpPr/>
          <p:nvPr/>
        </p:nvSpPr>
        <p:spPr>
          <a:xfrm>
            <a:off x="8112224" y="5369382"/>
            <a:ext cx="3050575" cy="738344"/>
          </a:xfrm>
          <a:prstGeom prst="rect">
            <a:avLst/>
          </a:prstGeom>
        </p:spPr>
        <p:txBody>
          <a:bodyPr wrap="square">
            <a:spAutoFit/>
          </a:bodyPr>
          <a:lstStyle/>
          <a:p>
            <a:pPr algn="just" hangingPunct="1">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2018年6月8日，习近平同俄罗斯总统普京在天津体育馆共同观看中俄青少年冰球友谊赛。</a:t>
            </a:r>
          </a:p>
        </p:txBody>
      </p:sp>
      <p:grpSp>
        <p:nvGrpSpPr>
          <p:cNvPr id="6" name="组合 5"/>
          <p:cNvGrpSpPr/>
          <p:nvPr/>
        </p:nvGrpSpPr>
        <p:grpSpPr>
          <a:xfrm>
            <a:off x="1064819" y="980728"/>
            <a:ext cx="10097980" cy="1656184"/>
            <a:chOff x="1064819" y="980728"/>
            <a:chExt cx="10097980" cy="1656184"/>
          </a:xfrm>
        </p:grpSpPr>
        <p:grpSp>
          <p:nvGrpSpPr>
            <p:cNvPr id="2" name="组合 1"/>
            <p:cNvGrpSpPr/>
            <p:nvPr/>
          </p:nvGrpSpPr>
          <p:grpSpPr>
            <a:xfrm>
              <a:off x="1064819" y="980728"/>
              <a:ext cx="10097980" cy="1656184"/>
              <a:chOff x="1064819" y="692696"/>
              <a:chExt cx="10097980" cy="1656184"/>
            </a:xfrm>
          </p:grpSpPr>
          <p:sp>
            <p:nvSpPr>
              <p:cNvPr id="21" name="圆角矩形 20"/>
              <p:cNvSpPr/>
              <p:nvPr/>
            </p:nvSpPr>
            <p:spPr>
              <a:xfrm>
                <a:off x="1064819" y="692696"/>
                <a:ext cx="10097980" cy="1656184"/>
              </a:xfrm>
              <a:prstGeom prst="roundRect">
                <a:avLst/>
              </a:prstGeom>
              <a:solidFill>
                <a:srgbClr val="FFFCD3"/>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22" name="文本框 21"/>
              <p:cNvSpPr txBox="1"/>
              <p:nvPr/>
            </p:nvSpPr>
            <p:spPr>
              <a:xfrm>
                <a:off x="2711624" y="836712"/>
                <a:ext cx="8049635" cy="1048172"/>
              </a:xfrm>
              <a:prstGeom prst="rect">
                <a:avLst/>
              </a:prstGeom>
              <a:noFill/>
            </p:spPr>
            <p:txBody>
              <a:bodyPr wrap="square" rtlCol="0">
                <a:spAutoFit/>
              </a:bodyPr>
              <a:lstStyle/>
              <a:p>
                <a:pPr>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sym typeface="+mn-ea"/>
                  </a:rPr>
                  <a:t>　　中俄互为最主要、最重要的战略协作伙伴，两国关系在各自外交全局和对外政策中都占据优先地位。</a:t>
                </a:r>
              </a:p>
            </p:txBody>
          </p:sp>
        </p:grpSp>
        <p:sp>
          <p:nvSpPr>
            <p:cNvPr id="4" name="矩形 3"/>
            <p:cNvSpPr/>
            <p:nvPr/>
          </p:nvSpPr>
          <p:spPr>
            <a:xfrm>
              <a:off x="4583832" y="2247845"/>
              <a:ext cx="6096000" cy="276999"/>
            </a:xfrm>
            <a:prstGeom prst="rect">
              <a:avLst/>
            </a:prstGeom>
          </p:spPr>
          <p:txBody>
            <a:bodyPr>
              <a:spAutoFit/>
            </a:bodyPr>
            <a:lstStyle/>
            <a:p>
              <a:pPr algn="r"/>
              <a:r>
                <a:rPr lang="en-US" altLang="zh-CN" sz="1200" dirty="0">
                  <a:latin typeface="微软雅黑" panose="020B0503020204020204" pitchFamily="34" charset="-122"/>
                  <a:ea typeface="微软雅黑" panose="020B0503020204020204" pitchFamily="34" charset="-122"/>
                </a:rPr>
                <a:t>——2013</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19</a:t>
              </a:r>
              <a:r>
                <a:rPr lang="zh-CN" altLang="en-US" sz="1200" dirty="0" smtClean="0">
                  <a:latin typeface="微软雅黑" panose="020B0503020204020204" pitchFamily="34" charset="-122"/>
                  <a:ea typeface="微软雅黑" panose="020B0503020204020204" pitchFamily="34" charset="-122"/>
                </a:rPr>
                <a:t>日，习近平在人民大会堂</a:t>
              </a:r>
              <a:r>
                <a:rPr lang="zh-CN" altLang="en-US" sz="1200" dirty="0">
                  <a:latin typeface="微软雅黑" panose="020B0503020204020204" pitchFamily="34" charset="-122"/>
                  <a:ea typeface="微软雅黑" panose="020B0503020204020204" pitchFamily="34" charset="-122"/>
                </a:rPr>
                <a:t>接受金砖国家媒体联合</a:t>
              </a:r>
              <a:r>
                <a:rPr lang="zh-CN" altLang="en-US" sz="1200" dirty="0" smtClean="0">
                  <a:latin typeface="微软雅黑" panose="020B0503020204020204" pitchFamily="34" charset="-122"/>
                  <a:ea typeface="微软雅黑" panose="020B0503020204020204" pitchFamily="34" charset="-122"/>
                </a:rPr>
                <a:t>采访</a:t>
              </a:r>
              <a:endParaRPr lang="zh-CN" altLang="en-US" sz="1200" dirty="0">
                <a:latin typeface="微软雅黑" panose="020B0503020204020204" pitchFamily="34" charset="-122"/>
                <a:ea typeface="微软雅黑" panose="020B0503020204020204" pitchFamily="34" charset="-122"/>
              </a:endParaRPr>
            </a:p>
          </p:txBody>
        </p:sp>
        <p:pic>
          <p:nvPicPr>
            <p:cNvPr id="17" name="图片 2">
              <a:extLst>
                <a:ext uri="{FF2B5EF4-FFF2-40B4-BE49-F238E27FC236}">
                  <a16:creationId xmlns="" xmlns:a16="http://schemas.microsoft.com/office/drawing/2014/main" id="{44092EDF-4894-4580-8D99-36A2EAAF38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9456" y="1203137"/>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1852167" y="1512397"/>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23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8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435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48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E:\三十讲\二十六讲\素材\QQ图片20180721121913.jpg"/>
          <p:cNvPicPr>
            <a:picLocks noChangeAspect="1" noChangeArrowheads="1"/>
          </p:cNvPicPr>
          <p:nvPr/>
        </p:nvPicPr>
        <p:blipFill>
          <a:blip r:embed="rId3"/>
          <a:srcRect/>
          <a:stretch>
            <a:fillRect/>
          </a:stretch>
        </p:blipFill>
        <p:spPr bwMode="auto">
          <a:xfrm>
            <a:off x="759170" y="1322112"/>
            <a:ext cx="5262303" cy="3876686"/>
          </a:xfrm>
          <a:prstGeom prst="rect">
            <a:avLst/>
          </a:prstGeom>
          <a:ln w="38100">
            <a:solidFill>
              <a:schemeClr val="bg1"/>
            </a:solidFill>
          </a:ln>
          <a:effectLst>
            <a:outerShdw blurRad="50800" dist="38100" dir="2700000" algn="tl" rotWithShape="0">
              <a:prstClr val="black">
                <a:alpha val="40000"/>
              </a:prstClr>
            </a:outerShdw>
          </a:effectLst>
        </p:spPr>
      </p:pic>
      <p:sp>
        <p:nvSpPr>
          <p:cNvPr id="24" name="矩形 23"/>
          <p:cNvSpPr/>
          <p:nvPr/>
        </p:nvSpPr>
        <p:spPr>
          <a:xfrm>
            <a:off x="759170" y="5445224"/>
            <a:ext cx="5262303" cy="535531"/>
          </a:xfrm>
          <a:prstGeom prst="rect">
            <a:avLst/>
          </a:prstGeom>
        </p:spPr>
        <p:txBody>
          <a:bodyPr wrap="square">
            <a:spAutoFit/>
          </a:bodyPr>
          <a:lstStyle/>
          <a:p>
            <a:pPr algn="just">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2017年4月6日，习近平在美国佛罗里达州海湖庄园同美国总统特朗普举行中美元首会晤。</a:t>
            </a:r>
          </a:p>
        </p:txBody>
      </p:sp>
      <p:grpSp>
        <p:nvGrpSpPr>
          <p:cNvPr id="5" name="组合 4"/>
          <p:cNvGrpSpPr/>
          <p:nvPr/>
        </p:nvGrpSpPr>
        <p:grpSpPr>
          <a:xfrm>
            <a:off x="6528048" y="1124744"/>
            <a:ext cx="4968552" cy="4536504"/>
            <a:chOff x="6528048" y="1124744"/>
            <a:chExt cx="4968552" cy="4536504"/>
          </a:xfrm>
        </p:grpSpPr>
        <p:grpSp>
          <p:nvGrpSpPr>
            <p:cNvPr id="3" name="组合 2"/>
            <p:cNvGrpSpPr/>
            <p:nvPr/>
          </p:nvGrpSpPr>
          <p:grpSpPr>
            <a:xfrm>
              <a:off x="6528048" y="1124744"/>
              <a:ext cx="4968552" cy="4536504"/>
              <a:chOff x="6471315" y="1340768"/>
              <a:chExt cx="4968552" cy="4536504"/>
            </a:xfrm>
          </p:grpSpPr>
          <p:grpSp>
            <p:nvGrpSpPr>
              <p:cNvPr id="2" name="组合 1"/>
              <p:cNvGrpSpPr/>
              <p:nvPr/>
            </p:nvGrpSpPr>
            <p:grpSpPr>
              <a:xfrm>
                <a:off x="6471315" y="1340768"/>
                <a:ext cx="4968552" cy="4536504"/>
                <a:chOff x="6471315" y="1412776"/>
                <a:chExt cx="4968552" cy="4536504"/>
              </a:xfrm>
            </p:grpSpPr>
            <p:sp>
              <p:nvSpPr>
                <p:cNvPr id="18" name="圆角矩形 17">
                  <a:extLst>
                    <a:ext uri="{FF2B5EF4-FFF2-40B4-BE49-F238E27FC236}">
                      <a16:creationId xmlns:a16="http://schemas.microsoft.com/office/drawing/2014/main" xmlns="" id="{A7CCD63C-9A30-45AE-9232-6747C9A289DF}"/>
                    </a:ext>
                  </a:extLst>
                </p:cNvPr>
                <p:cNvSpPr/>
                <p:nvPr/>
              </p:nvSpPr>
              <p:spPr bwMode="auto">
                <a:xfrm>
                  <a:off x="6471315" y="1412776"/>
                  <a:ext cx="4968552" cy="453650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22" name="文本框 21"/>
                <p:cNvSpPr txBox="1"/>
                <p:nvPr/>
              </p:nvSpPr>
              <p:spPr>
                <a:xfrm>
                  <a:off x="6847546" y="2814910"/>
                  <a:ext cx="4176178" cy="2346283"/>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　　作为最大的发展中国家、最大的发达国家、世界前两大经济体，中美两国在维护世界和平稳定、促进全球发展繁荣方面肩负着特殊的重要责任，拥有广泛的共同利益。</a:t>
                  </a:r>
                </a:p>
              </p:txBody>
            </p:sp>
          </p:grpSp>
          <p:sp>
            <p:nvSpPr>
              <p:cNvPr id="11" name="矩形 10">
                <a:extLst>
                  <a:ext uri="{FF2B5EF4-FFF2-40B4-BE49-F238E27FC236}">
                    <a16:creationId xmlns:a16="http://schemas.microsoft.com/office/drawing/2014/main" xmlns="" id="{7D5EB4E0-4199-4AE6-B5AB-28125ECE4D76}"/>
                  </a:ext>
                </a:extLst>
              </p:cNvPr>
              <p:cNvSpPr/>
              <p:nvPr/>
            </p:nvSpPr>
            <p:spPr bwMode="auto">
              <a:xfrm>
                <a:off x="7047380" y="5197725"/>
                <a:ext cx="3960440" cy="535531"/>
              </a:xfrm>
              <a:prstGeom prst="rect">
                <a:avLst/>
              </a:prstGeom>
            </p:spPr>
            <p:txBody>
              <a:bodyPr wrap="square">
                <a:spAutoFit/>
              </a:bodyPr>
              <a:lstStyle/>
              <a:p>
                <a:pPr indent="457200" algn="r" eaLnBrk="1" hangingPunct="1">
                  <a:lnSpc>
                    <a:spcPct val="120000"/>
                  </a:lnSpc>
                  <a:buFont typeface="Arial" panose="020B0604020202020204" pitchFamily="34" charset="0"/>
                  <a:buNone/>
                  <a:defRPr/>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2016</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11</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9</a:t>
                </a:r>
                <a:r>
                  <a:rPr lang="zh-CN" altLang="en-US" sz="1200" dirty="0" smtClean="0">
                    <a:latin typeface="微软雅黑" panose="020B0503020204020204" pitchFamily="34" charset="-122"/>
                    <a:ea typeface="微软雅黑" panose="020B0503020204020204" pitchFamily="34" charset="-122"/>
                  </a:rPr>
                  <a:t>日，习近平向</a:t>
                </a:r>
                <a:r>
                  <a:rPr lang="zh-CN" altLang="en-US" sz="1200" dirty="0">
                    <a:latin typeface="微软雅黑" panose="020B0503020204020204" pitchFamily="34" charset="-122"/>
                    <a:ea typeface="微软雅黑" panose="020B0503020204020204" pitchFamily="34" charset="-122"/>
                  </a:rPr>
                  <a:t>美国当选</a:t>
                </a:r>
                <a:r>
                  <a:rPr lang="zh-CN" altLang="en-US" sz="1200" dirty="0" smtClean="0">
                    <a:latin typeface="微软雅黑" panose="020B0503020204020204" pitchFamily="34" charset="-122"/>
                    <a:ea typeface="微软雅黑" panose="020B0503020204020204" pitchFamily="34" charset="-122"/>
                  </a:rPr>
                  <a:t>总统</a:t>
                </a:r>
                <a:r>
                  <a:rPr lang="en-US" altLang="zh-CN" sz="1200" dirty="0" smtClean="0">
                    <a:latin typeface="微软雅黑" panose="020B0503020204020204" pitchFamily="34" charset="-122"/>
                    <a:ea typeface="微软雅黑" panose="020B0503020204020204" pitchFamily="34" charset="-122"/>
                  </a:rPr>
                  <a:t/>
                </a:r>
                <a:br>
                  <a:rPr lang="en-US" altLang="zh-CN" sz="1200" dirty="0" smtClean="0">
                    <a:latin typeface="微软雅黑" panose="020B0503020204020204" pitchFamily="34" charset="-122"/>
                    <a:ea typeface="微软雅黑" panose="020B0503020204020204" pitchFamily="34" charset="-122"/>
                  </a:rPr>
                </a:br>
                <a:r>
                  <a:rPr lang="zh-CN" altLang="en-US" sz="1200" dirty="0" smtClean="0">
                    <a:latin typeface="微软雅黑" panose="020B0503020204020204" pitchFamily="34" charset="-122"/>
                    <a:ea typeface="微软雅黑" panose="020B0503020204020204" pitchFamily="34" charset="-122"/>
                  </a:rPr>
                  <a:t>唐纳德</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特朗普致贺</a:t>
                </a:r>
                <a:r>
                  <a:rPr lang="zh-CN" altLang="en-US" sz="1200" dirty="0" smtClean="0">
                    <a:latin typeface="微软雅黑" panose="020B0503020204020204" pitchFamily="34" charset="-122"/>
                    <a:ea typeface="微软雅黑" panose="020B0503020204020204" pitchFamily="34" charset="-122"/>
                  </a:rPr>
                  <a:t>电</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4"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4948" y="1268760"/>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6080" y="1449378"/>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7468791" y="1758638"/>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759525" y="5445224"/>
            <a:ext cx="5472608" cy="535531"/>
          </a:xfrm>
          <a:prstGeom prst="rect">
            <a:avLst/>
          </a:prstGeom>
        </p:spPr>
        <p:txBody>
          <a:bodyPr wrap="square">
            <a:spAutoFit/>
          </a:bodyPr>
          <a:lstStyle/>
          <a:p>
            <a:pPr algn="just">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2018年7月16日，习近平在北京钓鱼台国宾馆会见来华出席第二十次中国欧盟领导人会晤的欧洲理事会主席图斯克和欧盟委员会主席容克。</a:t>
            </a:r>
          </a:p>
        </p:txBody>
      </p:sp>
      <p:pic>
        <p:nvPicPr>
          <p:cNvPr id="10" name="Picture 2" descr="E:\三十讲\二十六讲\素材\QQ图片20180721125645.jpg">
            <a:extLst>
              <a:ext uri="{FF2B5EF4-FFF2-40B4-BE49-F238E27FC236}">
                <a16:creationId xmlns:a16="http://schemas.microsoft.com/office/drawing/2014/main" xmlns="" id="{09F1FC16-DCD1-4D75-96C8-26CE40AF004D}"/>
              </a:ext>
            </a:extLst>
          </p:cNvPr>
          <p:cNvPicPr>
            <a:picLocks noChangeAspect="1" noChangeArrowheads="1"/>
          </p:cNvPicPr>
          <p:nvPr/>
        </p:nvPicPr>
        <p:blipFill rotWithShape="1">
          <a:blip r:embed="rId3"/>
          <a:srcRect l="-884" r="-537"/>
          <a:stretch/>
        </p:blipFill>
        <p:spPr bwMode="auto">
          <a:xfrm>
            <a:off x="762768" y="1322112"/>
            <a:ext cx="5529043" cy="3876686"/>
          </a:xfrm>
          <a:prstGeom prst="rect">
            <a:avLst/>
          </a:prstGeom>
          <a:ln w="38100">
            <a:solidFill>
              <a:schemeClr val="bg1"/>
            </a:solidFill>
          </a:ln>
          <a:effectLst>
            <a:outerShdw blurRad="50800" dist="38100" dir="2700000" algn="tl" rotWithShape="0">
              <a:prstClr val="black">
                <a:alpha val="40000"/>
              </a:prstClr>
            </a:outerShdw>
          </a:effectLst>
        </p:spPr>
      </p:pic>
      <p:grpSp>
        <p:nvGrpSpPr>
          <p:cNvPr id="4" name="组合 3"/>
          <p:cNvGrpSpPr/>
          <p:nvPr/>
        </p:nvGrpSpPr>
        <p:grpSpPr>
          <a:xfrm>
            <a:off x="6816079" y="1223721"/>
            <a:ext cx="4686721" cy="4069084"/>
            <a:chOff x="6816079" y="1223721"/>
            <a:chExt cx="4686721" cy="4069084"/>
          </a:xfrm>
        </p:grpSpPr>
        <p:grpSp>
          <p:nvGrpSpPr>
            <p:cNvPr id="2" name="组合 1"/>
            <p:cNvGrpSpPr/>
            <p:nvPr/>
          </p:nvGrpSpPr>
          <p:grpSpPr>
            <a:xfrm>
              <a:off x="6816079" y="1223721"/>
              <a:ext cx="4686721" cy="4069084"/>
              <a:chOff x="6816079" y="1223721"/>
              <a:chExt cx="4686721" cy="4069084"/>
            </a:xfrm>
          </p:grpSpPr>
          <p:sp>
            <p:nvSpPr>
              <p:cNvPr id="19" name="圆角矩形 18">
                <a:extLst>
                  <a:ext uri="{FF2B5EF4-FFF2-40B4-BE49-F238E27FC236}">
                    <a16:creationId xmlns:a16="http://schemas.microsoft.com/office/drawing/2014/main" xmlns="" id="{A7CCD63C-9A30-45AE-9232-6747C9A289DF}"/>
                  </a:ext>
                </a:extLst>
              </p:cNvPr>
              <p:cNvSpPr/>
              <p:nvPr/>
            </p:nvSpPr>
            <p:spPr bwMode="auto">
              <a:xfrm>
                <a:off x="6816079" y="1223721"/>
                <a:ext cx="4686721" cy="406908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23" name="文本框 22"/>
              <p:cNvSpPr txBox="1"/>
              <p:nvPr/>
            </p:nvSpPr>
            <p:spPr>
              <a:xfrm>
                <a:off x="7008424" y="2729393"/>
                <a:ext cx="4302029" cy="1723549"/>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　　欧洲是多极化世界的重要一极，是中国的全面战略伙伴</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gn="r">
                  <a:lnSpc>
                    <a:spcPct val="150000"/>
                  </a:lnSpc>
                  <a:spcBef>
                    <a:spcPts val="1200"/>
                  </a:spcBef>
                </a:pPr>
                <a:r>
                  <a:rPr lang="en-US" altLang="zh-CN" sz="1200" dirty="0" smtClean="0">
                    <a:solidFill>
                      <a:prstClr val="black">
                        <a:lumMod val="85000"/>
                        <a:lumOff val="15000"/>
                      </a:prstClr>
                    </a:solidFill>
                    <a:latin typeface="微软雅黑" panose="020B0503020204020204" pitchFamily="34" charset="-122"/>
                    <a:ea typeface="微软雅黑" panose="020B0503020204020204" pitchFamily="34" charset="-122"/>
                  </a:rPr>
                  <a:t>——2014</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3</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月</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23</a:t>
                </a:r>
                <a:r>
                  <a:rPr lang="zh-CN" altLang="en-US" sz="1200" dirty="0" smtClean="0">
                    <a:solidFill>
                      <a:prstClr val="black">
                        <a:lumMod val="85000"/>
                        <a:lumOff val="15000"/>
                      </a:prstClr>
                    </a:solidFill>
                    <a:latin typeface="微软雅黑" panose="020B0503020204020204" pitchFamily="34" charset="-122"/>
                    <a:ea typeface="微软雅黑" panose="020B0503020204020204" pitchFamily="34" charset="-122"/>
                  </a:rPr>
                  <a:t>日，习近平在荷兰</a:t>
                </a:r>
                <a:r>
                  <a:rPr lang="en-US" altLang="zh-CN" sz="1200" dirty="0" smtClean="0">
                    <a:solidFill>
                      <a:prstClr val="black">
                        <a:lumMod val="85000"/>
                        <a:lumOff val="15000"/>
                      </a:prstClr>
                    </a:solidFill>
                    <a:latin typeface="微软雅黑" panose="020B0503020204020204" pitchFamily="34" charset="-122"/>
                    <a:ea typeface="微软雅黑" panose="020B0503020204020204" pitchFamily="34" charset="-122"/>
                  </a:rPr>
                  <a:t>《</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新鹿特丹商业报</a:t>
                </a:r>
                <a:r>
                  <a:rPr lang="en-US" altLang="zh-CN" sz="1200" dirty="0" smtClean="0">
                    <a:solidFill>
                      <a:prstClr val="black">
                        <a:lumMod val="85000"/>
                        <a:lumOff val="15000"/>
                      </a:prstClr>
                    </a:solidFill>
                    <a:latin typeface="微软雅黑" panose="020B0503020204020204" pitchFamily="34" charset="-122"/>
                    <a:ea typeface="微软雅黑" panose="020B0503020204020204" pitchFamily="34" charset="-122"/>
                  </a:rPr>
                  <a:t>》</a:t>
                </a:r>
                <a:r>
                  <a:rPr lang="zh-CN" altLang="en-US" sz="1200" dirty="0" smtClean="0">
                    <a:solidFill>
                      <a:prstClr val="black">
                        <a:lumMod val="85000"/>
                        <a:lumOff val="15000"/>
                      </a:prstClr>
                    </a:solidFill>
                    <a:latin typeface="微软雅黑" panose="020B0503020204020204" pitchFamily="34" charset="-122"/>
                    <a:ea typeface="微软雅黑" panose="020B0503020204020204" pitchFamily="34" charset="-122"/>
                  </a:rPr>
                  <a:t>上发表的署名文章</a:t>
                </a:r>
                <a:endPar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pic>
          <p:nvPicPr>
            <p:cNvPr id="13"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4948" y="1308374"/>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nvGrpSpPr>
          <p:grpSpPr>
            <a:xfrm>
              <a:off x="7074014" y="1488992"/>
              <a:ext cx="1038210" cy="699958"/>
              <a:chOff x="565333" y="1246144"/>
              <a:chExt cx="1038210" cy="699958"/>
            </a:xfrm>
          </p:grpSpPr>
          <p:pic>
            <p:nvPicPr>
              <p:cNvPr id="15"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479376" y="5557765"/>
            <a:ext cx="5904656" cy="535531"/>
          </a:xfrm>
          <a:prstGeom prst="rect">
            <a:avLst/>
          </a:prstGeom>
        </p:spPr>
        <p:txBody>
          <a:bodyPr wrap="square">
            <a:spAutoFit/>
          </a:bodyPr>
          <a:lstStyle/>
          <a:p>
            <a:pPr algn="just">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25</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，习近平</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应邀出席在南非约翰内斯堡举行的金砖国家工商论坛，并发表题为</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顺应时代潮流  实现共同发展</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的重要讲话。</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15" y="1266711"/>
            <a:ext cx="5561645" cy="4090899"/>
          </a:xfrm>
          <a:prstGeom prst="rect">
            <a:avLst/>
          </a:prstGeom>
          <a:ln w="38100">
            <a:solidFill>
              <a:schemeClr val="bg1"/>
            </a:solidFill>
          </a:ln>
          <a:effectLst>
            <a:outerShdw blurRad="50800" dist="38100" dir="2700000" algn="tl" rotWithShape="0">
              <a:prstClr val="black">
                <a:alpha val="40000"/>
              </a:prstClr>
            </a:outerShdw>
          </a:effectLst>
        </p:spPr>
      </p:pic>
      <p:grpSp>
        <p:nvGrpSpPr>
          <p:cNvPr id="5" name="组合 4"/>
          <p:cNvGrpSpPr/>
          <p:nvPr/>
        </p:nvGrpSpPr>
        <p:grpSpPr>
          <a:xfrm>
            <a:off x="6600056" y="1266711"/>
            <a:ext cx="4889387" cy="4090899"/>
            <a:chOff x="6600056" y="1266711"/>
            <a:chExt cx="4889387" cy="4090899"/>
          </a:xfrm>
        </p:grpSpPr>
        <p:grpSp>
          <p:nvGrpSpPr>
            <p:cNvPr id="3" name="组合 2"/>
            <p:cNvGrpSpPr/>
            <p:nvPr/>
          </p:nvGrpSpPr>
          <p:grpSpPr>
            <a:xfrm>
              <a:off x="6600056" y="1266711"/>
              <a:ext cx="4889387" cy="4090899"/>
              <a:chOff x="6816080" y="1163294"/>
              <a:chExt cx="4889387" cy="4090899"/>
            </a:xfrm>
          </p:grpSpPr>
          <p:sp>
            <p:nvSpPr>
              <p:cNvPr id="13" name="圆角矩形 12">
                <a:extLst>
                  <a:ext uri="{FF2B5EF4-FFF2-40B4-BE49-F238E27FC236}">
                    <a16:creationId xmlns:a16="http://schemas.microsoft.com/office/drawing/2014/main" xmlns="" id="{A7CCD63C-9A30-45AE-9232-6747C9A289DF}"/>
                  </a:ext>
                </a:extLst>
              </p:cNvPr>
              <p:cNvSpPr/>
              <p:nvPr/>
            </p:nvSpPr>
            <p:spPr bwMode="auto">
              <a:xfrm>
                <a:off x="6816080" y="1163294"/>
                <a:ext cx="4889387" cy="4090899"/>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27" name="文本框 26"/>
              <p:cNvSpPr txBox="1"/>
              <p:nvPr/>
            </p:nvSpPr>
            <p:spPr>
              <a:xfrm>
                <a:off x="7108709" y="2517696"/>
                <a:ext cx="4304128" cy="2536079"/>
              </a:xfrm>
              <a:prstGeom prst="rect">
                <a:avLst/>
              </a:prstGeom>
              <a:noFill/>
            </p:spPr>
            <p:txBody>
              <a:bodyPr wrap="square" rtlCol="0" anchor="t">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金砖国家要把握历史大势，深化战略伙伴关系，巩固“三轮驱动”合作架构，让第二个“金色十年”的美好愿景变为现实</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0" algn="r">
                  <a:lnSpc>
                    <a:spcPct val="120000"/>
                  </a:lnSpc>
                  <a:spcBef>
                    <a:spcPts val="1200"/>
                  </a:spcBef>
                </a:pPr>
                <a:r>
                  <a:rPr lang="en-US" altLang="zh-CN" sz="1200" dirty="0" smtClean="0">
                    <a:solidFill>
                      <a:prstClr val="black">
                        <a:lumMod val="85000"/>
                        <a:lumOff val="15000"/>
                      </a:prstClr>
                    </a:solidFill>
                    <a:latin typeface="微软雅黑" panose="020B0503020204020204" pitchFamily="34" charset="-122"/>
                    <a:ea typeface="微软雅黑" panose="020B0503020204020204" pitchFamily="34" charset="-122"/>
                  </a:rPr>
                  <a:t>——2018</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7</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月</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26</a:t>
                </a:r>
                <a:r>
                  <a:rPr lang="zh-CN" altLang="en-US" sz="1200" dirty="0" smtClean="0">
                    <a:solidFill>
                      <a:prstClr val="black">
                        <a:lumMod val="85000"/>
                        <a:lumOff val="15000"/>
                      </a:prstClr>
                    </a:solidFill>
                    <a:latin typeface="微软雅黑" panose="020B0503020204020204" pitchFamily="34" charset="-122"/>
                    <a:ea typeface="微软雅黑" panose="020B0503020204020204" pitchFamily="34" charset="-122"/>
                  </a:rPr>
                  <a:t>日，习近平在金砖</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国家</a:t>
                </a:r>
                <a:r>
                  <a:rPr lang="zh-CN" altLang="en-US" sz="1200" dirty="0" smtClean="0">
                    <a:solidFill>
                      <a:prstClr val="black">
                        <a:lumMod val="85000"/>
                        <a:lumOff val="15000"/>
                      </a:prstClr>
                    </a:solidFill>
                    <a:latin typeface="微软雅黑" panose="020B0503020204020204" pitchFamily="34" charset="-122"/>
                    <a:ea typeface="微软雅黑" panose="020B0503020204020204" pitchFamily="34" charset="-122"/>
                  </a:rPr>
                  <a:t>领导人</a:t>
                </a:r>
                <a:r>
                  <a:rPr lang="en-US" altLang="zh-CN" sz="1200" dirty="0" smtClean="0">
                    <a:solidFill>
                      <a:prstClr val="black">
                        <a:lumMod val="85000"/>
                        <a:lumOff val="15000"/>
                      </a:prstClr>
                    </a:solidFill>
                    <a:latin typeface="微软雅黑" panose="020B0503020204020204" pitchFamily="34" charset="-122"/>
                    <a:ea typeface="微软雅黑" panose="020B0503020204020204" pitchFamily="34" charset="-122"/>
                  </a:rPr>
                  <a:t/>
                </a:r>
                <a:br>
                  <a:rPr lang="en-US" altLang="zh-CN" sz="1200" dirty="0" smtClean="0">
                    <a:solidFill>
                      <a:prstClr val="black">
                        <a:lumMod val="85000"/>
                        <a:lumOff val="15000"/>
                      </a:prstClr>
                    </a:solidFill>
                    <a:latin typeface="微软雅黑" panose="020B0503020204020204" pitchFamily="34" charset="-122"/>
                    <a:ea typeface="微软雅黑" panose="020B0503020204020204" pitchFamily="34" charset="-122"/>
                  </a:rPr>
                </a:br>
                <a:r>
                  <a:rPr lang="zh-CN" altLang="en-US" sz="1200" dirty="0" smtClean="0">
                    <a:solidFill>
                      <a:prstClr val="black">
                        <a:lumMod val="85000"/>
                        <a:lumOff val="15000"/>
                      </a:prstClr>
                    </a:solidFill>
                    <a:latin typeface="微软雅黑" panose="020B0503020204020204" pitchFamily="34" charset="-122"/>
                    <a:ea typeface="微软雅黑" panose="020B0503020204020204" pitchFamily="34" charset="-122"/>
                  </a:rPr>
                  <a:t>第十</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次</a:t>
                </a:r>
                <a:r>
                  <a:rPr lang="zh-CN" altLang="en-US" sz="1200" dirty="0" smtClean="0">
                    <a:solidFill>
                      <a:prstClr val="black">
                        <a:lumMod val="85000"/>
                        <a:lumOff val="15000"/>
                      </a:prstClr>
                    </a:solidFill>
                    <a:latin typeface="微软雅黑" panose="020B0503020204020204" pitchFamily="34" charset="-122"/>
                    <a:ea typeface="微软雅黑" panose="020B0503020204020204" pitchFamily="34" charset="-122"/>
                  </a:rPr>
                  <a:t>会晤上的讲话</a:t>
                </a:r>
                <a:endPar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pic>
          <p:nvPicPr>
            <p:cNvPr id="12"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4948" y="1308374"/>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nvGrpSpPr>
          <p:grpSpPr>
            <a:xfrm>
              <a:off x="6888088" y="1488992"/>
              <a:ext cx="1038210" cy="699958"/>
              <a:chOff x="565333" y="1246144"/>
              <a:chExt cx="1038210" cy="699958"/>
            </a:xfrm>
          </p:grpSpPr>
          <p:pic>
            <p:nvPicPr>
              <p:cNvPr id="15"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11239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7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a:stretch>
            <a:fillRect/>
          </a:stretch>
        </p:blipFill>
        <p:spPr>
          <a:xfrm>
            <a:off x="11115593" y="6013225"/>
            <a:ext cx="1181100" cy="209550"/>
          </a:xfrm>
          <a:prstGeom prst="rect">
            <a:avLst/>
          </a:prstGeom>
        </p:spPr>
      </p:pic>
      <p:pic>
        <p:nvPicPr>
          <p:cNvPr id="2" name="图片 1"/>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0" y="7438"/>
            <a:ext cx="12216679" cy="6439619"/>
          </a:xfrm>
          <a:prstGeom prst="rect">
            <a:avLst/>
          </a:prstGeom>
        </p:spPr>
      </p:pic>
      <p:sp>
        <p:nvSpPr>
          <p:cNvPr id="19" name="矩形 18"/>
          <p:cNvSpPr/>
          <p:nvPr/>
        </p:nvSpPr>
        <p:spPr>
          <a:xfrm>
            <a:off x="0" y="5445224"/>
            <a:ext cx="12192000" cy="10018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2"/>
          <p:cNvSpPr txBox="1"/>
          <p:nvPr/>
        </p:nvSpPr>
        <p:spPr>
          <a:xfrm>
            <a:off x="1771738" y="5481865"/>
            <a:ext cx="8648523" cy="923330"/>
          </a:xfrm>
          <a:prstGeom prst="rect">
            <a:avLst/>
          </a:prstGeom>
          <a:noFill/>
        </p:spPr>
        <p:txBody>
          <a:bodyPr wrap="square" rtlCol="0" anchor="t">
            <a:spAutoFit/>
          </a:bodyPr>
          <a:lstStyle/>
          <a:p>
            <a:pPr indent="457200" algn="just">
              <a:lnSpc>
                <a:spcPct val="150000"/>
              </a:lnSpc>
            </a:pPr>
            <a:r>
              <a:rPr lang="zh-CN" altLang="en-US" b="1" dirty="0">
                <a:solidFill>
                  <a:schemeClr val="bg1"/>
                </a:solidFill>
                <a:latin typeface="微软雅黑" panose="020B0503020204020204" pitchFamily="34" charset="-122"/>
                <a:ea typeface="微软雅黑" panose="020B0503020204020204" pitchFamily="34" charset="-122"/>
                <a:sym typeface="+mn-ea"/>
              </a:rPr>
              <a:t>中国愿意把自身发展同周边国家发展更紧密地结合起来，欢迎周边国家搭乘中国发展</a:t>
            </a:r>
            <a:r>
              <a:rPr lang="en-US" altLang="zh-CN" b="1" dirty="0">
                <a:solidFill>
                  <a:schemeClr val="bg1"/>
                </a:solidFill>
                <a:latin typeface="微软雅黑" panose="020B0503020204020204" pitchFamily="34" charset="-122"/>
                <a:ea typeface="微软雅黑" panose="020B0503020204020204" pitchFamily="34" charset="-122"/>
                <a:sym typeface="+mn-ea"/>
              </a:rPr>
              <a:t>“</a:t>
            </a:r>
            <a:r>
              <a:rPr lang="zh-CN" altLang="en-US" b="1" dirty="0">
                <a:solidFill>
                  <a:schemeClr val="bg1"/>
                </a:solidFill>
                <a:latin typeface="微软雅黑" panose="020B0503020204020204" pitchFamily="34" charset="-122"/>
                <a:ea typeface="微软雅黑" panose="020B0503020204020204" pitchFamily="34" charset="-122"/>
                <a:sym typeface="+mn-ea"/>
              </a:rPr>
              <a:t>快车</a:t>
            </a:r>
            <a:r>
              <a:rPr lang="en-US" altLang="zh-CN" b="1" dirty="0" smtClean="0">
                <a:solidFill>
                  <a:schemeClr val="bg1"/>
                </a:solidFill>
                <a:latin typeface="微软雅黑" panose="020B0503020204020204" pitchFamily="34" charset="-122"/>
                <a:ea typeface="微软雅黑" panose="020B0503020204020204" pitchFamily="34" charset="-122"/>
                <a:sym typeface="+mn-ea"/>
              </a:rPr>
              <a:t>”</a:t>
            </a:r>
            <a:r>
              <a:rPr lang="zh-CN" altLang="en-US" b="1" dirty="0" smtClean="0">
                <a:solidFill>
                  <a:schemeClr val="bg1"/>
                </a:solidFill>
                <a:latin typeface="微软雅黑" panose="020B0503020204020204" pitchFamily="34" charset="-122"/>
                <a:ea typeface="微软雅黑" panose="020B0503020204020204" pitchFamily="34" charset="-122"/>
                <a:sym typeface="+mn-ea"/>
              </a:rPr>
              <a:t> </a:t>
            </a:r>
            <a:r>
              <a:rPr lang="en-US" altLang="zh-CN" b="1" dirty="0" smtClean="0">
                <a:solidFill>
                  <a:schemeClr val="bg1"/>
                </a:solidFill>
                <a:latin typeface="微软雅黑" panose="020B0503020204020204" pitchFamily="34" charset="-122"/>
                <a:ea typeface="微软雅黑" panose="020B0503020204020204" pitchFamily="34" charset="-122"/>
                <a:sym typeface="+mn-ea"/>
              </a:rPr>
              <a:t>“</a:t>
            </a:r>
            <a:r>
              <a:rPr lang="zh-CN" altLang="en-US" b="1" dirty="0">
                <a:solidFill>
                  <a:schemeClr val="bg1"/>
                </a:solidFill>
                <a:latin typeface="微软雅黑" panose="020B0503020204020204" pitchFamily="34" charset="-122"/>
                <a:ea typeface="微软雅黑" panose="020B0503020204020204" pitchFamily="34" charset="-122"/>
                <a:sym typeface="+mn-ea"/>
              </a:rPr>
              <a:t>便车</a:t>
            </a:r>
            <a:r>
              <a:rPr lang="en-US" altLang="zh-CN" b="1" dirty="0">
                <a:solidFill>
                  <a:schemeClr val="bg1"/>
                </a:solidFill>
                <a:latin typeface="微软雅黑" panose="020B0503020204020204" pitchFamily="34" charset="-122"/>
                <a:ea typeface="微软雅黑" panose="020B0503020204020204" pitchFamily="34" charset="-122"/>
                <a:sym typeface="+mn-ea"/>
              </a:rPr>
              <a:t>”</a:t>
            </a:r>
            <a:r>
              <a:rPr lang="zh-CN" altLang="en-US" b="1" dirty="0">
                <a:solidFill>
                  <a:schemeClr val="bg1"/>
                </a:solidFill>
                <a:latin typeface="微软雅黑" panose="020B0503020204020204" pitchFamily="34" charset="-122"/>
                <a:ea typeface="微软雅黑" panose="020B0503020204020204" pitchFamily="34" charset="-122"/>
                <a:sym typeface="+mn-ea"/>
              </a:rPr>
              <a:t>，让中国发展成果更多惠及周边，让大家一起过上好日子。</a:t>
            </a:r>
          </a:p>
        </p:txBody>
      </p:sp>
      <p:sp>
        <p:nvSpPr>
          <p:cNvPr id="22" name="文本框 21">
            <a:extLst>
              <a:ext uri="{FF2B5EF4-FFF2-40B4-BE49-F238E27FC236}">
                <a16:creationId xmlns:a16="http://schemas.microsoft.com/office/drawing/2014/main" xmlns="" id="{2AAE1250-9F16-4C95-94B3-6A14A4ABDD46}"/>
              </a:ext>
            </a:extLst>
          </p:cNvPr>
          <p:cNvSpPr txBox="1"/>
          <p:nvPr/>
        </p:nvSpPr>
        <p:spPr>
          <a:xfrm>
            <a:off x="848624" y="157353"/>
            <a:ext cx="10501571" cy="581057"/>
          </a:xfrm>
          <a:prstGeom prst="rect">
            <a:avLst/>
          </a:prstGeom>
          <a:noFill/>
        </p:spPr>
        <p:txBody>
          <a:bodyPr wrap="square" rtlCol="0">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按照亲诚惠容理念和与邻为善、以邻为伴周边外交方针深化同周边国家关系</a:t>
            </a:r>
          </a:p>
        </p:txBody>
      </p:sp>
      <p:grpSp>
        <p:nvGrpSpPr>
          <p:cNvPr id="30" name="组合 29"/>
          <p:cNvGrpSpPr/>
          <p:nvPr/>
        </p:nvGrpSpPr>
        <p:grpSpPr>
          <a:xfrm>
            <a:off x="257355" y="987581"/>
            <a:ext cx="4325073" cy="1285884"/>
            <a:chOff x="257355" y="987581"/>
            <a:chExt cx="4325073" cy="1285884"/>
          </a:xfrm>
        </p:grpSpPr>
        <p:grpSp>
          <p:nvGrpSpPr>
            <p:cNvPr id="16" name="组合 15"/>
            <p:cNvGrpSpPr/>
            <p:nvPr/>
          </p:nvGrpSpPr>
          <p:grpSpPr>
            <a:xfrm>
              <a:off x="1873949" y="987581"/>
              <a:ext cx="2708479" cy="1285884"/>
              <a:chOff x="809587" y="428604"/>
              <a:chExt cx="2708479" cy="1285884"/>
            </a:xfrm>
          </p:grpSpPr>
          <p:sp>
            <p:nvSpPr>
              <p:cNvPr id="8" name="圆角矩形标注 7"/>
              <p:cNvSpPr/>
              <p:nvPr/>
            </p:nvSpPr>
            <p:spPr>
              <a:xfrm>
                <a:off x="809587" y="428604"/>
                <a:ext cx="2708479" cy="1285884"/>
              </a:xfrm>
              <a:prstGeom prst="wedgeRoundRectCallou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921725" y="469601"/>
                <a:ext cx="2422420" cy="10265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高度重视发展同中亚各国的友好合作关系，将其视为外交优先方向</a:t>
                </a:r>
              </a:p>
            </p:txBody>
          </p:sp>
        </p:grpSp>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355" y="987788"/>
              <a:ext cx="1527602" cy="1201713"/>
            </a:xfrm>
            <a:prstGeom prst="rect">
              <a:avLst/>
            </a:prstGeom>
          </p:spPr>
        </p:pic>
      </p:grpSp>
      <p:grpSp>
        <p:nvGrpSpPr>
          <p:cNvPr id="28" name="组合 27"/>
          <p:cNvGrpSpPr/>
          <p:nvPr/>
        </p:nvGrpSpPr>
        <p:grpSpPr>
          <a:xfrm>
            <a:off x="3088396" y="3808261"/>
            <a:ext cx="6524672" cy="1578051"/>
            <a:chOff x="3088396" y="3808261"/>
            <a:chExt cx="6524672" cy="1578051"/>
          </a:xfrm>
        </p:grpSpPr>
        <p:grpSp>
          <p:nvGrpSpPr>
            <p:cNvPr id="21" name="组合 20"/>
            <p:cNvGrpSpPr/>
            <p:nvPr/>
          </p:nvGrpSpPr>
          <p:grpSpPr>
            <a:xfrm>
              <a:off x="4716392" y="3808261"/>
              <a:ext cx="4896676" cy="1428760"/>
              <a:chOff x="4716392" y="3808261"/>
              <a:chExt cx="4896676" cy="1428760"/>
            </a:xfrm>
          </p:grpSpPr>
          <p:sp>
            <p:nvSpPr>
              <p:cNvPr id="12" name="圆角矩形标注 11"/>
              <p:cNvSpPr/>
              <p:nvPr/>
            </p:nvSpPr>
            <p:spPr>
              <a:xfrm>
                <a:off x="4716392" y="3808261"/>
                <a:ext cx="4429156" cy="1428760"/>
              </a:xfrm>
              <a:prstGeom prst="wedgeRoundRectCallou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4799856" y="3884259"/>
                <a:ext cx="4813212" cy="12241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坚定发展同东盟的友好合作</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坚定支持东盟发展壮大</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坚定支持东盟共同体建设</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坚定支持东盟在东亚区域合作中发挥主导作用</a:t>
                </a:r>
              </a:p>
            </p:txBody>
          </p:sp>
        </p:grpSp>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8396" y="4185107"/>
              <a:ext cx="1594520" cy="1201205"/>
            </a:xfrm>
            <a:prstGeom prst="rect">
              <a:avLst/>
            </a:prstGeom>
          </p:spPr>
        </p:pic>
      </p:grpSp>
      <p:grpSp>
        <p:nvGrpSpPr>
          <p:cNvPr id="29" name="组合 28"/>
          <p:cNvGrpSpPr/>
          <p:nvPr/>
        </p:nvGrpSpPr>
        <p:grpSpPr>
          <a:xfrm>
            <a:off x="257355" y="2791879"/>
            <a:ext cx="4294182" cy="1285884"/>
            <a:chOff x="9702" y="3000372"/>
            <a:chExt cx="4294182" cy="1285884"/>
          </a:xfrm>
        </p:grpSpPr>
        <p:grpSp>
          <p:nvGrpSpPr>
            <p:cNvPr id="17" name="组合 16"/>
            <p:cNvGrpSpPr/>
            <p:nvPr/>
          </p:nvGrpSpPr>
          <p:grpSpPr>
            <a:xfrm>
              <a:off x="1595405" y="3000372"/>
              <a:ext cx="2708479" cy="1285884"/>
              <a:chOff x="1381091" y="4286256"/>
              <a:chExt cx="2708479" cy="1285884"/>
            </a:xfrm>
          </p:grpSpPr>
          <p:sp>
            <p:nvSpPr>
              <p:cNvPr id="9" name="圆角矩形标注 8"/>
              <p:cNvSpPr/>
              <p:nvPr/>
            </p:nvSpPr>
            <p:spPr>
              <a:xfrm>
                <a:off x="1381091" y="4286256"/>
                <a:ext cx="2708479" cy="1285884"/>
              </a:xfrm>
              <a:prstGeom prst="wedgeRoundRectCallout">
                <a:avLst/>
              </a:prstGeom>
              <a:solidFill>
                <a:srgbClr val="FFD96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1482340" y="4419321"/>
                <a:ext cx="2553577" cy="10801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600" dirty="0" smtClean="0">
                    <a:solidFill>
                      <a:schemeClr val="bg2">
                        <a:lumMod val="25000"/>
                      </a:schemeClr>
                    </a:solidFill>
                    <a:latin typeface="微软雅黑" panose="020B0503020204020204" pitchFamily="34" charset="-122"/>
                    <a:ea typeface="微软雅黑" panose="020B0503020204020204" pitchFamily="34" charset="-122"/>
                    <a:sym typeface="+mn-ea"/>
                  </a:rPr>
                  <a:t>南亚</a:t>
                </a: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各国是重要的合作</a:t>
                </a:r>
                <a:r>
                  <a:rPr lang="zh-CN" altLang="en-US" sz="1600" dirty="0" smtClean="0">
                    <a:solidFill>
                      <a:schemeClr val="bg2">
                        <a:lumMod val="25000"/>
                      </a:schemeClr>
                    </a:solidFill>
                    <a:latin typeface="微软雅黑" panose="020B0503020204020204" pitchFamily="34" charset="-122"/>
                    <a:ea typeface="微软雅黑" panose="020B0503020204020204" pitchFamily="34" charset="-122"/>
                    <a:sym typeface="+mn-ea"/>
                  </a:rPr>
                  <a:t>伙伴，中国</a:t>
                </a: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愿同南亚各国和睦相处，愿为南亚发展添砖加瓦</a:t>
                </a:r>
              </a:p>
            </p:txBody>
          </p:sp>
        </p:gr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2" y="3071810"/>
              <a:ext cx="1555546" cy="1092339"/>
            </a:xfrm>
            <a:prstGeom prst="rect">
              <a:avLst/>
            </a:prstGeom>
          </p:spPr>
        </p:pic>
      </p:grpSp>
      <p:grpSp>
        <p:nvGrpSpPr>
          <p:cNvPr id="13" name="组合 12"/>
          <p:cNvGrpSpPr/>
          <p:nvPr/>
        </p:nvGrpSpPr>
        <p:grpSpPr>
          <a:xfrm>
            <a:off x="5966767" y="797322"/>
            <a:ext cx="5383428" cy="1217310"/>
            <a:chOff x="5891827" y="730933"/>
            <a:chExt cx="5383428" cy="1217310"/>
          </a:xfrm>
        </p:grpSpPr>
        <p:grpSp>
          <p:nvGrpSpPr>
            <p:cNvPr id="20" name="组合 19"/>
            <p:cNvGrpSpPr/>
            <p:nvPr/>
          </p:nvGrpSpPr>
          <p:grpSpPr>
            <a:xfrm>
              <a:off x="7417603" y="730933"/>
              <a:ext cx="3857652" cy="1217310"/>
              <a:chOff x="7417603" y="730933"/>
              <a:chExt cx="3857652" cy="1217310"/>
            </a:xfrm>
          </p:grpSpPr>
          <p:sp>
            <p:nvSpPr>
              <p:cNvPr id="11" name="圆角矩形标注 10"/>
              <p:cNvSpPr/>
              <p:nvPr/>
            </p:nvSpPr>
            <p:spPr>
              <a:xfrm>
                <a:off x="7417603" y="730933"/>
                <a:ext cx="3857652" cy="1214446"/>
              </a:xfrm>
              <a:prstGeom prst="wedgeRoundRectCallou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7556718" y="742585"/>
                <a:ext cx="3500462" cy="12056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坚定致力于实现朝鲜半岛无核化目标</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坚定致力于维护半岛和平稳定</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坚定致力于通过对话协商解决问题</a:t>
                </a:r>
              </a:p>
            </p:txBody>
          </p:sp>
        </p:grpSp>
        <p:pic>
          <p:nvPicPr>
            <p:cNvPr id="25" name="图片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1827" y="799452"/>
              <a:ext cx="1446816" cy="1019202"/>
            </a:xfrm>
            <a:prstGeom prst="rect">
              <a:avLst/>
            </a:prstGeom>
          </p:spPr>
        </p:pic>
      </p:grpSp>
      <p:grpSp>
        <p:nvGrpSpPr>
          <p:cNvPr id="27" name="组合 26"/>
          <p:cNvGrpSpPr/>
          <p:nvPr/>
        </p:nvGrpSpPr>
        <p:grpSpPr>
          <a:xfrm>
            <a:off x="7533421" y="2420888"/>
            <a:ext cx="4245573" cy="1285884"/>
            <a:chOff x="7543002" y="2420888"/>
            <a:chExt cx="4245573" cy="1285884"/>
          </a:xfrm>
        </p:grpSpPr>
        <p:grpSp>
          <p:nvGrpSpPr>
            <p:cNvPr id="14" name="组合 13"/>
            <p:cNvGrpSpPr/>
            <p:nvPr/>
          </p:nvGrpSpPr>
          <p:grpSpPr>
            <a:xfrm>
              <a:off x="7543002" y="2420888"/>
              <a:ext cx="2428892" cy="1285884"/>
              <a:chOff x="7714072" y="2568609"/>
              <a:chExt cx="2428892" cy="1285884"/>
            </a:xfrm>
          </p:grpSpPr>
          <p:sp>
            <p:nvSpPr>
              <p:cNvPr id="10" name="圆角矩形标注 9"/>
              <p:cNvSpPr/>
              <p:nvPr/>
            </p:nvSpPr>
            <p:spPr>
              <a:xfrm rot="10800000">
                <a:off x="7714072" y="2568609"/>
                <a:ext cx="2428892" cy="1285884"/>
              </a:xfrm>
              <a:prstGeom prst="wedgeRoundRectCallou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7822944" y="2784633"/>
                <a:ext cx="2071702" cy="9361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严格遵循中日四个政治文件精神和四点原则共识，确保两国关系沿着正确方向发展</a:t>
                </a:r>
              </a:p>
            </p:txBody>
          </p:sp>
        </p:grpSp>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15138" y="2463076"/>
              <a:ext cx="1773437" cy="1199286"/>
            </a:xfrm>
            <a:prstGeom prst="rect">
              <a:avLst/>
            </a:prstGeom>
          </p:spPr>
        </p:pic>
      </p:grpSp>
      <p:pic>
        <p:nvPicPr>
          <p:cNvPr id="32" name="图片 31"/>
          <p:cNvPicPr>
            <a:picLocks noChangeAspect="1"/>
          </p:cNvPicPr>
          <p:nvPr/>
        </p:nvPicPr>
        <p:blipFill rotWithShape="1">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275" y="5157192"/>
            <a:ext cx="1152128" cy="216024"/>
          </a:xfrm>
          <a:prstGeom prst="rect">
            <a:avLst/>
          </a:prstGeom>
        </p:spPr>
      </p:pic>
    </p:spTree>
    <p:extLst>
      <p:ext uri="{BB962C8B-B14F-4D97-AF65-F5344CB8AC3E}">
        <p14:creationId xmlns:p14="http://schemas.microsoft.com/office/powerpoint/2010/main" val="28358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65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650"/>
                            </p:stCondLst>
                            <p:childTnLst>
                              <p:par>
                                <p:cTn id="15" presetID="42"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3650"/>
                            </p:stCondLst>
                            <p:childTnLst>
                              <p:par>
                                <p:cTn id="21" presetID="42"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4650"/>
                            </p:stCondLst>
                            <p:childTnLst>
                              <p:par>
                                <p:cTn id="27" presetID="42"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5650"/>
                            </p:stCondLst>
                            <p:childTnLst>
                              <p:par>
                                <p:cTn id="33" presetID="42"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par>
                          <p:cTn id="38" fill="hold">
                            <p:stCondLst>
                              <p:cond delay="665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7150"/>
                            </p:stCondLst>
                            <p:childTnLst>
                              <p:par>
                                <p:cTn id="43" presetID="10" presetClass="entr" presetSubtype="0" fill="hold" grpId="0" nodeType="after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55440" y="1623205"/>
            <a:ext cx="5160580" cy="3611590"/>
          </a:xfrm>
          <a:prstGeom prst="rect">
            <a:avLst/>
          </a:prstGeom>
          <a:ln w="38100">
            <a:solidFill>
              <a:schemeClr val="bg1"/>
            </a:solidFill>
          </a:ln>
          <a:effectLst>
            <a:outerShdw blurRad="50800" dist="38100" dir="2700000" algn="tl" rotWithShape="0">
              <a:prstClr val="black">
                <a:alpha val="40000"/>
              </a:prstClr>
            </a:outerShdw>
          </a:effectLst>
        </p:spPr>
      </p:pic>
      <p:sp>
        <p:nvSpPr>
          <p:cNvPr id="29" name="文本框 28">
            <a:extLst>
              <a:ext uri="{FF2B5EF4-FFF2-40B4-BE49-F238E27FC236}">
                <a16:creationId xmlns:a16="http://schemas.microsoft.com/office/drawing/2014/main" xmlns="" id="{4AAC8AA5-BAAA-44D9-AB7C-A0EEDCE2985F}"/>
              </a:ext>
            </a:extLst>
          </p:cNvPr>
          <p:cNvSpPr txBox="1"/>
          <p:nvPr/>
        </p:nvSpPr>
        <p:spPr>
          <a:xfrm>
            <a:off x="1576104" y="400861"/>
            <a:ext cx="9049950" cy="581057"/>
          </a:xfrm>
          <a:prstGeom prst="rect">
            <a:avLst/>
          </a:prstGeom>
          <a:noFill/>
        </p:spPr>
        <p:txBody>
          <a:bodyPr wrap="square" rtlCol="0">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秉持正确义利观和真实亲诚理念加强同发展中国家团结合作</a:t>
            </a:r>
          </a:p>
        </p:txBody>
      </p:sp>
      <p:sp>
        <p:nvSpPr>
          <p:cNvPr id="2" name="矩形 1"/>
          <p:cNvSpPr/>
          <p:nvPr/>
        </p:nvSpPr>
        <p:spPr>
          <a:xfrm>
            <a:off x="1040454" y="5413502"/>
            <a:ext cx="5040560" cy="535531"/>
          </a:xfrm>
          <a:prstGeom prst="rect">
            <a:avLst/>
          </a:prstGeom>
        </p:spPr>
        <p:txBody>
          <a:bodyPr wrap="square">
            <a:spAutoFit/>
          </a:bodyPr>
          <a:lstStyle/>
          <a:p>
            <a:pPr algn="just">
              <a:lnSpc>
                <a:spcPct val="12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年7月21日，习近平抵达达喀尔，开始对塞内加尔共和国进行国事访问。</a:t>
            </a:r>
          </a:p>
        </p:txBody>
      </p:sp>
      <p:grpSp>
        <p:nvGrpSpPr>
          <p:cNvPr id="7" name="组合 6"/>
          <p:cNvGrpSpPr/>
          <p:nvPr/>
        </p:nvGrpSpPr>
        <p:grpSpPr>
          <a:xfrm>
            <a:off x="6528048" y="1196752"/>
            <a:ext cx="4608512" cy="4896543"/>
            <a:chOff x="6528048" y="1340768"/>
            <a:chExt cx="4608512" cy="4896543"/>
          </a:xfrm>
        </p:grpSpPr>
        <p:grpSp>
          <p:nvGrpSpPr>
            <p:cNvPr id="5" name="组合 4"/>
            <p:cNvGrpSpPr/>
            <p:nvPr/>
          </p:nvGrpSpPr>
          <p:grpSpPr>
            <a:xfrm>
              <a:off x="6528048" y="1340768"/>
              <a:ext cx="4608512" cy="4896543"/>
              <a:chOff x="6528048" y="1556792"/>
              <a:chExt cx="4608512" cy="4896543"/>
            </a:xfrm>
          </p:grpSpPr>
          <p:grpSp>
            <p:nvGrpSpPr>
              <p:cNvPr id="3" name="组合 2"/>
              <p:cNvGrpSpPr/>
              <p:nvPr/>
            </p:nvGrpSpPr>
            <p:grpSpPr>
              <a:xfrm>
                <a:off x="6528048" y="1556792"/>
                <a:ext cx="4608512" cy="4896543"/>
                <a:chOff x="7068987" y="1726886"/>
                <a:chExt cx="4608512" cy="5045728"/>
              </a:xfrm>
            </p:grpSpPr>
            <p:sp>
              <p:nvSpPr>
                <p:cNvPr id="32" name="圆角矩形 31">
                  <a:extLst>
                    <a:ext uri="{FF2B5EF4-FFF2-40B4-BE49-F238E27FC236}">
                      <a16:creationId xmlns:a16="http://schemas.microsoft.com/office/drawing/2014/main" xmlns="" id="{A7CCD63C-9A30-45AE-9232-6747C9A289DF}"/>
                    </a:ext>
                  </a:extLst>
                </p:cNvPr>
                <p:cNvSpPr/>
                <p:nvPr/>
              </p:nvSpPr>
              <p:spPr bwMode="auto">
                <a:xfrm>
                  <a:off x="7068987" y="1726886"/>
                  <a:ext cx="4608512" cy="5045728"/>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30" name="文本框 29"/>
                <p:cNvSpPr txBox="1"/>
                <p:nvPr/>
              </p:nvSpPr>
              <p:spPr>
                <a:xfrm>
                  <a:off x="7468255" y="2988573"/>
                  <a:ext cx="3809975" cy="3083791"/>
                </a:xfrm>
                <a:prstGeom prst="rect">
                  <a:avLst/>
                </a:prstGeom>
                <a:noFill/>
              </p:spPr>
              <p:txBody>
                <a:bodyPr wrap="square" rtlCol="0" anchor="t">
                  <a:spAutoFit/>
                </a:bodyPr>
                <a:lstStyle/>
                <a:p>
                  <a:pPr algn="just">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把中国发展同助力非洲发展紧密结合起来，实现合作共赢、共同发展，特别是让非洲各国通过中非合作增强自主可持续发展能力。相信中非将携手构建更加紧密的中非命运共同体，不断为中非关系发展注入新动力。</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1" name="矩形 10">
                <a:extLst>
                  <a:ext uri="{FF2B5EF4-FFF2-40B4-BE49-F238E27FC236}">
                    <a16:creationId xmlns:a16="http://schemas.microsoft.com/office/drawing/2014/main" xmlns="" id="{7D5EB4E0-4199-4AE6-B5AB-28125ECE4D76}"/>
                  </a:ext>
                </a:extLst>
              </p:cNvPr>
              <p:cNvSpPr/>
              <p:nvPr/>
            </p:nvSpPr>
            <p:spPr bwMode="auto">
              <a:xfrm>
                <a:off x="6910706" y="5773789"/>
                <a:ext cx="3826585" cy="535531"/>
              </a:xfrm>
              <a:prstGeom prst="rect">
                <a:avLst/>
              </a:prstGeom>
            </p:spPr>
            <p:txBody>
              <a:bodyPr wrap="square">
                <a:spAutoFit/>
              </a:bodyPr>
              <a:lstStyle/>
              <a:p>
                <a:pPr indent="457200" algn="r" eaLnBrk="1" hangingPunct="1">
                  <a:lnSpc>
                    <a:spcPct val="120000"/>
                  </a:lnSpc>
                  <a:buFont typeface="Arial" panose="020B0604020202020204" pitchFamily="34" charset="0"/>
                  <a:buNone/>
                  <a:defRPr/>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29</a:t>
                </a:r>
                <a:r>
                  <a:rPr lang="zh-CN" altLang="en-US" sz="1200" dirty="0" smtClean="0">
                    <a:latin typeface="微软雅黑" panose="020B0503020204020204" pitchFamily="34" charset="-122"/>
                    <a:ea typeface="微软雅黑" panose="020B0503020204020204" pitchFamily="34" charset="-122"/>
                  </a:rPr>
                  <a:t>日，习近平在</a:t>
                </a:r>
                <a:r>
                  <a:rPr lang="zh-CN" altLang="en-US" sz="1200" dirty="0">
                    <a:latin typeface="微软雅黑" panose="020B0503020204020204" pitchFamily="34" charset="-122"/>
                    <a:ea typeface="微软雅黑" panose="020B0503020204020204" pitchFamily="34" charset="-122"/>
                  </a:rPr>
                  <a:t>人民大会堂同纳米比亚总统根哥布举行</a:t>
                </a:r>
                <a:r>
                  <a:rPr lang="zh-CN" altLang="en-US" sz="1200" dirty="0" smtClean="0">
                    <a:latin typeface="微软雅黑" panose="020B0503020204020204" pitchFamily="34" charset="-122"/>
                    <a:ea typeface="微软雅黑" panose="020B0503020204020204" pitchFamily="34" charset="-122"/>
                  </a:rPr>
                  <a:t>会谈时的讲话</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5"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3684" y="1407641"/>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p:nvPr/>
          </p:nvGrpSpPr>
          <p:grpSpPr>
            <a:xfrm>
              <a:off x="6744072" y="1538551"/>
              <a:ext cx="1038210" cy="699958"/>
              <a:chOff x="565333" y="1246144"/>
              <a:chExt cx="1038210" cy="699958"/>
            </a:xfrm>
          </p:grpSpPr>
          <p:pic>
            <p:nvPicPr>
              <p:cNvPr id="17"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36671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12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9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3" t="-1"/>
          <a:stretch/>
        </p:blipFill>
        <p:spPr>
          <a:xfrm>
            <a:off x="701894" y="1180545"/>
            <a:ext cx="5754672" cy="4052566"/>
          </a:xfrm>
          <a:prstGeom prst="rect">
            <a:avLst/>
          </a:prstGeom>
          <a:ln w="38100">
            <a:solidFill>
              <a:schemeClr val="bg1"/>
            </a:solidFill>
          </a:ln>
          <a:effectLst>
            <a:outerShdw blurRad="50800" dist="38100" dir="2700000" algn="tl" rotWithShape="0">
              <a:prstClr val="black">
                <a:alpha val="40000"/>
              </a:prstClr>
            </a:outerShdw>
          </a:effectLst>
        </p:spPr>
      </p:pic>
      <p:sp>
        <p:nvSpPr>
          <p:cNvPr id="14" name="矩形 13">
            <a:extLst>
              <a:ext uri="{FF2B5EF4-FFF2-40B4-BE49-F238E27FC236}">
                <a16:creationId xmlns:a16="http://schemas.microsoft.com/office/drawing/2014/main" xmlns="" id="{8CBEBE40-D84C-4136-9F71-2CD03F362902}"/>
              </a:ext>
            </a:extLst>
          </p:cNvPr>
          <p:cNvSpPr/>
          <p:nvPr/>
        </p:nvSpPr>
        <p:spPr>
          <a:xfrm>
            <a:off x="701895" y="5448824"/>
            <a:ext cx="5754672" cy="572464"/>
          </a:xfrm>
          <a:prstGeom prst="rect">
            <a:avLst/>
          </a:prstGeom>
        </p:spPr>
        <p:txBody>
          <a:bodyPr wrap="square">
            <a:spAutoFit/>
          </a:bodyPr>
          <a:lstStyle/>
          <a:p>
            <a:pPr algn="just">
              <a:lnSpc>
                <a:spcPct val="13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日，正在哥斯达黎加进行国事访问的习近平和夫人彭丽媛走访当地农户萨莫拉一家。</a:t>
            </a:r>
          </a:p>
        </p:txBody>
      </p:sp>
      <p:grpSp>
        <p:nvGrpSpPr>
          <p:cNvPr id="6" name="组合 5"/>
          <p:cNvGrpSpPr/>
          <p:nvPr/>
        </p:nvGrpSpPr>
        <p:grpSpPr>
          <a:xfrm>
            <a:off x="6816080" y="1080140"/>
            <a:ext cx="4752528" cy="4536504"/>
            <a:chOff x="6816080" y="1080140"/>
            <a:chExt cx="4752528" cy="4536504"/>
          </a:xfrm>
        </p:grpSpPr>
        <p:grpSp>
          <p:nvGrpSpPr>
            <p:cNvPr id="5" name="组合 4"/>
            <p:cNvGrpSpPr/>
            <p:nvPr/>
          </p:nvGrpSpPr>
          <p:grpSpPr>
            <a:xfrm>
              <a:off x="6816080" y="1080140"/>
              <a:ext cx="4752528" cy="4536504"/>
              <a:chOff x="6737578" y="1676918"/>
              <a:chExt cx="4752528" cy="4536504"/>
            </a:xfrm>
          </p:grpSpPr>
          <p:sp>
            <p:nvSpPr>
              <p:cNvPr id="7" name="圆角矩形 6">
                <a:extLst>
                  <a:ext uri="{FF2B5EF4-FFF2-40B4-BE49-F238E27FC236}">
                    <a16:creationId xmlns:a16="http://schemas.microsoft.com/office/drawing/2014/main" xmlns="" id="{A7CCD63C-9A30-45AE-9232-6747C9A289DF}"/>
                  </a:ext>
                </a:extLst>
              </p:cNvPr>
              <p:cNvSpPr/>
              <p:nvPr/>
            </p:nvSpPr>
            <p:spPr bwMode="auto">
              <a:xfrm>
                <a:off x="6737578" y="1676918"/>
                <a:ext cx="4752528" cy="453650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3" name="矩形 2"/>
              <p:cNvSpPr/>
              <p:nvPr/>
            </p:nvSpPr>
            <p:spPr>
              <a:xfrm>
                <a:off x="7091386" y="2931600"/>
                <a:ext cx="4044912" cy="3182410"/>
              </a:xfrm>
              <a:prstGeom prst="rect">
                <a:avLst/>
              </a:prstGeom>
            </p:spPr>
            <p:txBody>
              <a:bodyPr wrap="square">
                <a:spAutoFit/>
              </a:bodyPr>
              <a:lstStyle/>
              <a:p>
                <a:pPr algn="just" eaLnBrk="1" hangingPunct="1">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　　当前中拉关系正处在新的历史时期。以中拉论坛成立为标志，中拉整体合作顺利起航，中拉携手推进平等互利、共同发展的全面合作伙伴关系，共建中拉命运共同体，为双方各领域合作开辟了广阔前景。</a:t>
                </a:r>
              </a:p>
              <a:p>
                <a:pPr lvl="0" indent="457200" algn="r" eaLnBrk="1" hangingPunct="1">
                  <a:lnSpc>
                    <a:spcPct val="120000"/>
                  </a:lnSpc>
                  <a:spcBef>
                    <a:spcPts val="1200"/>
                  </a:spcBef>
                  <a:defRPr/>
                </a:pP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——2016</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14</a:t>
                </a:r>
                <a:r>
                  <a:rPr lang="zh-CN" altLang="en-US" sz="1200" dirty="0" smtClean="0">
                    <a:latin typeface="微软雅黑" panose="020B0503020204020204" pitchFamily="34" charset="-122"/>
                    <a:ea typeface="微软雅黑" panose="020B0503020204020204" pitchFamily="34" charset="-122"/>
                  </a:rPr>
                  <a:t>日，习近平向第十届</a:t>
                </a:r>
                <a:r>
                  <a:rPr lang="en-US" altLang="zh-CN" sz="1200" dirty="0" smtClean="0">
                    <a:latin typeface="微软雅黑" panose="020B0503020204020204" pitchFamily="34" charset="-122"/>
                    <a:ea typeface="微软雅黑" panose="020B0503020204020204" pitchFamily="34" charset="-122"/>
                  </a:rPr>
                  <a:t/>
                </a:r>
                <a:br>
                  <a:rPr lang="en-US" altLang="zh-CN" sz="1200" dirty="0" smtClean="0">
                    <a:latin typeface="微软雅黑" panose="020B0503020204020204" pitchFamily="34" charset="-122"/>
                    <a:ea typeface="微软雅黑" panose="020B0503020204020204" pitchFamily="34" charset="-122"/>
                  </a:rPr>
                </a:br>
                <a:r>
                  <a:rPr lang="zh-CN" altLang="en-US" sz="1200" dirty="0" smtClean="0">
                    <a:latin typeface="微软雅黑" panose="020B0503020204020204" pitchFamily="34" charset="-122"/>
                    <a:ea typeface="微软雅黑" panose="020B0503020204020204" pitchFamily="34" charset="-122"/>
                  </a:rPr>
                  <a:t>中国</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拉美企业家高峰会致贺信</a:t>
                </a:r>
                <a:endParaRPr lang="zh-CN" altLang="en-US" sz="1200" dirty="0">
                  <a:latin typeface="微软雅黑" panose="020B0503020204020204" pitchFamily="34" charset="-122"/>
                  <a:ea typeface="微软雅黑" panose="020B0503020204020204" pitchFamily="34" charset="-122"/>
                </a:endParaRPr>
              </a:p>
            </p:txBody>
          </p:sp>
        </p:grpSp>
        <p:pic>
          <p:nvPicPr>
            <p:cNvPr id="10"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25205" y="1124744"/>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10"/>
            <p:cNvGrpSpPr/>
            <p:nvPr/>
          </p:nvGrpSpPr>
          <p:grpSpPr>
            <a:xfrm>
              <a:off x="7053383" y="1322527"/>
              <a:ext cx="1038210" cy="699958"/>
              <a:chOff x="565333" y="1246144"/>
              <a:chExt cx="1038210" cy="699958"/>
            </a:xfrm>
          </p:grpSpPr>
          <p:pic>
            <p:nvPicPr>
              <p:cNvPr id="12"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41700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E:\三十讲\二十六讲\素材\图片3.jpg"/>
          <p:cNvPicPr>
            <a:picLocks noChangeAspect="1" noChangeArrowheads="1"/>
          </p:cNvPicPr>
          <p:nvPr/>
        </p:nvPicPr>
        <p:blipFill rotWithShape="1">
          <a:blip r:embed="rId3"/>
          <a:srcRect l="1533" t="299" r="1364" b="6241"/>
          <a:stretch/>
        </p:blipFill>
        <p:spPr bwMode="auto">
          <a:xfrm>
            <a:off x="679331" y="1258257"/>
            <a:ext cx="5776709" cy="3735838"/>
          </a:xfrm>
          <a:prstGeom prst="roundRect">
            <a:avLst>
              <a:gd name="adj" fmla="val 0"/>
            </a:avLst>
          </a:prstGeom>
          <a:solidFill>
            <a:srgbClr val="FFFFFF">
              <a:shade val="85000"/>
            </a:srgbClr>
          </a:solidFill>
          <a:ln w="38100">
            <a:solidFill>
              <a:schemeClr val="bg1"/>
            </a:solidFill>
          </a:ln>
          <a:effectLst>
            <a:outerShdw blurRad="50800" dist="38100" dir="2700000" algn="tl" rotWithShape="0">
              <a:prstClr val="black">
                <a:alpha val="40000"/>
              </a:prstClr>
            </a:outerShdw>
          </a:effectLst>
        </p:spPr>
      </p:pic>
      <p:sp>
        <p:nvSpPr>
          <p:cNvPr id="2" name="矩形 1"/>
          <p:cNvSpPr/>
          <p:nvPr/>
        </p:nvSpPr>
        <p:spPr>
          <a:xfrm>
            <a:off x="1241805" y="5257369"/>
            <a:ext cx="4651761" cy="276999"/>
          </a:xfrm>
          <a:prstGeom prst="rect">
            <a:avLst/>
          </a:prstGeom>
        </p:spPr>
        <p:txBody>
          <a:bodyPr wrap="square">
            <a:spAutoFit/>
          </a:bodyPr>
          <a:lstStyle/>
          <a:p>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年7月19日，习近平开始对阿拉伯联合酋长国进行国事访问。</a:t>
            </a:r>
          </a:p>
        </p:txBody>
      </p:sp>
      <p:grpSp>
        <p:nvGrpSpPr>
          <p:cNvPr id="6" name="组合 5"/>
          <p:cNvGrpSpPr/>
          <p:nvPr/>
        </p:nvGrpSpPr>
        <p:grpSpPr>
          <a:xfrm>
            <a:off x="6816080" y="1258256"/>
            <a:ext cx="4320480" cy="3735839"/>
            <a:chOff x="6816080" y="1258256"/>
            <a:chExt cx="4320480" cy="3735839"/>
          </a:xfrm>
        </p:grpSpPr>
        <p:grpSp>
          <p:nvGrpSpPr>
            <p:cNvPr id="5" name="组合 4"/>
            <p:cNvGrpSpPr/>
            <p:nvPr/>
          </p:nvGrpSpPr>
          <p:grpSpPr>
            <a:xfrm>
              <a:off x="6816080" y="1258256"/>
              <a:ext cx="4320480" cy="3735839"/>
              <a:chOff x="6816080" y="1258256"/>
              <a:chExt cx="4320480" cy="3735839"/>
            </a:xfrm>
          </p:grpSpPr>
          <p:grpSp>
            <p:nvGrpSpPr>
              <p:cNvPr id="3" name="组合 2"/>
              <p:cNvGrpSpPr/>
              <p:nvPr/>
            </p:nvGrpSpPr>
            <p:grpSpPr>
              <a:xfrm>
                <a:off x="6816080" y="1258256"/>
                <a:ext cx="4320480" cy="3735839"/>
                <a:chOff x="6816080" y="1258256"/>
                <a:chExt cx="4320480" cy="3735839"/>
              </a:xfrm>
            </p:grpSpPr>
            <p:sp>
              <p:nvSpPr>
                <p:cNvPr id="17" name="圆角矩形 16">
                  <a:extLst>
                    <a:ext uri="{FF2B5EF4-FFF2-40B4-BE49-F238E27FC236}">
                      <a16:creationId xmlns:a16="http://schemas.microsoft.com/office/drawing/2014/main" xmlns="" id="{A7CCD63C-9A30-45AE-9232-6747C9A289DF}"/>
                    </a:ext>
                  </a:extLst>
                </p:cNvPr>
                <p:cNvSpPr/>
                <p:nvPr/>
              </p:nvSpPr>
              <p:spPr bwMode="auto">
                <a:xfrm>
                  <a:off x="6816080" y="1258256"/>
                  <a:ext cx="4320480" cy="3735839"/>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21" name="矩形 20"/>
                <p:cNvSpPr/>
                <p:nvPr/>
              </p:nvSpPr>
              <p:spPr>
                <a:xfrm>
                  <a:off x="7188188" y="2533429"/>
                  <a:ext cx="3504660" cy="1969770"/>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历史和实践证明，无论国际风云如何变幻，无论面临怎样的艰难险阻，中阿始终是互惠互利的好伙伴、同甘共苦的好兄弟。</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endParaRPr lang="en-US" altLang="zh-CN" sz="1200" dirty="0">
                    <a:solidFill>
                      <a:schemeClr val="tx1">
                        <a:lumMod val="85000"/>
                        <a:lumOff val="15000"/>
                      </a:schemeClr>
                    </a:solidFill>
                  </a:endParaRPr>
                </a:p>
              </p:txBody>
            </p:sp>
          </p:grpSp>
          <p:sp>
            <p:nvSpPr>
              <p:cNvPr id="4" name="矩形 3"/>
              <p:cNvSpPr/>
              <p:nvPr/>
            </p:nvSpPr>
            <p:spPr>
              <a:xfrm>
                <a:off x="7032104" y="4333629"/>
                <a:ext cx="3812676" cy="535531"/>
              </a:xfrm>
              <a:prstGeom prst="rect">
                <a:avLst/>
              </a:prstGeom>
            </p:spPr>
            <p:txBody>
              <a:bodyPr wrap="square">
                <a:spAutoFit/>
              </a:bodyPr>
              <a:lstStyle/>
              <a:p>
                <a:pPr algn="r">
                  <a:lnSpc>
                    <a:spcPct val="120000"/>
                  </a:lnSpc>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日，习近平在中阿合作论坛第八届部长级会议上的讲话</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2" name="图片 122">
              <a:extLst>
                <a:ext uri="{FF2B5EF4-FFF2-40B4-BE49-F238E27FC236}">
                  <a16:creationId xmlns=""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89998" y="1258256"/>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p:nvGrpSpPr>
          <p:grpSpPr>
            <a:xfrm>
              <a:off x="7022232" y="1456039"/>
              <a:ext cx="1038210" cy="699958"/>
              <a:chOff x="565333" y="1246144"/>
              <a:chExt cx="1038210" cy="699958"/>
            </a:xfrm>
          </p:grpSpPr>
          <p:pic>
            <p:nvPicPr>
              <p:cNvPr id="16" name="图片 2">
                <a:extLst>
                  <a:ext uri="{FF2B5EF4-FFF2-40B4-BE49-F238E27FC236}">
                    <a16:creationId xmlns=""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3">
                <a:extLst>
                  <a:ext uri="{FF2B5EF4-FFF2-40B4-BE49-F238E27FC236}">
                    <a16:creationId xmlns=""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extLst>
      <p:ext uri="{BB962C8B-B14F-4D97-AF65-F5344CB8AC3E}">
        <p14:creationId xmlns:p14="http://schemas.microsoft.com/office/powerpoint/2010/main" val="28477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4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9996"/>
            <a:ext cx="12604690" cy="6867996"/>
          </a:xfrm>
          <a:prstGeom prst="rect">
            <a:avLst/>
          </a:prstGeom>
        </p:spPr>
      </p:pic>
      <p:sp>
        <p:nvSpPr>
          <p:cNvPr id="3" name="矩形 2">
            <a:extLst>
              <a:ext uri="{FF2B5EF4-FFF2-40B4-BE49-F238E27FC236}">
                <a16:creationId xmlns:a16="http://schemas.microsoft.com/office/drawing/2014/main" xmlns="" id="{5F05A1D0-9941-49D7-9D79-BE9C0759B287}"/>
              </a:ext>
            </a:extLst>
          </p:cNvPr>
          <p:cNvSpPr/>
          <p:nvPr/>
        </p:nvSpPr>
        <p:spPr>
          <a:xfrm>
            <a:off x="2665797" y="2845919"/>
            <a:ext cx="6857231" cy="2049087"/>
          </a:xfrm>
          <a:prstGeom prst="rect">
            <a:avLst/>
          </a:prstGeom>
        </p:spPr>
        <p:txBody>
          <a:bodyPr wrap="square">
            <a:spAutoFit/>
          </a:bodyPr>
          <a:lstStyle/>
          <a:p>
            <a:pPr lvl="0"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什么样的全球治理体系好</a:t>
            </a:r>
          </a:p>
          <a:p>
            <a:pPr lvl="0"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不能由一家说了算</a:t>
            </a:r>
          </a:p>
          <a:p>
            <a:pPr lvl="0"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不能由少数人说了算</a:t>
            </a:r>
          </a:p>
        </p:txBody>
      </p:sp>
      <p:sp>
        <p:nvSpPr>
          <p:cNvPr id="2" name="TextBox 100">
            <a:extLst>
              <a:ext uri="{FF2B5EF4-FFF2-40B4-BE49-F238E27FC236}">
                <a16:creationId xmlns:a16="http://schemas.microsoft.com/office/drawing/2014/main" xmlns="" id="{218456A2-636C-4F41-8CE6-EC06E101A935}"/>
              </a:ext>
            </a:extLst>
          </p:cNvPr>
          <p:cNvSpPr txBox="1">
            <a:spLocks noChangeArrowheads="1"/>
          </p:cNvSpPr>
          <p:nvPr/>
        </p:nvSpPr>
        <p:spPr bwMode="auto">
          <a:xfrm>
            <a:off x="2334938" y="1986971"/>
            <a:ext cx="7518949"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五、积极参与全球治理体系改革和建设</a:t>
            </a:r>
          </a:p>
        </p:txBody>
      </p:sp>
      <p:cxnSp>
        <p:nvCxnSpPr>
          <p:cNvPr id="5" name="直接箭头连接符 4">
            <a:extLst>
              <a:ext uri="{FF2B5EF4-FFF2-40B4-BE49-F238E27FC236}">
                <a16:creationId xmlns:a16="http://schemas.microsoft.com/office/drawing/2014/main" xmlns="" id="{A75B1BFA-0DF0-4B65-A6BA-14389A19CD98}"/>
              </a:ext>
            </a:extLst>
          </p:cNvPr>
          <p:cNvCxnSpPr/>
          <p:nvPr/>
        </p:nvCxnSpPr>
        <p:spPr>
          <a:xfrm>
            <a:off x="1051535" y="2707793"/>
            <a:ext cx="10080000" cy="0"/>
          </a:xfrm>
          <a:prstGeom prst="straightConnector1">
            <a:avLst/>
          </a:prstGeom>
          <a:ln w="12700">
            <a:solidFill>
              <a:schemeClr val="bg1">
                <a:lumMod val="9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57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9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4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66712" y="883910"/>
            <a:ext cx="7085472" cy="1938992"/>
          </a:xfrm>
          <a:prstGeom prst="rect">
            <a:avLst/>
          </a:prstGeom>
          <a:noFill/>
          <a:ln>
            <a:noFill/>
          </a:ln>
        </p:spPr>
        <p:txBody>
          <a:bodyPr wrap="square" rtlCol="0" anchor="t">
            <a:spAutoFit/>
          </a:bodyPr>
          <a:lstStyle/>
          <a:p>
            <a:pPr algn="just">
              <a:lnSpc>
                <a:spcPct val="150000"/>
              </a:lnSpc>
            </a:pPr>
            <a:r>
              <a:rPr lang="zh-CN" altLang="en-US" sz="2000" dirty="0">
                <a:solidFill>
                  <a:schemeClr val="tx1"/>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中国推进全球治理体系变革</a:t>
            </a:r>
            <a:r>
              <a:rPr lang="zh-CN" altLang="en-US" sz="2000" b="1" dirty="0">
                <a:solidFill>
                  <a:srgbClr val="C00000"/>
                </a:solidFill>
                <a:latin typeface="微软雅黑" panose="020B0503020204020204" pitchFamily="34" charset="-122"/>
                <a:ea typeface="微软雅黑" panose="020B0503020204020204" pitchFamily="34" charset="-122"/>
              </a:rPr>
              <a:t>并不是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推倒重来，</a:t>
            </a:r>
            <a:r>
              <a:rPr lang="zh-CN" altLang="en-US" sz="2000" b="1" dirty="0">
                <a:solidFill>
                  <a:srgbClr val="C00000"/>
                </a:solidFill>
                <a:latin typeface="微软雅黑" panose="020B0503020204020204" pitchFamily="34" charset="-122"/>
                <a:ea typeface="微软雅黑" panose="020B0503020204020204" pitchFamily="34" charset="-122"/>
              </a:rPr>
              <a:t>也不是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另起炉灶，</a:t>
            </a:r>
            <a:r>
              <a:rPr lang="zh-CN" altLang="en-US" sz="2000" b="1" dirty="0">
                <a:solidFill>
                  <a:srgbClr val="C00000"/>
                </a:solidFill>
                <a:latin typeface="微软雅黑" panose="020B0503020204020204" pitchFamily="34" charset="-122"/>
                <a:ea typeface="微软雅黑" panose="020B0503020204020204" pitchFamily="34" charset="-122"/>
              </a:rPr>
              <a:t>而是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创新完善，使全球治理体系更好地</a:t>
            </a:r>
            <a:r>
              <a:rPr lang="zh-CN" altLang="en-US" sz="2000" b="1" dirty="0">
                <a:solidFill>
                  <a:srgbClr val="C00000"/>
                </a:solidFill>
                <a:latin typeface="微软雅黑" panose="020B0503020204020204" pitchFamily="34" charset="-122"/>
                <a:ea typeface="微软雅黑" panose="020B0503020204020204" pitchFamily="34" charset="-122"/>
              </a:rPr>
              <a:t>反映</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国际格局的</a:t>
            </a:r>
            <a:r>
              <a:rPr lang="zh-CN" altLang="en-US" sz="2000" b="1" dirty="0">
                <a:solidFill>
                  <a:srgbClr val="C00000"/>
                </a:solidFill>
                <a:latin typeface="微软雅黑" panose="020B0503020204020204" pitchFamily="34" charset="-122"/>
                <a:ea typeface="微软雅黑" panose="020B0503020204020204" pitchFamily="34" charset="-122"/>
              </a:rPr>
              <a:t>变化</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，更加平衡地</a:t>
            </a:r>
            <a:r>
              <a:rPr lang="zh-CN" altLang="en-US" sz="2000" b="1" dirty="0">
                <a:solidFill>
                  <a:srgbClr val="C00000"/>
                </a:solidFill>
                <a:latin typeface="微软雅黑" panose="020B0503020204020204" pitchFamily="34" charset="-122"/>
                <a:ea typeface="微软雅黑" panose="020B0503020204020204" pitchFamily="34" charset="-122"/>
              </a:rPr>
              <a:t>反映</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大多数国家特别是新兴市场国家和发展中国家的</a:t>
            </a:r>
            <a:r>
              <a:rPr lang="zh-CN" altLang="en-US" sz="2000" b="1" dirty="0">
                <a:solidFill>
                  <a:srgbClr val="C00000"/>
                </a:solidFill>
                <a:latin typeface="微软雅黑" panose="020B0503020204020204" pitchFamily="34" charset="-122"/>
                <a:ea typeface="微软雅黑" panose="020B0503020204020204" pitchFamily="34" charset="-122"/>
              </a:rPr>
              <a:t>意愿和利益</a:t>
            </a:r>
            <a:r>
              <a:rPr lang="zh-CN" altLang="en-US" sz="2000" dirty="0">
                <a:solidFill>
                  <a:srgbClr val="C00000"/>
                </a:solidFill>
                <a:latin typeface="微软雅黑" panose="020B0503020204020204" pitchFamily="34" charset="-122"/>
                <a:ea typeface="微软雅黑" panose="020B0503020204020204" pitchFamily="34" charset="-122"/>
              </a:rPr>
              <a:t>。</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1749"/>
          <a:stretch/>
        </p:blipFill>
        <p:spPr>
          <a:xfrm>
            <a:off x="0" y="1"/>
            <a:ext cx="12225072" cy="6885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6讲-04页">
            <a:hlinkClick r:id="" action="ppaction://media"/>
          </p:cNvPr>
          <p:cNvPicPr>
            <a:picLocks noChangeAspect="1"/>
          </p:cNvPicPr>
          <p:nvPr>
            <a:videoFile r:link="rId1"/>
            <p:extLst>
              <p:ext uri="{DAA4B4D4-6D71-4841-9C94-3DE7FCFB9230}">
                <p14:media xmlns:p14="http://schemas.microsoft.com/office/powerpoint/2010/main" r:embed="rId2">
                  <p14:trim st="2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8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71" y="1868913"/>
            <a:ext cx="5300932" cy="3975699"/>
          </a:xfrm>
          <a:prstGeom prst="rect">
            <a:avLst/>
          </a:prstGeom>
          <a:ln w="38100">
            <a:solidFill>
              <a:schemeClr val="bg1"/>
            </a:solidFill>
          </a:ln>
          <a:effectLst>
            <a:outerShdw blurRad="50800" dist="38100" dir="2700000" algn="tl" rotWithShape="0">
              <a:prstClr val="black">
                <a:alpha val="40000"/>
              </a:prstClr>
            </a:outerShdw>
          </a:effectLst>
        </p:spPr>
      </p:pic>
      <p:sp>
        <p:nvSpPr>
          <p:cNvPr id="25" name="矩形 24"/>
          <p:cNvSpPr/>
          <p:nvPr/>
        </p:nvSpPr>
        <p:spPr>
          <a:xfrm>
            <a:off x="5405223" y="1556792"/>
            <a:ext cx="5780613" cy="1338828"/>
          </a:xfrm>
          <a:prstGeom prst="rect">
            <a:avLst/>
          </a:prstGeom>
        </p:spPr>
        <p:txBody>
          <a:bodyPr wrap="square">
            <a:spAutoFit/>
          </a:bodyPr>
          <a:lstStyle/>
          <a:p>
            <a:pPr marL="285750" indent="-285750" algn="just">
              <a:lnSpc>
                <a:spcPct val="150000"/>
              </a:lnSpc>
              <a:buClr>
                <a:srgbClr val="C00000"/>
              </a:buClr>
              <a:buSzPct val="80000"/>
              <a:buFont typeface="Wingdings" panose="05000000000000000000" pitchFamily="2" charset="2"/>
              <a:buChar char="u"/>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以平等为基础</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，增加新兴市场国家和发展中国家代表性和发言权，确保各国在国际经济合作中权利平等、机会平等、规则</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平等</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5405223" y="2971691"/>
            <a:ext cx="5923624" cy="1338828"/>
          </a:xfrm>
          <a:prstGeom prst="rect">
            <a:avLst/>
          </a:prstGeom>
        </p:spPr>
        <p:txBody>
          <a:bodyPr wrap="square">
            <a:spAutoFit/>
          </a:bodyPr>
          <a:lstStyle/>
          <a:p>
            <a:pPr marL="285750" indent="-285750" algn="just">
              <a:lnSpc>
                <a:spcPct val="150000"/>
              </a:lnSpc>
              <a:buClr>
                <a:srgbClr val="C00000"/>
              </a:buClr>
              <a:buSzPct val="80000"/>
              <a:buFont typeface="Wingdings" panose="05000000000000000000" pitchFamily="2" charset="2"/>
              <a:buChar char="u"/>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以开放为导向</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，坚持理念、政策、机制开放，鼓励各方积极参与和融入，不搞排他性安排，防止治理机制封闭化和规则碎片</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化</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5405223" y="4386590"/>
            <a:ext cx="6157451" cy="923330"/>
          </a:xfrm>
          <a:prstGeom prst="rect">
            <a:avLst/>
          </a:prstGeom>
        </p:spPr>
        <p:txBody>
          <a:bodyPr wrap="square">
            <a:spAutoFit/>
          </a:bodyPr>
          <a:lstStyle/>
          <a:p>
            <a:pPr marL="285750" indent="-285750" algn="just">
              <a:lnSpc>
                <a:spcPct val="150000"/>
              </a:lnSpc>
              <a:buClr>
                <a:srgbClr val="C00000"/>
              </a:buClr>
              <a:buSzPct val="80000"/>
              <a:buFont typeface="Wingdings" panose="05000000000000000000" pitchFamily="2" charset="2"/>
              <a:buChar char="u"/>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以合作为动力</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，加强沟通和协调，照顾彼此利益关切，共商规则，共建机制，共迎</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挑战</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405223" y="5385990"/>
            <a:ext cx="6235393" cy="923330"/>
          </a:xfrm>
          <a:prstGeom prst="rect">
            <a:avLst/>
          </a:prstGeom>
          <a:noFill/>
        </p:spPr>
        <p:txBody>
          <a:bodyPr wrap="square" rtlCol="0" anchor="t">
            <a:spAutoFit/>
          </a:bodyPr>
          <a:lstStyle/>
          <a:p>
            <a:pPr marL="285750" indent="-285750">
              <a:lnSpc>
                <a:spcPct val="150000"/>
              </a:lnSpc>
              <a:buClr>
                <a:srgbClr val="C00000"/>
              </a:buClr>
              <a:buSzPct val="80000"/>
              <a:buFont typeface="Wingdings" panose="05000000000000000000" pitchFamily="2" charset="2"/>
              <a:buChar char="u"/>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以共享为目标</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，提倡所有人参与，所有人受益，不搞一家独大或者赢者通吃，而是寻求利益共享，实现共赢</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目标</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3179676" y="615115"/>
            <a:ext cx="5832648" cy="540341"/>
          </a:xfrm>
          <a:prstGeom prst="rect">
            <a:avLst/>
          </a:prstGeom>
          <a:noFill/>
        </p:spPr>
        <p:txBody>
          <a:bodyPr wrap="square" rtlCol="0">
            <a:spAutoFit/>
          </a:bodyPr>
          <a:lstStyle/>
          <a:p>
            <a:pPr algn="ctr">
              <a:lnSpc>
                <a:spcPct val="150000"/>
              </a:lnSpc>
            </a:pPr>
            <a:r>
              <a:rPr lang="zh-CN" altLang="en-US" sz="2200" b="1" dirty="0">
                <a:solidFill>
                  <a:srgbClr val="C00000"/>
                </a:solidFill>
                <a:latin typeface="微软雅黑" panose="020B0503020204020204" pitchFamily="34" charset="-122"/>
                <a:ea typeface="微软雅黑" panose="020B0503020204020204" pitchFamily="34" charset="-122"/>
                <a:sym typeface="+mn-ea"/>
              </a:rPr>
              <a:t>全球经济治理是全球治理体系的重要内容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9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4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4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5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72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10" y="559837"/>
            <a:ext cx="12192000" cy="5747658"/>
            <a:chOff x="3110" y="559837"/>
            <a:chExt cx="12192000" cy="5747658"/>
          </a:xfrm>
        </p:grpSpPr>
        <p:pic>
          <p:nvPicPr>
            <p:cNvPr id="1026" name="Picture 2" descr="E:\三十讲\二十六讲\素材\129269153_14729940874421n.jpg"/>
            <p:cNvPicPr>
              <a:picLocks noChangeAspect="1" noChangeArrowheads="1"/>
            </p:cNvPicPr>
            <p:nvPr/>
          </p:nvPicPr>
          <p:blipFill rotWithShape="1">
            <a:blip r:embed="rId2"/>
            <a:srcRect t="2817" r="2435" b="8495"/>
            <a:stretch/>
          </p:blipFill>
          <p:spPr bwMode="auto">
            <a:xfrm>
              <a:off x="335360" y="559837"/>
              <a:ext cx="11521280" cy="5747658"/>
            </a:xfrm>
            <a:prstGeom prst="rect">
              <a:avLst/>
            </a:prstGeom>
            <a:noFill/>
            <a:ln w="38100">
              <a:solidFill>
                <a:schemeClr val="bg1"/>
              </a:solidFill>
            </a:ln>
            <a:effectLst>
              <a:outerShdw blurRad="50800" dist="38100" dir="2700000" algn="tl" rotWithShape="0">
                <a:prstClr val="black">
                  <a:alpha val="40000"/>
                </a:prstClr>
              </a:outerShdw>
            </a:effectLst>
          </p:spPr>
        </p:pic>
        <p:sp>
          <p:nvSpPr>
            <p:cNvPr id="25" name="矩形 24"/>
            <p:cNvSpPr/>
            <p:nvPr/>
          </p:nvSpPr>
          <p:spPr>
            <a:xfrm>
              <a:off x="3110" y="5281127"/>
              <a:ext cx="12192000" cy="1026368"/>
            </a:xfrm>
            <a:prstGeom prst="rect">
              <a:avLst/>
            </a:prstGeom>
            <a:solidFill>
              <a:schemeClr val="bg1">
                <a:lumMod val="9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文本框 4"/>
          <p:cNvSpPr txBox="1"/>
          <p:nvPr/>
        </p:nvSpPr>
        <p:spPr>
          <a:xfrm>
            <a:off x="1055440" y="5346444"/>
            <a:ext cx="10081120" cy="830997"/>
          </a:xfrm>
          <a:prstGeom prst="rect">
            <a:avLst/>
          </a:prstGeom>
          <a:noFill/>
        </p:spPr>
        <p:txBody>
          <a:bodyPr wrap="square" rtlCol="0" anchor="t">
            <a:spAutoFit/>
          </a:bodyPr>
          <a:lstStyle/>
          <a:p>
            <a:pPr algn="just">
              <a:lnSpc>
                <a:spcPct val="120000"/>
              </a:lnSpc>
            </a:pPr>
            <a:r>
              <a:rPr lang="zh-CN" altLang="en-US" sz="2000" dirty="0">
                <a:latin typeface="微软雅黑" panose="020B0503020204020204" pitchFamily="34" charset="-122"/>
                <a:ea typeface="微软雅黑" panose="020B0503020204020204" pitchFamily="34" charset="-122"/>
                <a:sym typeface="+mn-ea"/>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中国是现行国际体系的</a:t>
            </a:r>
            <a:r>
              <a:rPr lang="zh-CN" altLang="en-US" sz="2000" b="1" dirty="0">
                <a:solidFill>
                  <a:srgbClr val="C00000"/>
                </a:solidFill>
                <a:latin typeface="微软雅黑" panose="020B0503020204020204" pitchFamily="34" charset="-122"/>
                <a:ea typeface="微软雅黑" panose="020B0503020204020204" pitchFamily="34" charset="-122"/>
                <a:sym typeface="+mn-ea"/>
              </a:rPr>
              <a:t>参与者、建设者、贡献者</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，是国际合作的</a:t>
            </a:r>
            <a:r>
              <a:rPr lang="zh-CN" altLang="en-US" sz="2000" b="1" dirty="0">
                <a:solidFill>
                  <a:srgbClr val="C00000"/>
                </a:solidFill>
                <a:latin typeface="微软雅黑" panose="020B0503020204020204" pitchFamily="34" charset="-122"/>
                <a:ea typeface="微软雅黑" panose="020B0503020204020204" pitchFamily="34" charset="-122"/>
                <a:sym typeface="+mn-ea"/>
              </a:rPr>
              <a:t>倡导者</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和国际多边主义的</a:t>
            </a:r>
            <a:r>
              <a:rPr lang="zh-CN" altLang="en-US" sz="2000" b="1" dirty="0">
                <a:solidFill>
                  <a:srgbClr val="C00000"/>
                </a:solidFill>
                <a:latin typeface="微软雅黑" panose="020B0503020204020204" pitchFamily="34" charset="-122"/>
                <a:ea typeface="微软雅黑" panose="020B0503020204020204" pitchFamily="34" charset="-122"/>
                <a:sym typeface="+mn-ea"/>
              </a:rPr>
              <a:t>积极参与者</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9173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构建人类命运共同体_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矩形 4"/>
          <p:cNvSpPr/>
          <p:nvPr/>
        </p:nvSpPr>
        <p:spPr>
          <a:xfrm>
            <a:off x="0" y="4841776"/>
            <a:ext cx="12192000" cy="2016224"/>
          </a:xfrm>
          <a:prstGeom prst="rect">
            <a:avLst/>
          </a:prstGeom>
          <a:solidFill>
            <a:srgbClr val="EE561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a:spLocks noChangeArrowheads="1"/>
          </p:cNvSpPr>
          <p:nvPr/>
        </p:nvSpPr>
        <p:spPr bwMode="auto">
          <a:xfrm>
            <a:off x="1055440" y="5073858"/>
            <a:ext cx="10081120" cy="152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a:lnSpc>
                <a:spcPct val="150000"/>
              </a:lnSpc>
              <a:spcBef>
                <a:spcPts val="600"/>
              </a:spcBef>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构建人类命运共同体是一个美好的目标，也是一个需要一代又一代人接力跑才能实现的目标。中国愿同广大成员国、国际组织和机构一道，共同推进构建人类命运共同体的伟大进程。</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lnSpc>
                <a:spcPct val="150000"/>
              </a:lnSpc>
            </a:pP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lnSpc>
                <a:spcPct val="150000"/>
              </a:lnSpc>
            </a:pPr>
            <a:r>
              <a:rPr lang="zh-CN" altLang="en-US" sz="1200" smtClean="0">
                <a:solidFill>
                  <a:schemeClr val="bg1"/>
                </a:solidFill>
                <a:latin typeface="微软雅黑" panose="020B0503020204020204" pitchFamily="34" charset="-122"/>
                <a:ea typeface="微软雅黑" panose="020B0503020204020204" pitchFamily="34" charset="-122"/>
              </a:rPr>
              <a:t>——2017年1月18日</a:t>
            </a:r>
            <a:r>
              <a:rPr lang="zh-CN" altLang="en-US" sz="1200" dirty="0" smtClean="0">
                <a:solidFill>
                  <a:schemeClr val="bg1"/>
                </a:solidFill>
                <a:latin typeface="微软雅黑" panose="020B0503020204020204" pitchFamily="34" charset="-122"/>
                <a:ea typeface="微软雅黑" panose="020B0503020204020204" pitchFamily="34" charset="-122"/>
              </a:rPr>
              <a:t>，习近平在</a:t>
            </a:r>
            <a:r>
              <a:rPr lang="zh-CN" altLang="en-US" sz="1200" dirty="0">
                <a:solidFill>
                  <a:schemeClr val="bg1"/>
                </a:solidFill>
                <a:latin typeface="微软雅黑" panose="020B0503020204020204" pitchFamily="34" charset="-122"/>
                <a:ea typeface="微软雅黑" panose="020B0503020204020204" pitchFamily="34" charset="-122"/>
              </a:rPr>
              <a:t>联合国日内瓦总部的演讲</a:t>
            </a:r>
          </a:p>
        </p:txBody>
      </p:sp>
    </p:spTree>
    <p:extLst>
      <p:ext uri="{BB962C8B-B14F-4D97-AF65-F5344CB8AC3E}">
        <p14:creationId xmlns:p14="http://schemas.microsoft.com/office/powerpoint/2010/main" val="71750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4" fill="hold"/>
                                        <p:tgtEl>
                                          <p:spTgt spid="4"/>
                                        </p:tgtEl>
                                      </p:cBhvr>
                                    </p:cmd>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3" fill="remove"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27384"/>
            <a:ext cx="12216680" cy="7011765"/>
          </a:xfrm>
          <a:prstGeom prst="rect">
            <a:avLst/>
          </a:prstGeom>
        </p:spPr>
      </p:pic>
      <p:sp>
        <p:nvSpPr>
          <p:cNvPr id="11" name="文本框 10">
            <a:extLst>
              <a:ext uri="{FF2B5EF4-FFF2-40B4-BE49-F238E27FC236}">
                <a16:creationId xmlns:a16="http://schemas.microsoft.com/office/drawing/2014/main" xmlns="" id="{9A99E7CC-6ED7-4D8C-8A49-837251265C85}"/>
              </a:ext>
            </a:extLst>
          </p:cNvPr>
          <p:cNvSpPr txBox="1"/>
          <p:nvPr/>
        </p:nvSpPr>
        <p:spPr>
          <a:xfrm>
            <a:off x="3162128" y="1264517"/>
            <a:ext cx="1313180" cy="430887"/>
          </a:xfrm>
          <a:prstGeom prst="rect">
            <a:avLst/>
          </a:prstGeom>
          <a:noFill/>
        </p:spPr>
        <p:txBody>
          <a:bodyPr wrap="none" rtlCol="0">
            <a:spAutoFit/>
          </a:bodyPr>
          <a:lstStyle/>
          <a:p>
            <a:pPr eaLnBrk="1" fontAlgn="auto" hangingPunct="1">
              <a:spcBef>
                <a:spcPts val="0"/>
              </a:spcBef>
              <a:spcAft>
                <a:spcPts val="0"/>
              </a:spcAft>
            </a:pPr>
            <a:r>
              <a:rPr lang="zh-CN" altLang="en-US" sz="2200" b="1" dirty="0">
                <a:solidFill>
                  <a:srgbClr val="EE5612"/>
                </a:solidFill>
                <a:latin typeface="微软雅黑" panose="020B0503020204020204" pitchFamily="34" charset="-122"/>
                <a:ea typeface="微软雅黑" panose="020B0503020204020204" pitchFamily="34" charset="-122"/>
              </a:rPr>
              <a:t>本讲小结</a:t>
            </a:r>
          </a:p>
        </p:txBody>
      </p:sp>
      <p:sp>
        <p:nvSpPr>
          <p:cNvPr id="3" name="文本框 2">
            <a:extLst>
              <a:ext uri="{FF2B5EF4-FFF2-40B4-BE49-F238E27FC236}">
                <a16:creationId xmlns:a16="http://schemas.microsoft.com/office/drawing/2014/main" xmlns="" id="{6615968F-7B1C-4A77-BB2F-C04CD43514F6}"/>
              </a:ext>
            </a:extLst>
          </p:cNvPr>
          <p:cNvSpPr txBox="1"/>
          <p:nvPr/>
        </p:nvSpPr>
        <p:spPr>
          <a:xfrm>
            <a:off x="3196975" y="1815054"/>
            <a:ext cx="7219505" cy="3139321"/>
          </a:xfrm>
          <a:prstGeom prst="rect">
            <a:avLst/>
          </a:prstGeom>
          <a:noFill/>
        </p:spPr>
        <p:txBody>
          <a:bodyPr wrap="square" rtlCol="0">
            <a:spAutoFit/>
          </a:bodyPr>
          <a:lstStyle/>
          <a:p>
            <a:pPr algn="just" eaLnBrk="1" fontAlgn="auto" hangingPunct="1">
              <a:lnSpc>
                <a:spcPct val="180000"/>
              </a:lnSpc>
              <a:spcBef>
                <a:spcPts val="0"/>
              </a:spcBef>
              <a:spcAft>
                <a:spcPts val="0"/>
              </a:spcAft>
            </a:pPr>
            <a:r>
              <a:rPr lang="zh-CN" altLang="en-US" sz="2200" dirty="0">
                <a:solidFill>
                  <a:prstClr val="black"/>
                </a:solidFill>
                <a:latin typeface="微软雅黑" panose="020B0503020204020204" pitchFamily="34" charset="-122"/>
                <a:ea typeface="微软雅黑" panose="020B0503020204020204" pitchFamily="34" charset="-122"/>
              </a:rPr>
              <a:t>　　构建人类命运共同体重要战略思想，</a:t>
            </a:r>
            <a:r>
              <a:rPr lang="zh-CN" altLang="en-US" sz="2200">
                <a:solidFill>
                  <a:prstClr val="black"/>
                </a:solidFill>
                <a:latin typeface="微软雅黑" panose="020B0503020204020204" pitchFamily="34" charset="-122"/>
                <a:ea typeface="微软雅黑" panose="020B0503020204020204" pitchFamily="34" charset="-122"/>
              </a:rPr>
              <a:t>是</a:t>
            </a:r>
            <a:r>
              <a:rPr lang="zh-CN" altLang="en-US" sz="2200" smtClean="0">
                <a:solidFill>
                  <a:prstClr val="black"/>
                </a:solidFill>
                <a:latin typeface="微软雅黑" panose="020B0503020204020204" pitchFamily="34" charset="-122"/>
                <a:ea typeface="微软雅黑" panose="020B0503020204020204" pitchFamily="34" charset="-122"/>
              </a:rPr>
              <a:t>习近平总书记着眼</a:t>
            </a:r>
            <a:r>
              <a:rPr lang="zh-CN" altLang="en-US" sz="2200" dirty="0">
                <a:solidFill>
                  <a:prstClr val="black"/>
                </a:solidFill>
                <a:latin typeface="微软雅黑" panose="020B0503020204020204" pitchFamily="34" charset="-122"/>
                <a:ea typeface="微软雅黑" panose="020B0503020204020204" pitchFamily="34" charset="-122"/>
              </a:rPr>
              <a:t>人类发展和世界前途提出的中国理念、中国方案。这一思想反映了人类社会共同价值追求，为人类社会实现共同发展、持续繁荣、长治久安绘制了蓝图，对中国和平发展、世界繁荣进步都具有重大而深远的意义。</a:t>
            </a:r>
          </a:p>
        </p:txBody>
      </p:sp>
      <p:grpSp>
        <p:nvGrpSpPr>
          <p:cNvPr id="2" name="组合 1"/>
          <p:cNvGrpSpPr/>
          <p:nvPr/>
        </p:nvGrpSpPr>
        <p:grpSpPr>
          <a:xfrm>
            <a:off x="1817786" y="1268300"/>
            <a:ext cx="1105644" cy="3773069"/>
            <a:chOff x="1817786" y="1268300"/>
            <a:chExt cx="1105644" cy="3773069"/>
          </a:xfrm>
        </p:grpSpPr>
        <p:grpSp>
          <p:nvGrpSpPr>
            <p:cNvPr id="8" name="组合 7">
              <a:extLst>
                <a:ext uri="{FF2B5EF4-FFF2-40B4-BE49-F238E27FC236}">
                  <a16:creationId xmlns:a16="http://schemas.microsoft.com/office/drawing/2014/main" xmlns="" id="{3608B467-7426-4921-A131-49297B6FC923}"/>
                </a:ext>
              </a:extLst>
            </p:cNvPr>
            <p:cNvGrpSpPr/>
            <p:nvPr/>
          </p:nvGrpSpPr>
          <p:grpSpPr>
            <a:xfrm>
              <a:off x="1817786" y="2719742"/>
              <a:ext cx="712215" cy="721040"/>
              <a:chOff x="1779744" y="1316662"/>
              <a:chExt cx="712215" cy="721040"/>
            </a:xfrm>
          </p:grpSpPr>
          <p:sp>
            <p:nvSpPr>
              <p:cNvPr id="9" name="Oval 17">
                <a:extLst>
                  <a:ext uri="{FF2B5EF4-FFF2-40B4-BE49-F238E27FC236}">
                    <a16:creationId xmlns:a16="http://schemas.microsoft.com/office/drawing/2014/main" xmlns="" id="{F6736C34-4709-475D-A83C-C1FB893C10BB}"/>
                  </a:ext>
                </a:extLst>
              </p:cNvPr>
              <p:cNvSpPr>
                <a:spLocks noChangeArrowheads="1"/>
              </p:cNvSpPr>
              <p:nvPr/>
            </p:nvSpPr>
            <p:spPr bwMode="auto">
              <a:xfrm>
                <a:off x="1779744" y="1316662"/>
                <a:ext cx="712215" cy="721040"/>
              </a:xfrm>
              <a:prstGeom prst="ellipse">
                <a:avLst/>
              </a:prstGeom>
              <a:solidFill>
                <a:srgbClr val="EE5612"/>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th-TH" dirty="0">
                  <a:solidFill>
                    <a:prstClr val="black"/>
                  </a:solidFill>
                  <a:latin typeface="等线"/>
                  <a:ea typeface="+mn-ea"/>
                </a:endParaRPr>
              </a:p>
            </p:txBody>
          </p:sp>
          <p:sp>
            <p:nvSpPr>
              <p:cNvPr id="10" name="Freeform 94">
                <a:extLst>
                  <a:ext uri="{FF2B5EF4-FFF2-40B4-BE49-F238E27FC236}">
                    <a16:creationId xmlns:a16="http://schemas.microsoft.com/office/drawing/2014/main" xmlns="" id="{17F67F48-2416-4128-8B30-A6F7D1A139E4}"/>
                  </a:ext>
                </a:extLst>
              </p:cNvPr>
              <p:cNvSpPr>
                <a:spLocks noEditPoints="1"/>
              </p:cNvSpPr>
              <p:nvPr/>
            </p:nvSpPr>
            <p:spPr bwMode="auto">
              <a:xfrm>
                <a:off x="1924520" y="150976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th-TH">
                  <a:solidFill>
                    <a:prstClr val="black"/>
                  </a:solidFill>
                  <a:latin typeface="等线"/>
                  <a:ea typeface="+mn-ea"/>
                </a:endParaRPr>
              </a:p>
            </p:txBody>
          </p:sp>
        </p:grpSp>
        <p:cxnSp>
          <p:nvCxnSpPr>
            <p:cNvPr id="7" name="直接箭头连接符 6">
              <a:extLst>
                <a:ext uri="{FF2B5EF4-FFF2-40B4-BE49-F238E27FC236}">
                  <a16:creationId xmlns:a16="http://schemas.microsoft.com/office/drawing/2014/main" xmlns="" id="{EAE91732-256F-4C10-9C78-A13532178C37}"/>
                </a:ext>
              </a:extLst>
            </p:cNvPr>
            <p:cNvCxnSpPr>
              <a:cxnSpLocks/>
            </p:cNvCxnSpPr>
            <p:nvPr/>
          </p:nvCxnSpPr>
          <p:spPr>
            <a:xfrm>
              <a:off x="2923430" y="1268300"/>
              <a:ext cx="0" cy="3773069"/>
            </a:xfrm>
            <a:prstGeom prst="straightConnector1">
              <a:avLst/>
            </a:prstGeom>
            <a:ln w="12700">
              <a:solidFill>
                <a:srgbClr val="EE5612"/>
              </a:solidFill>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32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15052"/>
          <a:stretch/>
        </p:blipFill>
        <p:spPr>
          <a:xfrm>
            <a:off x="-4172" y="-24899"/>
            <a:ext cx="12196171" cy="6910283"/>
          </a:xfrm>
          <a:prstGeom prst="rect">
            <a:avLst/>
          </a:prstGeom>
        </p:spPr>
      </p:pic>
      <p:sp>
        <p:nvSpPr>
          <p:cNvPr id="8" name="矩形 7"/>
          <p:cNvSpPr/>
          <p:nvPr/>
        </p:nvSpPr>
        <p:spPr>
          <a:xfrm>
            <a:off x="7392144" y="-27384"/>
            <a:ext cx="4799856" cy="6912768"/>
          </a:xfrm>
          <a:prstGeom prst="rect">
            <a:avLst/>
          </a:prstGeom>
          <a:solidFill>
            <a:srgbClr val="6E311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a:p>
        </p:txBody>
      </p:sp>
      <p:sp>
        <p:nvSpPr>
          <p:cNvPr id="6" name="文本框 5"/>
          <p:cNvSpPr txBox="1"/>
          <p:nvPr/>
        </p:nvSpPr>
        <p:spPr>
          <a:xfrm>
            <a:off x="7772320" y="1536174"/>
            <a:ext cx="4012312" cy="3785652"/>
          </a:xfrm>
          <a:prstGeom prst="rect">
            <a:avLst/>
          </a:prstGeom>
          <a:noFill/>
        </p:spPr>
        <p:txBody>
          <a:bodyPr wrap="square" lIns="91440" tIns="45720" rIns="91440" bIns="45720" rtlCol="0">
            <a:spAutoFit/>
          </a:bodyPr>
          <a:lstStyle/>
          <a:p>
            <a:pPr algn="just" eaLnBrk="1">
              <a:lnSpc>
                <a:spcPct val="150000"/>
              </a:lnSpc>
            </a:pPr>
            <a:r>
              <a:rPr lang="zh-CN" altLang="en-US" sz="2000" b="1" dirty="0">
                <a:solidFill>
                  <a:schemeClr val="bg1"/>
                </a:solidFill>
                <a:ea typeface="微软雅黑" panose="020B0503020204020204" pitchFamily="34" charset="-122"/>
                <a:sym typeface="+mn-ea"/>
              </a:rPr>
              <a:t>　　构建人类命运共同体重要战略思想</a:t>
            </a:r>
            <a:r>
              <a:rPr lang="zh-CN" altLang="en-US" sz="2000" dirty="0">
                <a:solidFill>
                  <a:schemeClr val="bg1"/>
                </a:solidFill>
                <a:ea typeface="微软雅黑" panose="020B0503020204020204" pitchFamily="34" charset="-122"/>
                <a:sym typeface="+mn-ea"/>
              </a:rPr>
              <a:t>，是</a:t>
            </a:r>
            <a:r>
              <a:rPr lang="zh-CN" altLang="en-US" sz="2000" dirty="0" smtClean="0">
                <a:solidFill>
                  <a:schemeClr val="bg1"/>
                </a:solidFill>
                <a:ea typeface="微软雅黑" panose="020B0503020204020204" pitchFamily="34" charset="-122"/>
                <a:sym typeface="+mn-ea"/>
              </a:rPr>
              <a:t>习近平总书记着眼</a:t>
            </a:r>
            <a:r>
              <a:rPr lang="zh-CN" altLang="en-US" sz="2000" dirty="0">
                <a:solidFill>
                  <a:schemeClr val="bg1"/>
                </a:solidFill>
                <a:ea typeface="微软雅黑" panose="020B0503020204020204" pitchFamily="34" charset="-122"/>
                <a:sym typeface="+mn-ea"/>
              </a:rPr>
              <a:t>人类发展和世界前途提出的中国理念、中国方案，受到国际社会的高度评价和热烈响应，已被多次写入联合国文件，产生日益广泛而深远的国际影响，</a:t>
            </a:r>
            <a:r>
              <a:rPr lang="zh-CN" altLang="en-US" sz="2000" b="1" dirty="0">
                <a:solidFill>
                  <a:schemeClr val="bg1"/>
                </a:solidFill>
                <a:ea typeface="微软雅黑" panose="020B0503020204020204" pitchFamily="34" charset="-122"/>
                <a:sym typeface="+mn-ea"/>
              </a:rPr>
              <a:t>成为中国引领时代潮流和人类文明进步方向的鲜明旗帜</a:t>
            </a:r>
            <a:r>
              <a:rPr lang="zh-CN" altLang="en-US" sz="2000" dirty="0">
                <a:solidFill>
                  <a:schemeClr val="bg1"/>
                </a:solidFill>
                <a:ea typeface="微软雅黑" panose="020B0503020204020204" pitchFamily="34" charset="-122"/>
                <a:sym typeface="+mn-ea"/>
              </a:rPr>
              <a:t>。</a:t>
            </a:r>
          </a:p>
        </p:txBody>
      </p:sp>
    </p:spTree>
    <p:extLst>
      <p:ext uri="{BB962C8B-B14F-4D97-AF65-F5344CB8AC3E}">
        <p14:creationId xmlns:p14="http://schemas.microsoft.com/office/powerpoint/2010/main" val="33757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609652" cy="6870700"/>
          </a:xfrm>
          <a:prstGeom prst="rect">
            <a:avLst/>
          </a:prstGeom>
        </p:spPr>
      </p:pic>
      <p:grpSp>
        <p:nvGrpSpPr>
          <p:cNvPr id="4" name="组合 3">
            <a:extLst>
              <a:ext uri="{FF2B5EF4-FFF2-40B4-BE49-F238E27FC236}">
                <a16:creationId xmlns:a16="http://schemas.microsoft.com/office/drawing/2014/main" xmlns="" id="{BB806E11-A9F2-44C4-8CBE-88EB270D5205}"/>
              </a:ext>
            </a:extLst>
          </p:cNvPr>
          <p:cNvGrpSpPr/>
          <p:nvPr/>
        </p:nvGrpSpPr>
        <p:grpSpPr>
          <a:xfrm>
            <a:off x="1058474" y="1268760"/>
            <a:ext cx="10075052" cy="3960441"/>
            <a:chOff x="1066537" y="1279501"/>
            <a:chExt cx="10075052" cy="3960441"/>
          </a:xfrm>
        </p:grpSpPr>
        <p:sp>
          <p:nvSpPr>
            <p:cNvPr id="12" name="矩形: 圆角 11">
              <a:extLst>
                <a:ext uri="{FF2B5EF4-FFF2-40B4-BE49-F238E27FC236}">
                  <a16:creationId xmlns:a16="http://schemas.microsoft.com/office/drawing/2014/main" xmlns="" id="{17BC1323-0AA1-4A7A-969C-438BD8978AAF}"/>
                </a:ext>
              </a:extLst>
            </p:cNvPr>
            <p:cNvSpPr/>
            <p:nvPr/>
          </p:nvSpPr>
          <p:spPr>
            <a:xfrm>
              <a:off x="1066537" y="1970090"/>
              <a:ext cx="10075052" cy="3269852"/>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xmlns="" id="{27612DE7-7055-480D-9F05-174A19CDC707}"/>
                </a:ext>
              </a:extLst>
            </p:cNvPr>
            <p:cNvSpPr/>
            <p:nvPr/>
          </p:nvSpPr>
          <p:spPr>
            <a:xfrm>
              <a:off x="1066537" y="1279501"/>
              <a:ext cx="25529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itchFamily="34" charset="-122"/>
                  <a:ea typeface="微软雅黑" pitchFamily="34" charset="-122"/>
                  <a:cs typeface="+mn-ea"/>
                  <a:sym typeface="Helvetica" panose="020B0604020202020204" pitchFamily="34" charset="0"/>
                </a:rPr>
                <a:t>问题与思考</a:t>
              </a:r>
            </a:p>
          </p:txBody>
        </p:sp>
      </p:grpSp>
      <p:sp>
        <p:nvSpPr>
          <p:cNvPr id="11" name="矩形 10">
            <a:extLst>
              <a:ext uri="{FF2B5EF4-FFF2-40B4-BE49-F238E27FC236}">
                <a16:creationId xmlns:a16="http://schemas.microsoft.com/office/drawing/2014/main" xmlns="" id="{328C2B96-F31C-4669-802A-3C7FE7B88741}"/>
              </a:ext>
            </a:extLst>
          </p:cNvPr>
          <p:cNvSpPr/>
          <p:nvPr/>
        </p:nvSpPr>
        <p:spPr>
          <a:xfrm>
            <a:off x="1847528" y="2183735"/>
            <a:ext cx="8678623" cy="2769989"/>
          </a:xfrm>
          <a:prstGeom prst="rect">
            <a:avLst/>
          </a:prstGeom>
        </p:spPr>
        <p:txBody>
          <a:bodyPr wrap="square">
            <a:spAutoFit/>
          </a:bodyPr>
          <a:lstStyle/>
          <a:p>
            <a:pPr marL="457200" lvl="0" indent="-457200">
              <a:lnSpc>
                <a:spcPct val="150000"/>
              </a:lnSpc>
              <a:spcBef>
                <a:spcPts val="1200"/>
              </a:spcBef>
              <a:buClr>
                <a:schemeClr val="tx1">
                  <a:lumMod val="85000"/>
                  <a:lumOff val="15000"/>
                </a:schemeClr>
              </a:buClr>
              <a:buFont typeface="+mj-lt"/>
              <a:buAutoNum type="arabicPeriod"/>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为什么说当今世界，人类正处在大发展大变革大调整时期？</a:t>
            </a:r>
          </a:p>
          <a:p>
            <a:pPr marL="457200" lvl="0" indent="-457200">
              <a:lnSpc>
                <a:spcPct val="150000"/>
              </a:lnSpc>
              <a:spcBef>
                <a:spcPts val="1200"/>
              </a:spcBef>
              <a:buClr>
                <a:schemeClr val="tx1">
                  <a:lumMod val="85000"/>
                  <a:lumOff val="15000"/>
                </a:schemeClr>
              </a:buClr>
              <a:buFont typeface="+mj-lt"/>
              <a:buAutoNum type="arabicPeriod"/>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怎样理解中国要始终不渝走和平发展道路？</a:t>
            </a:r>
          </a:p>
          <a:p>
            <a:pPr marL="457200" lvl="0" indent="-457200">
              <a:lnSpc>
                <a:spcPct val="150000"/>
              </a:lnSpc>
              <a:spcBef>
                <a:spcPts val="1200"/>
              </a:spcBef>
              <a:buClr>
                <a:schemeClr val="tx1">
                  <a:lumMod val="85000"/>
                  <a:lumOff val="15000"/>
                </a:schemeClr>
              </a:buClr>
              <a:buFont typeface="+mj-lt"/>
              <a:buAutoNum type="arabicPeriod"/>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构建人类命运共同体的主要内涵是什么？</a:t>
            </a:r>
          </a:p>
          <a:p>
            <a:pPr marL="457200" lvl="0" indent="-457200">
              <a:lnSpc>
                <a:spcPct val="150000"/>
              </a:lnSpc>
              <a:spcBef>
                <a:spcPts val="1200"/>
              </a:spcBef>
              <a:buClr>
                <a:schemeClr val="tx1">
                  <a:lumMod val="85000"/>
                  <a:lumOff val="15000"/>
                </a:schemeClr>
              </a:buClr>
              <a:buFont typeface="+mj-lt"/>
              <a:buAutoNum type="arabicPeriod"/>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如何推动构建人类命运共同体？</a:t>
            </a:r>
          </a:p>
        </p:txBody>
      </p:sp>
      <p:sp>
        <p:nvSpPr>
          <p:cNvPr id="2" name="矩形 1">
            <a:extLst>
              <a:ext uri="{FF2B5EF4-FFF2-40B4-BE49-F238E27FC236}">
                <a16:creationId xmlns:a16="http://schemas.microsoft.com/office/drawing/2014/main" xmlns="" id="{FE49FD86-33B5-42BE-8446-6A41FB4F9601}"/>
              </a:ext>
            </a:extLst>
          </p:cNvPr>
          <p:cNvSpPr/>
          <p:nvPr/>
        </p:nvSpPr>
        <p:spPr>
          <a:xfrm>
            <a:off x="4838700" y="-1092200"/>
            <a:ext cx="914400" cy="914400"/>
          </a:xfrm>
          <a:prstGeom prst="rect">
            <a:avLst/>
          </a:prstGeom>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1AA78763-E38E-471F-889C-D6C0A792D421}"/>
              </a:ext>
            </a:extLst>
          </p:cNvPr>
          <p:cNvSpPr/>
          <p:nvPr/>
        </p:nvSpPr>
        <p:spPr>
          <a:xfrm>
            <a:off x="4838700" y="-1257300"/>
            <a:ext cx="914400" cy="914400"/>
          </a:xfrm>
          <a:prstGeom prst="rect">
            <a:avLst/>
          </a:prstGeom>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290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586345" cy="6858000"/>
          </a:xfrm>
          <a:prstGeom prst="rect">
            <a:avLst/>
          </a:prstGeom>
        </p:spPr>
      </p:pic>
      <p:sp>
        <p:nvSpPr>
          <p:cNvPr id="5" name="TextBox 100"/>
          <p:cNvSpPr txBox="1">
            <a:spLocks noChangeArrowheads="1"/>
          </p:cNvSpPr>
          <p:nvPr/>
        </p:nvSpPr>
        <p:spPr bwMode="auto">
          <a:xfrm>
            <a:off x="1991544" y="854060"/>
            <a:ext cx="7099300" cy="46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一、人类生活在同一个地球村里</a:t>
            </a:r>
          </a:p>
        </p:txBody>
      </p:sp>
      <p:sp>
        <p:nvSpPr>
          <p:cNvPr id="6" name="TextBox 102"/>
          <p:cNvSpPr txBox="1">
            <a:spLocks noChangeArrowheads="1"/>
          </p:cNvSpPr>
          <p:nvPr/>
        </p:nvSpPr>
        <p:spPr bwMode="auto">
          <a:xfrm>
            <a:off x="1991544" y="1723059"/>
            <a:ext cx="6413500" cy="46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二、始终不渝走和平发展道路</a:t>
            </a:r>
          </a:p>
        </p:txBody>
      </p:sp>
      <p:sp>
        <p:nvSpPr>
          <p:cNvPr id="8" name="TextBox 100"/>
          <p:cNvSpPr txBox="1">
            <a:spLocks noChangeArrowheads="1"/>
          </p:cNvSpPr>
          <p:nvPr/>
        </p:nvSpPr>
        <p:spPr bwMode="auto">
          <a:xfrm>
            <a:off x="1991544" y="4036647"/>
            <a:ext cx="7107237" cy="46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四、积极发展全球伙伴关系</a:t>
            </a:r>
          </a:p>
        </p:txBody>
      </p:sp>
      <p:sp>
        <p:nvSpPr>
          <p:cNvPr id="9" name="TextBox 102"/>
          <p:cNvSpPr txBox="1">
            <a:spLocks noChangeArrowheads="1"/>
          </p:cNvSpPr>
          <p:nvPr/>
        </p:nvSpPr>
        <p:spPr bwMode="auto">
          <a:xfrm>
            <a:off x="1991544" y="4942509"/>
            <a:ext cx="6819900" cy="46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五、积极参与全球治理体系改革和建设</a:t>
            </a:r>
          </a:p>
        </p:txBody>
      </p:sp>
      <p:sp>
        <p:nvSpPr>
          <p:cNvPr id="7" name="TextBox 104"/>
          <p:cNvSpPr txBox="1">
            <a:spLocks noChangeArrowheads="1"/>
          </p:cNvSpPr>
          <p:nvPr/>
        </p:nvSpPr>
        <p:spPr bwMode="auto">
          <a:xfrm>
            <a:off x="1991544" y="2473711"/>
            <a:ext cx="7704856" cy="1200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eaLnBrk="1" fontAlgn="auto" hangingPunct="1">
              <a:lnSpc>
                <a:spcPct val="150000"/>
              </a:lnSpc>
              <a:spcBef>
                <a:spcPts val="0"/>
              </a:spcBef>
              <a:spcAft>
                <a:spcPts val="0"/>
              </a:spcAft>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a:t>
            </a: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建设持久和平、普遍安全、共同繁荣</a:t>
            </a:r>
            <a:r>
              <a:rPr kumimoji="0" lang="zh-CN" altLang="en-US"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a:t>
            </a:r>
            <a:r>
              <a:rPr kumimoji="0" lang="en-US" altLang="zh-CN"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
            </a:r>
            <a:br>
              <a:rPr kumimoji="0" lang="en-US" altLang="zh-CN"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br>
            <a:r>
              <a:rPr kumimoji="0" lang="en-US" altLang="zh-CN"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      </a:t>
            </a:r>
            <a:r>
              <a:rPr kumimoji="0" lang="zh-CN" altLang="en-US"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开放</a:t>
            </a: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包容</a:t>
            </a:r>
            <a:r>
              <a:rPr kumimoji="0" lang="zh-CN" altLang="en-US"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、清洁</a:t>
            </a: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Helvetica" panose="020B0604020202020204" pitchFamily="34" charset="0"/>
              </a:rPr>
              <a:t>美丽的世界</a:t>
            </a:r>
          </a:p>
        </p:txBody>
      </p:sp>
      <p:grpSp>
        <p:nvGrpSpPr>
          <p:cNvPr id="185" name="组合 184">
            <a:extLst>
              <a:ext uri="{FF2B5EF4-FFF2-40B4-BE49-F238E27FC236}">
                <a16:creationId xmlns:a16="http://schemas.microsoft.com/office/drawing/2014/main" xmlns="" id="{7866C682-92A3-4650-9F0F-F58970FB5FB9}"/>
              </a:ext>
            </a:extLst>
          </p:cNvPr>
          <p:cNvGrpSpPr/>
          <p:nvPr/>
        </p:nvGrpSpPr>
        <p:grpSpPr>
          <a:xfrm>
            <a:off x="1189556" y="951819"/>
            <a:ext cx="544451" cy="4565413"/>
            <a:chOff x="1234107" y="1340768"/>
            <a:chExt cx="544451" cy="4565413"/>
          </a:xfrm>
        </p:grpSpPr>
        <p:sp>
          <p:nvSpPr>
            <p:cNvPr id="188" name="任意多边形 24610">
              <a:extLst>
                <a:ext uri="{FF2B5EF4-FFF2-40B4-BE49-F238E27FC236}">
                  <a16:creationId xmlns:a16="http://schemas.microsoft.com/office/drawing/2014/main" xmlns="" id="{68828E57-30B5-4D11-8EDC-89F36A2A5B95}"/>
                </a:ext>
              </a:extLst>
            </p:cNvPr>
            <p:cNvSpPr>
              <a:spLocks noChangeArrowheads="1"/>
            </p:cNvSpPr>
            <p:nvPr/>
          </p:nvSpPr>
          <p:spPr bwMode="auto">
            <a:xfrm>
              <a:off x="1234107" y="1340768"/>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189" name="直接箭头连接符 188">
              <a:extLst>
                <a:ext uri="{FF2B5EF4-FFF2-40B4-BE49-F238E27FC236}">
                  <a16:creationId xmlns:a16="http://schemas.microsoft.com/office/drawing/2014/main" xmlns="" id="{2B6C3C95-0AEC-4E0C-9B40-BED8C04B5048}"/>
                </a:ext>
              </a:extLst>
            </p:cNvPr>
            <p:cNvCxnSpPr>
              <a:cxnSpLocks/>
            </p:cNvCxnSpPr>
            <p:nvPr/>
          </p:nvCxnSpPr>
          <p:spPr>
            <a:xfrm>
              <a:off x="1778558" y="1340768"/>
              <a:ext cx="0" cy="4565413"/>
            </a:xfrm>
            <a:prstGeom prst="straightConnector1">
              <a:avLst/>
            </a:prstGeom>
            <a:ln>
              <a:solidFill>
                <a:schemeClr val="bg1">
                  <a:alpha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88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up)">
                                      <p:cBhvr>
                                        <p:cTn id="7" dur="500"/>
                                        <p:tgtEl>
                                          <p:spTgt spid="18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4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2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37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9996"/>
            <a:ext cx="12604690" cy="6867996"/>
          </a:xfrm>
          <a:prstGeom prst="rect">
            <a:avLst/>
          </a:prstGeom>
        </p:spPr>
      </p:pic>
      <p:sp>
        <p:nvSpPr>
          <p:cNvPr id="11" name="矩形 10">
            <a:extLst>
              <a:ext uri="{FF2B5EF4-FFF2-40B4-BE49-F238E27FC236}">
                <a16:creationId xmlns:a16="http://schemas.microsoft.com/office/drawing/2014/main" xmlns="" id="{4AA6DCED-62DC-43E1-9860-BC6EC22F19E8}"/>
              </a:ext>
            </a:extLst>
          </p:cNvPr>
          <p:cNvSpPr/>
          <p:nvPr/>
        </p:nvSpPr>
        <p:spPr>
          <a:xfrm>
            <a:off x="2977489" y="2857496"/>
            <a:ext cx="6233846" cy="1384290"/>
          </a:xfrm>
          <a:prstGeom prst="rect">
            <a:avLst/>
          </a:prstGeom>
        </p:spPr>
        <p:txBody>
          <a:bodyPr wrap="square">
            <a:spAutoFit/>
          </a:bodyPr>
          <a:lstStyle/>
          <a:p>
            <a:pPr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宇宙只有一个地球</a:t>
            </a:r>
            <a:endParaRPr lang="en-US" altLang="zh-CN"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rPr>
              <a:t>人类共有一个家园</a:t>
            </a:r>
            <a:endParaRPr lang="en-US" altLang="zh-CN" sz="3600" b="1" spc="7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12" name="TextBox 100">
            <a:extLst>
              <a:ext uri="{FF2B5EF4-FFF2-40B4-BE49-F238E27FC236}">
                <a16:creationId xmlns:a16="http://schemas.microsoft.com/office/drawing/2014/main" xmlns="" id="{58ACD2B0-6CB5-4BAA-9C60-2F7C4BA9D0A5}"/>
              </a:ext>
            </a:extLst>
          </p:cNvPr>
          <p:cNvSpPr txBox="1">
            <a:spLocks noChangeArrowheads="1"/>
          </p:cNvSpPr>
          <p:nvPr/>
        </p:nvSpPr>
        <p:spPr bwMode="auto">
          <a:xfrm>
            <a:off x="2495600" y="1986971"/>
            <a:ext cx="7200799"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一、人类生活在同一个地球村里</a:t>
            </a:r>
          </a:p>
        </p:txBody>
      </p:sp>
      <p:cxnSp>
        <p:nvCxnSpPr>
          <p:cNvPr id="13" name="直接箭头连接符 12">
            <a:extLst>
              <a:ext uri="{FF2B5EF4-FFF2-40B4-BE49-F238E27FC236}">
                <a16:creationId xmlns:a16="http://schemas.microsoft.com/office/drawing/2014/main" xmlns="" id="{41B9DECC-DA2C-46C2-BC93-46F6CD5F661D}"/>
              </a:ext>
            </a:extLst>
          </p:cNvPr>
          <p:cNvCxnSpPr/>
          <p:nvPr/>
        </p:nvCxnSpPr>
        <p:spPr>
          <a:xfrm>
            <a:off x="1051532" y="2707792"/>
            <a:ext cx="10080000" cy="0"/>
          </a:xfrm>
          <a:prstGeom prst="straightConnector1">
            <a:avLst/>
          </a:prstGeom>
          <a:ln w="12700">
            <a:solidFill>
              <a:schemeClr val="bg1">
                <a:lumMod val="9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7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9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2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对角圆角矩形 22"/>
          <p:cNvSpPr/>
          <p:nvPr/>
        </p:nvSpPr>
        <p:spPr>
          <a:xfrm>
            <a:off x="669924" y="5420543"/>
            <a:ext cx="10848971" cy="720080"/>
          </a:xfrm>
          <a:prstGeom prst="round2DiagRect">
            <a:avLst/>
          </a:prstGeom>
          <a:solidFill>
            <a:srgbClr val="C8480E"/>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46"/>
          <p:cNvSpPr>
            <a:spLocks noChangeArrowheads="1"/>
          </p:cNvSpPr>
          <p:nvPr/>
        </p:nvSpPr>
        <p:spPr bwMode="auto">
          <a:xfrm>
            <a:off x="2792754" y="548680"/>
            <a:ext cx="6606490" cy="581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eaLnBrk="1" hangingPunct="1">
              <a:lnSpc>
                <a:spcPct val="150000"/>
              </a:lnSpc>
              <a:spcBef>
                <a:spcPct val="0"/>
              </a:spcBef>
              <a:buFont typeface="Arial" panose="020B0604020202020204" pitchFamily="34" charset="0"/>
              <a:buNone/>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当今世界，人类正处在大发展大变革大调整时期</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669924" y="1547549"/>
            <a:ext cx="2079979" cy="3465624"/>
            <a:chOff x="669924" y="1547549"/>
            <a:chExt cx="2079979" cy="3465624"/>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23102" t="-370" r="22993" b="370"/>
            <a:stretch/>
          </p:blipFill>
          <p:spPr>
            <a:xfrm>
              <a:off x="695400" y="1547549"/>
              <a:ext cx="2016224" cy="2494811"/>
            </a:xfrm>
            <a:prstGeom prst="rect">
              <a:avLst/>
            </a:prstGeom>
          </p:spPr>
        </p:pic>
        <p:sp>
          <p:nvSpPr>
            <p:cNvPr id="123" name="îš1íḍé">
              <a:extLst>
                <a:ext uri="{FF2B5EF4-FFF2-40B4-BE49-F238E27FC236}">
                  <a16:creationId xmlns:a16="http://schemas.microsoft.com/office/drawing/2014/main" xmlns="" id="{90F0A343-1D7E-4150-8C58-833659B32346}"/>
                </a:ext>
              </a:extLst>
            </p:cNvPr>
            <p:cNvSpPr/>
            <p:nvPr/>
          </p:nvSpPr>
          <p:spPr bwMode="auto">
            <a:xfrm>
              <a:off x="695401" y="4028838"/>
              <a:ext cx="2032680" cy="984335"/>
            </a:xfrm>
            <a:prstGeom prst="rect">
              <a:avLst/>
            </a:prstGeom>
            <a:solidFill>
              <a:srgbClr val="EE5612"/>
            </a:solidFill>
            <a:ln w="12700">
              <a:noFill/>
            </a:ln>
            <a:effectLst/>
            <a:extLst/>
          </p:spPr>
          <p:style>
            <a:lnRef idx="2">
              <a:schemeClr val="dk1"/>
            </a:lnRef>
            <a:fillRef idx="1">
              <a:schemeClr val="lt1"/>
            </a:fillRef>
            <a:effectRef idx="0">
              <a:schemeClr val="dk1"/>
            </a:effectRef>
            <a:fontRef idx="minor">
              <a:schemeClr val="dk1"/>
            </a:fontRef>
          </p:style>
          <p:txBody>
            <a:bodyPr rtlCol="0" anchor="t"/>
            <a:lstStyle/>
            <a:p>
              <a:pPr marL="171450" indent="-171450">
                <a:lnSpc>
                  <a:spcPct val="130000"/>
                </a:lnSpc>
                <a:buFont typeface="Arial" panose="020B0604020202020204" pitchFamily="34" charset="0"/>
                <a:buChar char="•"/>
              </a:pPr>
              <a:endParaRPr lang="en-US" altLang="zh-CN" sz="1200" dirty="0"/>
            </a:p>
          </p:txBody>
        </p:sp>
        <p:sp>
          <p:nvSpPr>
            <p:cNvPr id="128" name="矩形 127">
              <a:extLst>
                <a:ext uri="{FF2B5EF4-FFF2-40B4-BE49-F238E27FC236}">
                  <a16:creationId xmlns:a16="http://schemas.microsoft.com/office/drawing/2014/main" xmlns="" id="{8FEB847E-B5F3-4E2F-8BEB-6113C5F7DAD7}"/>
                </a:ext>
              </a:extLst>
            </p:cNvPr>
            <p:cNvSpPr/>
            <p:nvPr/>
          </p:nvSpPr>
          <p:spPr>
            <a:xfrm>
              <a:off x="669924" y="4221088"/>
              <a:ext cx="2079979" cy="369332"/>
            </a:xfrm>
            <a:prstGeom prst="rect">
              <a:avLst/>
            </a:prstGeom>
            <a:noFill/>
            <a:effectLst>
              <a:outerShdw blurRad="50800" dist="38100" algn="l" rotWithShape="0">
                <a:prstClr val="black">
                  <a:alpha val="40000"/>
                </a:prstClr>
              </a:outerShdw>
            </a:effectLst>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世界多极化</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5054414" y="1531076"/>
            <a:ext cx="2079979" cy="3482100"/>
            <a:chOff x="5054414" y="1531076"/>
            <a:chExt cx="2079979" cy="3482100"/>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26703" r="28225"/>
            <a:stretch/>
          </p:blipFill>
          <p:spPr>
            <a:xfrm>
              <a:off x="5087888" y="1531076"/>
              <a:ext cx="2016224" cy="2581849"/>
            </a:xfrm>
            <a:prstGeom prst="rect">
              <a:avLst/>
            </a:prstGeom>
          </p:spPr>
        </p:pic>
        <p:sp>
          <p:nvSpPr>
            <p:cNvPr id="125" name="ísľîďé">
              <a:extLst>
                <a:ext uri="{FF2B5EF4-FFF2-40B4-BE49-F238E27FC236}">
                  <a16:creationId xmlns:a16="http://schemas.microsoft.com/office/drawing/2014/main" xmlns="" id="{90C662F6-EC4B-4A8E-9622-921369993CD1}"/>
                </a:ext>
              </a:extLst>
            </p:cNvPr>
            <p:cNvSpPr/>
            <p:nvPr/>
          </p:nvSpPr>
          <p:spPr bwMode="auto">
            <a:xfrm>
              <a:off x="5074048" y="4028839"/>
              <a:ext cx="2030065" cy="984337"/>
            </a:xfrm>
            <a:prstGeom prst="rect">
              <a:avLst/>
            </a:prstGeom>
            <a:solidFill>
              <a:srgbClr val="EE5612"/>
            </a:solidFill>
            <a:ln w="12700">
              <a:noFill/>
            </a:ln>
            <a:effectLst/>
            <a:extLst/>
          </p:spPr>
          <p:style>
            <a:lnRef idx="2">
              <a:schemeClr val="dk1"/>
            </a:lnRef>
            <a:fillRef idx="1">
              <a:schemeClr val="lt1"/>
            </a:fillRef>
            <a:effectRef idx="0">
              <a:schemeClr val="dk1"/>
            </a:effectRef>
            <a:fontRef idx="minor">
              <a:schemeClr val="dk1"/>
            </a:fontRef>
          </p:style>
          <p:txBody>
            <a:bodyPr rtlCol="0" anchor="t"/>
            <a:lstStyle/>
            <a:p>
              <a:pPr marL="171450" indent="-171450">
                <a:lnSpc>
                  <a:spcPct val="130000"/>
                </a:lnSpc>
                <a:buFont typeface="Arial" panose="020B0604020202020204" pitchFamily="34" charset="0"/>
                <a:buChar char="•"/>
              </a:pPr>
              <a:endParaRPr lang="en-US" altLang="zh-CN" sz="1200" dirty="0"/>
            </a:p>
          </p:txBody>
        </p:sp>
        <p:sp>
          <p:nvSpPr>
            <p:cNvPr id="132" name="矩形 131">
              <a:extLst>
                <a:ext uri="{FF2B5EF4-FFF2-40B4-BE49-F238E27FC236}">
                  <a16:creationId xmlns:a16="http://schemas.microsoft.com/office/drawing/2014/main" xmlns="" id="{F601BCCB-B2A6-488A-AE1E-7BDF29BDA6EB}"/>
                </a:ext>
              </a:extLst>
            </p:cNvPr>
            <p:cNvSpPr/>
            <p:nvPr/>
          </p:nvSpPr>
          <p:spPr>
            <a:xfrm>
              <a:off x="5054414" y="4221088"/>
              <a:ext cx="2079979" cy="369332"/>
            </a:xfrm>
            <a:prstGeom prst="rect">
              <a:avLst/>
            </a:prstGeom>
            <a:noFill/>
            <a:effectLst>
              <a:outerShdw blurRad="50800" dist="38100" algn="l" rotWithShape="0">
                <a:prstClr val="black">
                  <a:alpha val="40000"/>
                </a:prstClr>
              </a:outerShdw>
            </a:effectLst>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社会信息化</a:t>
              </a:r>
            </a:p>
          </p:txBody>
        </p:sp>
      </p:grpSp>
      <p:sp>
        <p:nvSpPr>
          <p:cNvPr id="138" name="矩形 137">
            <a:extLst>
              <a:ext uri="{FF2B5EF4-FFF2-40B4-BE49-F238E27FC236}">
                <a16:creationId xmlns:a16="http://schemas.microsoft.com/office/drawing/2014/main" xmlns="" id="{0F5FA5D1-2BC5-461D-A637-70E09BC5ECBA}"/>
              </a:ext>
            </a:extLst>
          </p:cNvPr>
          <p:cNvSpPr/>
          <p:nvPr/>
        </p:nvSpPr>
        <p:spPr>
          <a:xfrm>
            <a:off x="2887442" y="5373216"/>
            <a:ext cx="6413935" cy="769441"/>
          </a:xfrm>
          <a:prstGeom prst="rect">
            <a:avLst/>
          </a:prstGeom>
        </p:spPr>
        <p:txBody>
          <a:bodyPr wrap="none">
            <a:spAutoFit/>
          </a:bodyPr>
          <a:lstStyle/>
          <a:p>
            <a:r>
              <a:rPr lang="zh-CN" altLang="en-US" sz="4400" b="1" dirty="0">
                <a:solidFill>
                  <a:schemeClr val="bg1"/>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rPr>
              <a:t>和平  发展  合作  共赢</a:t>
            </a:r>
            <a:endParaRPr lang="en-US" altLang="zh-CN" sz="4400" b="1" dirty="0">
              <a:solidFill>
                <a:schemeClr val="bg1"/>
              </a:solidFill>
              <a:effectLst>
                <a:outerShdw blurRad="38100" dist="38100" dir="2700000" algn="tl">
                  <a:srgbClr val="000000">
                    <a:alpha val="43137"/>
                  </a:srgbClr>
                </a:outerShdw>
              </a:effectLst>
              <a:latin typeface="隶书" panose="02010509060101010101" pitchFamily="49" charset="-122"/>
              <a:ea typeface="隶书" panose="02010509060101010101" pitchFamily="49" charset="-122"/>
            </a:endParaRPr>
          </a:p>
        </p:txBody>
      </p:sp>
      <p:grpSp>
        <p:nvGrpSpPr>
          <p:cNvPr id="8" name="组合 7"/>
          <p:cNvGrpSpPr/>
          <p:nvPr/>
        </p:nvGrpSpPr>
        <p:grpSpPr>
          <a:xfrm>
            <a:off x="2863032" y="1533466"/>
            <a:ext cx="2079979" cy="3479707"/>
            <a:chOff x="2863032" y="1533466"/>
            <a:chExt cx="2079979" cy="3479707"/>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2376" r="35422"/>
            <a:stretch/>
          </p:blipFill>
          <p:spPr>
            <a:xfrm>
              <a:off x="2894909" y="1533466"/>
              <a:ext cx="2016225" cy="2583725"/>
            </a:xfrm>
            <a:prstGeom prst="rect">
              <a:avLst/>
            </a:prstGeom>
          </p:spPr>
        </p:pic>
        <p:sp>
          <p:nvSpPr>
            <p:cNvPr id="124" name="iśľïḑê">
              <a:extLst>
                <a:ext uri="{FF2B5EF4-FFF2-40B4-BE49-F238E27FC236}">
                  <a16:creationId xmlns:a16="http://schemas.microsoft.com/office/drawing/2014/main" xmlns="" id="{61740974-0189-4A31-8C41-8AC7357B7AF5}"/>
                </a:ext>
              </a:extLst>
            </p:cNvPr>
            <p:cNvSpPr/>
            <p:nvPr/>
          </p:nvSpPr>
          <p:spPr bwMode="auto">
            <a:xfrm>
              <a:off x="2885482" y="4036439"/>
              <a:ext cx="2035078" cy="976734"/>
            </a:xfrm>
            <a:prstGeom prst="rect">
              <a:avLst/>
            </a:prstGeom>
            <a:solidFill>
              <a:srgbClr val="EE5612"/>
            </a:solidFill>
            <a:ln w="12700">
              <a:noFill/>
            </a:ln>
            <a:effectLst/>
            <a:extLst/>
          </p:spPr>
          <p:style>
            <a:lnRef idx="2">
              <a:schemeClr val="dk1"/>
            </a:lnRef>
            <a:fillRef idx="1">
              <a:schemeClr val="lt1"/>
            </a:fillRef>
            <a:effectRef idx="0">
              <a:schemeClr val="dk1"/>
            </a:effectRef>
            <a:fontRef idx="minor">
              <a:schemeClr val="dk1"/>
            </a:fontRef>
          </p:style>
          <p:txBody>
            <a:bodyPr rtlCol="0" anchor="t"/>
            <a:lstStyle/>
            <a:p>
              <a:pPr marL="171450" indent="-171450">
                <a:lnSpc>
                  <a:spcPct val="130000"/>
                </a:lnSpc>
                <a:buFont typeface="Arial" panose="020B0604020202020204" pitchFamily="34" charset="0"/>
                <a:buChar char="•"/>
              </a:pPr>
              <a:endParaRPr lang="en-US" altLang="zh-CN" sz="1200" dirty="0"/>
            </a:p>
          </p:txBody>
        </p:sp>
        <p:sp>
          <p:nvSpPr>
            <p:cNvPr id="129" name="矩形 128">
              <a:extLst>
                <a:ext uri="{FF2B5EF4-FFF2-40B4-BE49-F238E27FC236}">
                  <a16:creationId xmlns:a16="http://schemas.microsoft.com/office/drawing/2014/main" xmlns="" id="{F0D2F813-6B9B-4FAA-A05E-8A8356010A2D}"/>
                </a:ext>
              </a:extLst>
            </p:cNvPr>
            <p:cNvSpPr/>
            <p:nvPr/>
          </p:nvSpPr>
          <p:spPr>
            <a:xfrm>
              <a:off x="2863032" y="4221088"/>
              <a:ext cx="2079979" cy="369332"/>
            </a:xfrm>
            <a:prstGeom prst="rect">
              <a:avLst/>
            </a:prstGeom>
            <a:noFill/>
            <a:effectLst>
              <a:outerShdw blurRad="50800" dist="38100" algn="l" rotWithShape="0">
                <a:prstClr val="black">
                  <a:alpha val="40000"/>
                </a:prstClr>
              </a:outerShdw>
            </a:effectLst>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经济全球化</a:t>
              </a:r>
            </a:p>
          </p:txBody>
        </p:sp>
      </p:grpSp>
      <p:grpSp>
        <p:nvGrpSpPr>
          <p:cNvPr id="24" name="组合 23"/>
          <p:cNvGrpSpPr/>
          <p:nvPr/>
        </p:nvGrpSpPr>
        <p:grpSpPr>
          <a:xfrm>
            <a:off x="9438916" y="1533720"/>
            <a:ext cx="2079979" cy="3479453"/>
            <a:chOff x="9438916" y="1533720"/>
            <a:chExt cx="2079979" cy="3479453"/>
          </a:xfrm>
        </p:grpSpPr>
        <p:sp>
          <p:nvSpPr>
            <p:cNvPr id="127" name="ïṧ1ïde">
              <a:extLst>
                <a:ext uri="{FF2B5EF4-FFF2-40B4-BE49-F238E27FC236}">
                  <a16:creationId xmlns:a16="http://schemas.microsoft.com/office/drawing/2014/main" xmlns="" id="{E0D4489F-84A7-4E9F-B564-4BC2EC3D54AD}"/>
                </a:ext>
              </a:extLst>
            </p:cNvPr>
            <p:cNvSpPr/>
            <p:nvPr/>
          </p:nvSpPr>
          <p:spPr bwMode="auto">
            <a:xfrm>
              <a:off x="9468264" y="4028837"/>
              <a:ext cx="2020875" cy="984336"/>
            </a:xfrm>
            <a:prstGeom prst="rect">
              <a:avLst/>
            </a:prstGeom>
            <a:solidFill>
              <a:srgbClr val="EE5612"/>
            </a:solidFill>
            <a:ln w="12700">
              <a:noFill/>
            </a:ln>
            <a:effectLst/>
            <a:extLst/>
          </p:spPr>
          <p:style>
            <a:lnRef idx="2">
              <a:schemeClr val="dk1"/>
            </a:lnRef>
            <a:fillRef idx="1">
              <a:schemeClr val="lt1"/>
            </a:fillRef>
            <a:effectRef idx="0">
              <a:schemeClr val="dk1"/>
            </a:effectRef>
            <a:fontRef idx="minor">
              <a:schemeClr val="dk1"/>
            </a:fontRef>
          </p:style>
          <p:txBody>
            <a:bodyPr rtlCol="0" anchor="t"/>
            <a:lstStyle/>
            <a:p>
              <a:pPr marL="171450" indent="-171450">
                <a:lnSpc>
                  <a:spcPct val="130000"/>
                </a:lnSpc>
                <a:buFont typeface="Arial" panose="020B0604020202020204" pitchFamily="34" charset="0"/>
                <a:buChar char="•"/>
              </a:pPr>
              <a:endParaRPr lang="en-US" altLang="zh-CN" sz="1200" dirty="0"/>
            </a:p>
          </p:txBody>
        </p:sp>
        <p:sp>
          <p:nvSpPr>
            <p:cNvPr id="130" name="矩形 129">
              <a:extLst>
                <a:ext uri="{FF2B5EF4-FFF2-40B4-BE49-F238E27FC236}">
                  <a16:creationId xmlns:a16="http://schemas.microsoft.com/office/drawing/2014/main" xmlns="" id="{E3431DE0-356D-467F-92F5-8B43C319BB38}"/>
                </a:ext>
              </a:extLst>
            </p:cNvPr>
            <p:cNvSpPr/>
            <p:nvPr/>
          </p:nvSpPr>
          <p:spPr>
            <a:xfrm>
              <a:off x="9438916" y="4221088"/>
              <a:ext cx="2079979" cy="646331"/>
            </a:xfrm>
            <a:prstGeom prst="rect">
              <a:avLst/>
            </a:prstGeom>
            <a:noFill/>
            <a:effectLst>
              <a:outerShdw blurRad="50800" dist="38100" algn="l" rotWithShape="0">
                <a:prstClr val="black">
                  <a:alpha val="40000"/>
                </a:prstClr>
              </a:outerShdw>
            </a:effectLst>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新一轮科技革命和产业革命</a:t>
              </a:r>
            </a:p>
          </p:txBody>
        </p:sp>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23514" r="22994"/>
            <a:stretch/>
          </p:blipFill>
          <p:spPr>
            <a:xfrm>
              <a:off x="9477276" y="1533720"/>
              <a:ext cx="2019324" cy="2510362"/>
            </a:xfrm>
            <a:prstGeom prst="rect">
              <a:avLst/>
            </a:prstGeom>
          </p:spPr>
        </p:pic>
      </p:grpSp>
      <p:grpSp>
        <p:nvGrpSpPr>
          <p:cNvPr id="15" name="组合 14"/>
          <p:cNvGrpSpPr/>
          <p:nvPr/>
        </p:nvGrpSpPr>
        <p:grpSpPr>
          <a:xfrm>
            <a:off x="7246665" y="1514778"/>
            <a:ext cx="2079979" cy="3504426"/>
            <a:chOff x="7246665" y="1514778"/>
            <a:chExt cx="2079979" cy="3504426"/>
          </a:xfrm>
        </p:grpSpPr>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21617" r="34047"/>
            <a:stretch/>
          </p:blipFill>
          <p:spPr>
            <a:xfrm>
              <a:off x="7278541" y="1514778"/>
              <a:ext cx="2022835" cy="2598147"/>
            </a:xfrm>
            <a:prstGeom prst="rect">
              <a:avLst/>
            </a:prstGeom>
          </p:spPr>
        </p:pic>
        <p:sp>
          <p:nvSpPr>
            <p:cNvPr id="126" name="ïŝľiḋé">
              <a:extLst>
                <a:ext uri="{FF2B5EF4-FFF2-40B4-BE49-F238E27FC236}">
                  <a16:creationId xmlns:a16="http://schemas.microsoft.com/office/drawing/2014/main" xmlns="" id="{6600B281-2EE3-49BD-89E2-2491739C31D6}"/>
                </a:ext>
              </a:extLst>
            </p:cNvPr>
            <p:cNvSpPr/>
            <p:nvPr/>
          </p:nvSpPr>
          <p:spPr bwMode="auto">
            <a:xfrm>
              <a:off x="7270460" y="4036438"/>
              <a:ext cx="2032388" cy="982766"/>
            </a:xfrm>
            <a:prstGeom prst="rect">
              <a:avLst/>
            </a:prstGeom>
            <a:solidFill>
              <a:srgbClr val="EE5612"/>
            </a:solidFill>
            <a:ln w="12700">
              <a:noFill/>
            </a:ln>
            <a:effectLst/>
            <a:extLst/>
          </p:spPr>
          <p:style>
            <a:lnRef idx="2">
              <a:schemeClr val="dk1"/>
            </a:lnRef>
            <a:fillRef idx="1">
              <a:schemeClr val="lt1"/>
            </a:fillRef>
            <a:effectRef idx="0">
              <a:schemeClr val="dk1"/>
            </a:effectRef>
            <a:fontRef idx="minor">
              <a:schemeClr val="dk1"/>
            </a:fontRef>
          </p:style>
          <p:txBody>
            <a:bodyPr rtlCol="0" anchor="t"/>
            <a:lstStyle/>
            <a:p>
              <a:pPr marL="171450" indent="-171450">
                <a:lnSpc>
                  <a:spcPct val="130000"/>
                </a:lnSpc>
                <a:buFont typeface="Arial" panose="020B0604020202020204" pitchFamily="34" charset="0"/>
                <a:buChar char="•"/>
              </a:pPr>
              <a:endParaRPr lang="en-US" altLang="zh-CN" sz="1200" dirty="0"/>
            </a:p>
          </p:txBody>
        </p:sp>
        <p:sp>
          <p:nvSpPr>
            <p:cNvPr id="131" name="矩形 130">
              <a:extLst>
                <a:ext uri="{FF2B5EF4-FFF2-40B4-BE49-F238E27FC236}">
                  <a16:creationId xmlns:a16="http://schemas.microsoft.com/office/drawing/2014/main" xmlns="" id="{9D35D460-833B-4437-B851-36A75922D257}"/>
                </a:ext>
              </a:extLst>
            </p:cNvPr>
            <p:cNvSpPr/>
            <p:nvPr/>
          </p:nvSpPr>
          <p:spPr>
            <a:xfrm>
              <a:off x="7246665" y="4221088"/>
              <a:ext cx="2079979" cy="369332"/>
            </a:xfrm>
            <a:prstGeom prst="rect">
              <a:avLst/>
            </a:prstGeom>
            <a:noFill/>
            <a:effectLst>
              <a:outerShdw blurRad="50800" dist="38100" algn="l" rotWithShape="0">
                <a:prstClr val="black">
                  <a:alpha val="40000"/>
                </a:prstClr>
              </a:outerShdw>
            </a:effectLst>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文化多样化</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1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6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21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60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31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3600"/>
                            </p:stCondLst>
                            <p:childTnLst>
                              <p:par>
                                <p:cTn id="29" presetID="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410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138"/>
                                        </p:tgtEl>
                                        <p:attrNameLst>
                                          <p:attrName>style.visibility</p:attrName>
                                        </p:attrNameLst>
                                      </p:cBhvr>
                                      <p:to>
                                        <p:strVal val="visible"/>
                                      </p:to>
                                    </p:set>
                                    <p:animEffect transition="in" filter="fade">
                                      <p:cBhvr>
                                        <p:cTn id="36"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1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64"/>
  <p:tag name="KSO_WM_TAG_VERSION" val="1.0"/>
  <p:tag name="KSO_WM_BEAUTIFY_FLAG" val="#wm#"/>
  <p:tag name="KSO_WM_UNIT_TYPE" val="l_h_f"/>
  <p:tag name="KSO_WM_UNIT_INDEX" val="1_1_2"/>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70864_5*l_h_f*1_1_2"/>
  <p:tag name="KSO_WM_UNIT_TEXT_FILL_FORE_SCHEMECOLOR_INDEX" val="13"/>
  <p:tag name="KSO_WM_UNIT_TEXT_FILL_TYPE" val="1"/>
  <p:tag name="KSO_WM_UNIT_USESOURCEFORMAT_APPLY" val="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64"/>
  <p:tag name="KSO_WM_TAG_VERSION" val="1.0"/>
  <p:tag name="KSO_WM_BEAUTIFY_FLAG" val="#wm#"/>
  <p:tag name="KSO_WM_UNIT_TYPE" val="l_h_f"/>
  <p:tag name="KSO_WM_UNIT_INDEX" val="1_1_2"/>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70864_5*l_h_f*1_1_2"/>
  <p:tag name="KSO_WM_UNIT_TEXT_FILL_FORE_SCHEMECOLOR_INDEX" val="13"/>
  <p:tag name="KSO_WM_UNIT_TEXT_FILL_TYPE" val="1"/>
  <p:tag name="KSO_WM_UNIT_USESOURCEFORMAT_APPLY" val="0"/>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64"/>
  <p:tag name="KSO_WM_TAG_VERSION" val="1.0"/>
  <p:tag name="KSO_WM_BEAUTIFY_FLAG" val="#wm#"/>
  <p:tag name="KSO_WM_UNIT_TYPE" val="l_h_f"/>
  <p:tag name="KSO_WM_UNIT_INDEX" val="1_1_2"/>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70864_5*l_h_f*1_1_2"/>
  <p:tag name="KSO_WM_UNIT_TEXT_FILL_FORE_SCHEMECOLOR_INDEX" val="13"/>
  <p:tag name="KSO_WM_UNIT_TEXT_FILL_TYPE" val="1"/>
  <p:tag name="KSO_WM_UNIT_USESOURCEFORMAT_APPLY" val="0"/>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64"/>
  <p:tag name="KSO_WM_TAG_VERSION" val="1.0"/>
  <p:tag name="KSO_WM_BEAUTIFY_FLAG" val="#wm#"/>
  <p:tag name="KSO_WM_UNIT_TYPE" val="l_h_f"/>
  <p:tag name="KSO_WM_UNIT_INDEX" val="1_1_2"/>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70864_5*l_h_f*1_1_2"/>
  <p:tag name="KSO_WM_UNIT_TEXT_FILL_FORE_SCHEMECOLOR_INDEX" val="13"/>
  <p:tag name="KSO_WM_UNIT_TEXT_FILL_TYPE" val="1"/>
  <p:tag name="KSO_WM_UNIT_USESOURCEFORMAT_APPLY" val="0"/>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64"/>
  <p:tag name="KSO_WM_TAG_VERSION" val="1.0"/>
  <p:tag name="KSO_WM_BEAUTIFY_FLAG" val="#wm#"/>
  <p:tag name="KSO_WM_UNIT_TYPE" val="l_h_f"/>
  <p:tag name="KSO_WM_UNIT_INDEX" val="1_1_2"/>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70864_5*l_h_f*1_1_2"/>
  <p:tag name="KSO_WM_UNIT_TEXT_FILL_FORE_SCHEMECOLOR_INDEX" val="13"/>
  <p:tag name="KSO_WM_UNIT_TEXT_FILL_TYPE" val="1"/>
  <p:tag name="KSO_WM_UNIT_USESOURCEFORMAT_APPLY" val="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A7A7A7"/>
      </a:dk2>
      <a:lt2>
        <a:srgbClr val="535353"/>
      </a:lt2>
      <a:accent1>
        <a:srgbClr val="5B9BD5"/>
      </a:accent1>
      <a:accent2>
        <a:srgbClr val="ED7D31"/>
      </a:accent2>
      <a:accent3>
        <a:srgbClr val="FFFFFF"/>
      </a:accent3>
      <a:accent4>
        <a:srgbClr val="000000"/>
      </a:accent4>
      <a:accent5>
        <a:srgbClr val="B6CBE6"/>
      </a:accent5>
      <a:accent6>
        <a:srgbClr val="D4702B"/>
      </a:accent6>
      <a:hlink>
        <a:srgbClr val="0000FF"/>
      </a:hlink>
      <a:folHlink>
        <a:srgbClr val="FF00FF"/>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1354</Words>
  <Application>Microsoft Office PowerPoint</Application>
  <PresentationFormat>宽屏</PresentationFormat>
  <Paragraphs>227</Paragraphs>
  <Slides>43</Slides>
  <Notes>23</Notes>
  <HiddenSlides>0</HiddenSlides>
  <MMClips>5</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43</vt:i4>
      </vt:variant>
    </vt:vector>
  </HeadingPairs>
  <TitlesOfParts>
    <vt:vector size="62" baseType="lpstr">
      <vt:lpstr>Avenir Roman</vt:lpstr>
      <vt:lpstr>Cordia New</vt:lpstr>
      <vt:lpstr>Heiti SC Medium</vt:lpstr>
      <vt:lpstr>Songti SC Regular</vt:lpstr>
      <vt:lpstr>等线</vt:lpstr>
      <vt:lpstr>黑体</vt:lpstr>
      <vt:lpstr>华文行楷</vt:lpstr>
      <vt:lpstr>华文新魏</vt:lpstr>
      <vt:lpstr>华文中宋</vt:lpstr>
      <vt:lpstr>隶书</vt:lpstr>
      <vt:lpstr>宋体</vt:lpstr>
      <vt:lpstr>Microsoft YaHei</vt:lpstr>
      <vt:lpstr>Microsoft YaHei</vt:lpstr>
      <vt:lpstr>Arial</vt:lpstr>
      <vt:lpstr>Calibri</vt:lpstr>
      <vt:lpstr>Calibri Light</vt:lpstr>
      <vt:lpstr>Helvetica</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2018-10-23T13:58:17Z</dcterms:created>
  <dcterms:modified xsi:type="dcterms:W3CDTF">2018-11-29T08:45:54Z</dcterms:modified>
</cp:coreProperties>
</file>